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300" r:id="rId2"/>
    <p:sldId id="276" r:id="rId3"/>
    <p:sldId id="279" r:id="rId4"/>
    <p:sldId id="292" r:id="rId5"/>
    <p:sldId id="266" r:id="rId6"/>
    <p:sldId id="268" r:id="rId7"/>
    <p:sldId id="301" r:id="rId8"/>
    <p:sldId id="280" r:id="rId9"/>
    <p:sldId id="302" r:id="rId10"/>
    <p:sldId id="303" r:id="rId11"/>
    <p:sldId id="289" r:id="rId12"/>
    <p:sldId id="295" r:id="rId13"/>
    <p:sldId id="304" r:id="rId14"/>
    <p:sldId id="286" r:id="rId15"/>
    <p:sldId id="294" r:id="rId16"/>
    <p:sldId id="291" r:id="rId17"/>
    <p:sldId id="287" r:id="rId18"/>
    <p:sldId id="281" r:id="rId19"/>
    <p:sldId id="288" r:id="rId20"/>
    <p:sldId id="305" r:id="rId21"/>
    <p:sldId id="290" r:id="rId22"/>
    <p:sldId id="298" r:id="rId23"/>
    <p:sldId id="297" r:id="rId24"/>
    <p:sldId id="296" r:id="rId25"/>
    <p:sldId id="306" r:id="rId26"/>
    <p:sldId id="299" r:id="rId27"/>
    <p:sldId id="282" r:id="rId28"/>
    <p:sldId id="307" r:id="rId29"/>
    <p:sldId id="257" r:id="rId30"/>
    <p:sldId id="270" r:id="rId31"/>
    <p:sldId id="308" r:id="rId32"/>
    <p:sldId id="284" r:id="rId33"/>
    <p:sldId id="273" r:id="rId34"/>
    <p:sldId id="274" r:id="rId35"/>
    <p:sldId id="275" r:id="rId36"/>
    <p:sldId id="283" r:id="rId37"/>
    <p:sldId id="285" r:id="rId38"/>
    <p:sldId id="278" r:id="rId39"/>
    <p:sldId id="271" r:id="rId4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FF6600"/>
    <a:srgbClr val="CCFFFF"/>
    <a:srgbClr val="6666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6" d="100"/>
          <a:sy n="66" d="100"/>
        </p:scale>
        <p:origin x="-552"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49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51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409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Κάντε κλικ για να επεξεργαστείτε τα στυλ κειμένου του υποδείγματος</a:t>
            </a:r>
          </a:p>
          <a:p>
            <a:pPr lvl="1"/>
            <a:r>
              <a:rPr lang="en-US" noProof="0" smtClean="0"/>
              <a:t>Δεύτερου επιπέδου</a:t>
            </a:r>
          </a:p>
          <a:p>
            <a:pPr lvl="2"/>
            <a:r>
              <a:rPr lang="en-US" noProof="0" smtClean="0"/>
              <a:t>Τρίτου επιπέδου</a:t>
            </a:r>
          </a:p>
          <a:p>
            <a:pPr lvl="3"/>
            <a:r>
              <a:rPr lang="en-US" noProof="0" smtClean="0"/>
              <a:t>Τέταρτου επιπέδου</a:t>
            </a:r>
          </a:p>
          <a:p>
            <a:pPr lvl="4"/>
            <a:r>
              <a:rPr lang="en-US" noProof="0" smtClean="0"/>
              <a:t>Πέμπτου επιπέδου</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9B775C9A-2BD5-407F-A28B-9907C3CEF511}" type="slidenum">
              <a:rPr lang="en-US"/>
              <a:pPr>
                <a:defRPr/>
              </a:pPr>
              <a:t>‹#›</a:t>
            </a:fld>
            <a:endParaRPr lang="en-US"/>
          </a:p>
        </p:txBody>
      </p:sp>
    </p:spTree>
    <p:extLst>
      <p:ext uri="{BB962C8B-B14F-4D97-AF65-F5344CB8AC3E}">
        <p14:creationId xmlns:p14="http://schemas.microsoft.com/office/powerpoint/2010/main" val="7314709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smtClean="0"/>
              <a:t>Κάντε κλικ για να επεξεργαστείτε τον υπότιτλο του υποδείγματος</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BF2F77-5A84-424F-85B2-DFE3F711FAEF}" type="slidenum">
              <a:rPr lang="en-US"/>
              <a:pPr>
                <a:defRPr/>
              </a:pPr>
              <a:t>‹#›</a:t>
            </a:fld>
            <a:endParaRPr lang="en-US"/>
          </a:p>
        </p:txBody>
      </p:sp>
    </p:spTree>
    <p:extLst>
      <p:ext uri="{BB962C8B-B14F-4D97-AF65-F5344CB8AC3E}">
        <p14:creationId xmlns:p14="http://schemas.microsoft.com/office/powerpoint/2010/main" val="658615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6AE579-FD6F-4099-908D-65CBC5F7C9AA}" type="slidenum">
              <a:rPr lang="en-US"/>
              <a:pPr>
                <a:defRPr/>
              </a:pPr>
              <a:t>‹#›</a:t>
            </a:fld>
            <a:endParaRPr lang="en-US"/>
          </a:p>
        </p:txBody>
      </p:sp>
    </p:spTree>
    <p:extLst>
      <p:ext uri="{BB962C8B-B14F-4D97-AF65-F5344CB8AC3E}">
        <p14:creationId xmlns:p14="http://schemas.microsoft.com/office/powerpoint/2010/main" val="3491799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3CB3F1-8351-48A9-9FA0-FDFFF423CAE7}" type="slidenum">
              <a:rPr lang="en-US"/>
              <a:pPr>
                <a:defRPr/>
              </a:pPr>
              <a:t>‹#›</a:t>
            </a:fld>
            <a:endParaRPr lang="en-US"/>
          </a:p>
        </p:txBody>
      </p:sp>
    </p:spTree>
    <p:extLst>
      <p:ext uri="{BB962C8B-B14F-4D97-AF65-F5344CB8AC3E}">
        <p14:creationId xmlns:p14="http://schemas.microsoft.com/office/powerpoint/2010/main" val="5404445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p>
            <a:r>
              <a:rPr lang="el-GR" smtClean="0"/>
              <a:t>Kλικ για επεξεργασία του τίτλου</a:t>
            </a:r>
            <a:endParaRPr lang="el-GR"/>
          </a:p>
        </p:txBody>
      </p:sp>
      <p:sp>
        <p:nvSpPr>
          <p:cNvPr id="3" name="2 - Θέση πίνακα"/>
          <p:cNvSpPr>
            <a:spLocks noGrp="1"/>
          </p:cNvSpPr>
          <p:nvPr>
            <p:ph type="tbl" idx="1"/>
          </p:nvPr>
        </p:nvSpPr>
        <p:spPr>
          <a:xfrm>
            <a:off x="457200" y="1600200"/>
            <a:ext cx="8229600" cy="4525963"/>
          </a:xfrm>
        </p:spPr>
        <p:txBody>
          <a:bodyPr/>
          <a:lstStyle/>
          <a:p>
            <a:pPr lvl="0"/>
            <a:endParaRPr lang="el-GR"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8DB1AA-4405-4175-86CA-9AF0251DB93F}" type="slidenum">
              <a:rPr lang="en-US"/>
              <a:pPr>
                <a:defRPr/>
              </a:pPr>
              <a:t>‹#›</a:t>
            </a:fld>
            <a:endParaRPr lang="en-US"/>
          </a:p>
        </p:txBody>
      </p:sp>
    </p:spTree>
    <p:extLst>
      <p:ext uri="{BB962C8B-B14F-4D97-AF65-F5344CB8AC3E}">
        <p14:creationId xmlns:p14="http://schemas.microsoft.com/office/powerpoint/2010/main" val="26895030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457200" y="274638"/>
            <a:ext cx="8229600" cy="585152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9906821-18ED-4D32-9DF1-FB2F4F14C763}" type="slidenum">
              <a:rPr lang="en-US"/>
              <a:pPr>
                <a:defRPr/>
              </a:pPr>
              <a:t>‹#›</a:t>
            </a:fld>
            <a:endParaRPr lang="en-US"/>
          </a:p>
        </p:txBody>
      </p:sp>
    </p:spTree>
    <p:extLst>
      <p:ext uri="{BB962C8B-B14F-4D97-AF65-F5344CB8AC3E}">
        <p14:creationId xmlns:p14="http://schemas.microsoft.com/office/powerpoint/2010/main" val="332124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6DBE56-FF66-4F55-8961-33CC14F6AEFC}" type="slidenum">
              <a:rPr lang="en-US"/>
              <a:pPr>
                <a:defRPr/>
              </a:pPr>
              <a:t>‹#›</a:t>
            </a:fld>
            <a:endParaRPr lang="en-US"/>
          </a:p>
        </p:txBody>
      </p:sp>
    </p:spTree>
    <p:extLst>
      <p:ext uri="{BB962C8B-B14F-4D97-AF65-F5344CB8AC3E}">
        <p14:creationId xmlns:p14="http://schemas.microsoft.com/office/powerpoint/2010/main" val="2419190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Kλικ για επεξεργασία των στυλ του υποδείγματος</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CEE53C-73DF-43D0-974D-632B0750E91F}" type="slidenum">
              <a:rPr lang="en-US"/>
              <a:pPr>
                <a:defRPr/>
              </a:pPr>
              <a:t>‹#›</a:t>
            </a:fld>
            <a:endParaRPr lang="en-US"/>
          </a:p>
        </p:txBody>
      </p:sp>
    </p:spTree>
    <p:extLst>
      <p:ext uri="{BB962C8B-B14F-4D97-AF65-F5344CB8AC3E}">
        <p14:creationId xmlns:p14="http://schemas.microsoft.com/office/powerpoint/2010/main" val="2226707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42DFEAD-CF8C-4071-9681-30E2E09565B1}" type="slidenum">
              <a:rPr lang="en-US"/>
              <a:pPr>
                <a:defRPr/>
              </a:pPr>
              <a:t>‹#›</a:t>
            </a:fld>
            <a:endParaRPr lang="en-US"/>
          </a:p>
        </p:txBody>
      </p:sp>
    </p:spTree>
    <p:extLst>
      <p:ext uri="{BB962C8B-B14F-4D97-AF65-F5344CB8AC3E}">
        <p14:creationId xmlns:p14="http://schemas.microsoft.com/office/powerpoint/2010/main" val="1469189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516960B-7FA3-43C0-9CC2-393238BE811E}" type="slidenum">
              <a:rPr lang="en-US"/>
              <a:pPr>
                <a:defRPr/>
              </a:pPr>
              <a:t>‹#›</a:t>
            </a:fld>
            <a:endParaRPr lang="en-US"/>
          </a:p>
        </p:txBody>
      </p:sp>
    </p:spTree>
    <p:extLst>
      <p:ext uri="{BB962C8B-B14F-4D97-AF65-F5344CB8AC3E}">
        <p14:creationId xmlns:p14="http://schemas.microsoft.com/office/powerpoint/2010/main" val="3304128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F1F1EEE-EE50-43B7-942F-094C6491B4AC}" type="slidenum">
              <a:rPr lang="en-US"/>
              <a:pPr>
                <a:defRPr/>
              </a:pPr>
              <a:t>‹#›</a:t>
            </a:fld>
            <a:endParaRPr lang="en-US"/>
          </a:p>
        </p:txBody>
      </p:sp>
    </p:spTree>
    <p:extLst>
      <p:ext uri="{BB962C8B-B14F-4D97-AF65-F5344CB8AC3E}">
        <p14:creationId xmlns:p14="http://schemas.microsoft.com/office/powerpoint/2010/main" val="2529051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82B8FD8-0977-4E37-A602-B6D56EC5297D}" type="slidenum">
              <a:rPr lang="en-US"/>
              <a:pPr>
                <a:defRPr/>
              </a:pPr>
              <a:t>‹#›</a:t>
            </a:fld>
            <a:endParaRPr lang="en-US"/>
          </a:p>
        </p:txBody>
      </p:sp>
    </p:spTree>
    <p:extLst>
      <p:ext uri="{BB962C8B-B14F-4D97-AF65-F5344CB8AC3E}">
        <p14:creationId xmlns:p14="http://schemas.microsoft.com/office/powerpoint/2010/main" val="81715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35927A-7EBE-404A-8DCC-5392CA046159}" type="slidenum">
              <a:rPr lang="en-US"/>
              <a:pPr>
                <a:defRPr/>
              </a:pPr>
              <a:t>‹#›</a:t>
            </a:fld>
            <a:endParaRPr lang="en-US"/>
          </a:p>
        </p:txBody>
      </p:sp>
    </p:spTree>
    <p:extLst>
      <p:ext uri="{BB962C8B-B14F-4D97-AF65-F5344CB8AC3E}">
        <p14:creationId xmlns:p14="http://schemas.microsoft.com/office/powerpoint/2010/main" val="1941581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C89401A-4537-4696-BCB0-83EB068EAA59}" type="slidenum">
              <a:rPr lang="en-US"/>
              <a:pPr>
                <a:defRPr/>
              </a:pPr>
              <a:t>‹#›</a:t>
            </a:fld>
            <a:endParaRPr lang="en-US"/>
          </a:p>
        </p:txBody>
      </p:sp>
    </p:spTree>
    <p:extLst>
      <p:ext uri="{BB962C8B-B14F-4D97-AF65-F5344CB8AC3E}">
        <p14:creationId xmlns:p14="http://schemas.microsoft.com/office/powerpoint/2010/main" val="4031383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3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Κάντε κλικ για επεξεργασία του τίτλου</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Κάντε κλικ για να επεξεργαστείτε τα στυλ κειμένου του υποδείγματος</a:t>
            </a:r>
          </a:p>
          <a:p>
            <a:pPr lvl="1"/>
            <a:r>
              <a:rPr lang="en-US" smtClean="0"/>
              <a:t>Δεύτερου επιπέδου</a:t>
            </a:r>
          </a:p>
          <a:p>
            <a:pPr lvl="2"/>
            <a:r>
              <a:rPr lang="en-US" smtClean="0"/>
              <a:t>Τρίτου επιπέδου</a:t>
            </a:r>
          </a:p>
          <a:p>
            <a:pPr lvl="3"/>
            <a:r>
              <a:rPr lang="en-US" smtClean="0"/>
              <a:t>Τέταρτου επιπέδου</a:t>
            </a:r>
          </a:p>
          <a:p>
            <a:pPr lvl="4"/>
            <a:r>
              <a:rPr lang="en-US" smtClean="0"/>
              <a:t>Πέμπτου επιπέδου</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F1A59887-4637-4023-890F-70932E70D6F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jpeg"/><Relationship Id="rId3" Type="http://schemas.openxmlformats.org/officeDocument/2006/relationships/oleObject" Target="../embeddings/oleObject1.bin"/><Relationship Id="rId7" Type="http://schemas.openxmlformats.org/officeDocument/2006/relationships/image" Target="../media/image4.png"/><Relationship Id="rId12" Type="http://schemas.openxmlformats.org/officeDocument/2006/relationships/image" Target="../media/image9.gi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3.wmf"/><Relationship Id="rId11" Type="http://schemas.openxmlformats.org/officeDocument/2006/relationships/image" Target="../media/image8.gif"/><Relationship Id="rId5" Type="http://schemas.openxmlformats.org/officeDocument/2006/relationships/image" Target="../media/image2.wmf"/><Relationship Id="rId15" Type="http://schemas.openxmlformats.org/officeDocument/2006/relationships/image" Target="../media/image12.gif"/><Relationship Id="rId10" Type="http://schemas.openxmlformats.org/officeDocument/2006/relationships/image" Target="../media/image7.gif"/><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0.emf"/><Relationship Id="rId4" Type="http://schemas.openxmlformats.org/officeDocument/2006/relationships/slide" Target="slide34.xml"/></Relationships>
</file>

<file path=ppt/slides/_rels/slide34.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file:///F:\&#919;&#924;&#917;&#929;&#921;&#916;&#913;\&#928;&#945;&#955;&#945;&#953;&#959;&#960;&#959;&#973;&#955;&#959;&#965;&#929;\KENO.DOC" TargetMode="External"/><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9.wmf"/></Relationships>
</file>

<file path=ppt/slides/_rels/slide6.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wmf"/><Relationship Id="rId4" Type="http://schemas.openxmlformats.org/officeDocument/2006/relationships/image" Target="../media/image22.w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ChangeArrowheads="1"/>
          </p:cNvSpPr>
          <p:nvPr/>
        </p:nvSpPr>
        <p:spPr bwMode="auto">
          <a:xfrm>
            <a:off x="2987675" y="3358704"/>
            <a:ext cx="266382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defRPr/>
            </a:pPr>
            <a:r>
              <a:rPr lang="el-GR" sz="1600" b="1" dirty="0">
                <a:solidFill>
                  <a:srgbClr val="FF0000"/>
                </a:solidFill>
                <a:latin typeface="Times New Roman" pitchFamily="18" charset="0"/>
                <a:cs typeface="Times New Roman" pitchFamily="18" charset="0"/>
              </a:rPr>
              <a:t>Β΄ Γυμνασίου  </a:t>
            </a:r>
          </a:p>
          <a:p>
            <a:pPr>
              <a:defRPr/>
            </a:pPr>
            <a:r>
              <a:rPr lang="el-GR" sz="1600" b="1" dirty="0">
                <a:solidFill>
                  <a:srgbClr val="FFFF00"/>
                </a:solidFill>
                <a:latin typeface="Times New Roman" pitchFamily="18" charset="0"/>
                <a:cs typeface="Times New Roman" pitchFamily="18" charset="0"/>
              </a:rPr>
              <a:t>Γενική Ενότητα Ι</a:t>
            </a:r>
            <a:r>
              <a:rPr lang="en-US" sz="1600" b="1" dirty="0">
                <a:solidFill>
                  <a:srgbClr val="FFFF00"/>
                </a:solidFill>
                <a:latin typeface="Times New Roman" pitchFamily="18" charset="0"/>
                <a:cs typeface="Times New Roman" pitchFamily="18" charset="0"/>
              </a:rPr>
              <a:t>I</a:t>
            </a:r>
            <a:endParaRPr lang="el-GR" sz="1600" b="1" dirty="0">
              <a:solidFill>
                <a:srgbClr val="FFFF00"/>
              </a:solidFill>
              <a:latin typeface="Times New Roman" pitchFamily="18" charset="0"/>
              <a:cs typeface="Times New Roman" pitchFamily="18" charset="0"/>
            </a:endParaRPr>
          </a:p>
          <a:p>
            <a:pPr>
              <a:defRPr/>
            </a:pPr>
            <a:r>
              <a:rPr lang="el-GR" sz="1600" b="1" dirty="0">
                <a:solidFill>
                  <a:srgbClr val="FFFF00"/>
                </a:solidFill>
                <a:latin typeface="Times New Roman" pitchFamily="18" charset="0"/>
                <a:cs typeface="Times New Roman" pitchFamily="18" charset="0"/>
              </a:rPr>
              <a:t>Ενότητα 2.</a:t>
            </a:r>
            <a:r>
              <a:rPr lang="en-US" sz="1600" b="1" dirty="0">
                <a:solidFill>
                  <a:srgbClr val="FFFF00"/>
                </a:solidFill>
                <a:latin typeface="Times New Roman" pitchFamily="18" charset="0"/>
                <a:cs typeface="Times New Roman" pitchFamily="18" charset="0"/>
              </a:rPr>
              <a:t>4</a:t>
            </a:r>
            <a:r>
              <a:rPr lang="el-GR" sz="1600" b="1" dirty="0">
                <a:solidFill>
                  <a:srgbClr val="FFFF00"/>
                </a:solidFill>
                <a:latin typeface="Times New Roman" pitchFamily="18" charset="0"/>
                <a:cs typeface="Times New Roman" pitchFamily="18" charset="0"/>
              </a:rPr>
              <a:t> </a:t>
            </a:r>
            <a:r>
              <a:rPr lang="el-GR" sz="1600" b="1" dirty="0" smtClean="0">
                <a:solidFill>
                  <a:srgbClr val="FFFF00"/>
                </a:solidFill>
                <a:latin typeface="Times New Roman" pitchFamily="18" charset="0"/>
                <a:cs typeface="Times New Roman" pitchFamily="18" charset="0"/>
              </a:rPr>
              <a:t> </a:t>
            </a:r>
            <a:r>
              <a:rPr lang="el-GR" sz="1600" b="1" dirty="0">
                <a:solidFill>
                  <a:srgbClr val="FFFF00"/>
                </a:solidFill>
                <a:latin typeface="Times New Roman" pitchFamily="18" charset="0"/>
                <a:cs typeface="Times New Roman" pitchFamily="18" charset="0"/>
              </a:rPr>
              <a:t>Σελ. </a:t>
            </a:r>
            <a:r>
              <a:rPr lang="en-US" sz="1600" b="1" dirty="0" smtClean="0">
                <a:solidFill>
                  <a:srgbClr val="FFFF00"/>
                </a:solidFill>
                <a:latin typeface="Times New Roman" pitchFamily="18" charset="0"/>
                <a:cs typeface="Times New Roman" pitchFamily="18" charset="0"/>
              </a:rPr>
              <a:t>41 - 43</a:t>
            </a:r>
            <a:endParaRPr lang="el-GR" sz="1600" b="1" dirty="0">
              <a:solidFill>
                <a:srgbClr val="FFFF00"/>
              </a:solidFill>
              <a:latin typeface="Times New Roman" pitchFamily="18" charset="0"/>
              <a:cs typeface="Times New Roman" pitchFamily="18" charset="0"/>
            </a:endParaRPr>
          </a:p>
          <a:p>
            <a:pPr>
              <a:defRPr/>
            </a:pPr>
            <a:r>
              <a:rPr lang="el-GR" sz="1600" b="1" dirty="0">
                <a:solidFill>
                  <a:srgbClr val="FFFF00"/>
                </a:solidFill>
                <a:latin typeface="Times New Roman" pitchFamily="18" charset="0"/>
                <a:cs typeface="Times New Roman" pitchFamily="18" charset="0"/>
              </a:rPr>
              <a:t>Ασκήσεις </a:t>
            </a:r>
            <a:r>
              <a:rPr lang="el-GR" sz="1600" b="1" dirty="0" smtClean="0">
                <a:solidFill>
                  <a:srgbClr val="FFFF00"/>
                </a:solidFill>
                <a:latin typeface="Times New Roman" pitchFamily="18" charset="0"/>
                <a:cs typeface="Times New Roman" pitchFamily="18" charset="0"/>
              </a:rPr>
              <a:t>1</a:t>
            </a:r>
            <a:r>
              <a:rPr lang="en-US" sz="1600" b="1" dirty="0" smtClean="0">
                <a:solidFill>
                  <a:srgbClr val="FFFF00"/>
                </a:solidFill>
                <a:latin typeface="Times New Roman" pitchFamily="18" charset="0"/>
                <a:cs typeface="Times New Roman" pitchFamily="18" charset="0"/>
              </a:rPr>
              <a:t>   </a:t>
            </a:r>
            <a:r>
              <a:rPr lang="el-GR" sz="1600" b="1" dirty="0" smtClean="0">
                <a:solidFill>
                  <a:srgbClr val="FFFF00"/>
                </a:solidFill>
                <a:latin typeface="Times New Roman" pitchFamily="18" charset="0"/>
                <a:cs typeface="Times New Roman" pitchFamily="18" charset="0"/>
              </a:rPr>
              <a:t>Σελ. 43</a:t>
            </a:r>
            <a:endParaRPr lang="el-GR" sz="1600" b="1" dirty="0">
              <a:solidFill>
                <a:srgbClr val="FFFF00"/>
              </a:solidFill>
              <a:latin typeface="Times New Roman" pitchFamily="18" charset="0"/>
              <a:cs typeface="Times New Roman" pitchFamily="18" charset="0"/>
            </a:endParaRPr>
          </a:p>
        </p:txBody>
      </p:sp>
      <p:sp>
        <p:nvSpPr>
          <p:cNvPr id="352260" name="Rectangle 4"/>
          <p:cNvSpPr>
            <a:spLocks noChangeArrowheads="1"/>
          </p:cNvSpPr>
          <p:nvPr/>
        </p:nvSpPr>
        <p:spPr bwMode="auto">
          <a:xfrm>
            <a:off x="323850" y="1885950"/>
            <a:ext cx="8208963" cy="461665"/>
          </a:xfrm>
          <a:prstGeom prst="rect">
            <a:avLst/>
          </a:prstGeom>
          <a:solidFill>
            <a:srgbClr val="FFC000"/>
          </a:solidFill>
          <a:ln>
            <a:noFill/>
          </a:ln>
          <a:effectLst/>
        </p:spPr>
        <p:txBody>
          <a:bodyPr>
            <a:spAutoFit/>
          </a:bodyPr>
          <a:lstStyle/>
          <a:p>
            <a:pPr algn="ctr">
              <a:defRPr/>
            </a:pPr>
            <a:r>
              <a:rPr lang="el-GR" sz="2400" b="1" dirty="0" smtClean="0">
                <a:solidFill>
                  <a:srgbClr val="002060"/>
                </a:solidFill>
                <a:effectLst>
                  <a:outerShdw blurRad="38100" dist="38100" dir="2700000" algn="tl">
                    <a:srgbClr val="C0C0C0"/>
                  </a:outerShdw>
                </a:effectLst>
                <a:latin typeface="Comic Sans MS" pitchFamily="66" charset="0"/>
              </a:rPr>
              <a:t>Ρύπανση του νερού </a:t>
            </a:r>
            <a:endParaRPr lang="el-GR" sz="2400" b="1" dirty="0">
              <a:solidFill>
                <a:srgbClr val="002060"/>
              </a:solidFill>
              <a:effectLst>
                <a:outerShdw blurRad="38100" dist="38100" dir="2700000" algn="tl">
                  <a:srgbClr val="C0C0C0"/>
                </a:outerShdw>
              </a:effectLst>
              <a:latin typeface="Comic Sans MS" pitchFamily="66" charset="0"/>
            </a:endParaRPr>
          </a:p>
        </p:txBody>
      </p:sp>
      <p:graphicFrame>
        <p:nvGraphicFramePr>
          <p:cNvPr id="2052" name="Object 5"/>
          <p:cNvGraphicFramePr>
            <a:graphicFrameLocks noChangeAspect="1"/>
          </p:cNvGraphicFramePr>
          <p:nvPr/>
        </p:nvGraphicFramePr>
        <p:xfrm>
          <a:off x="611188" y="333375"/>
          <a:ext cx="936625" cy="1150938"/>
        </p:xfrm>
        <a:graphic>
          <a:graphicData uri="http://schemas.openxmlformats.org/presentationml/2006/ole">
            <mc:AlternateContent xmlns:mc="http://schemas.openxmlformats.org/markup-compatibility/2006">
              <mc:Choice xmlns:v="urn:schemas-microsoft-com:vml" Requires="v">
                <p:oleObj spid="_x0000_s2069" name="Φωτογραφία του Photo Editor" r:id="rId3" imgW="1523810" imgH="1991003" progId="MSPhotoEd.3">
                  <p:embed/>
                </p:oleObj>
              </mc:Choice>
              <mc:Fallback>
                <p:oleObj name="Φωτογραφία του Photo Editor" r:id="rId3" imgW="1523810" imgH="1991003" progId="MSPhotoEd.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333375"/>
                        <a:ext cx="936625" cy="1150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53" name="Picture 6" descr="j021669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83488" y="341313"/>
            <a:ext cx="9493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7" descr="Εικόνα1ξγξκ"/>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29624" y="3469482"/>
            <a:ext cx="754063"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5" name="Group 8"/>
          <p:cNvGrpSpPr>
            <a:grpSpLocks/>
          </p:cNvGrpSpPr>
          <p:nvPr/>
        </p:nvGrpSpPr>
        <p:grpSpPr bwMode="auto">
          <a:xfrm>
            <a:off x="971550" y="2349500"/>
            <a:ext cx="7151688" cy="1014413"/>
            <a:chOff x="567" y="1434"/>
            <a:chExt cx="4596" cy="639"/>
          </a:xfrm>
        </p:grpSpPr>
        <p:pic>
          <p:nvPicPr>
            <p:cNvPr id="2063" name="Picture 9" descr="bb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6" y="1434"/>
              <a:ext cx="877" cy="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10" descr="ginterne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7" y="1480"/>
              <a:ext cx="858" cy="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56" name="Picture 11" descr="ΣΡΔΔΓΡ"/>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11413" y="1341438"/>
            <a:ext cx="42672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2" descr="ΤΑΙΝΙΑ"/>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6164263" y="5013325"/>
            <a:ext cx="1216025"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3" descr="ΔΙΑΦΑΝΕΙΕΣ"/>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843213" y="4581525"/>
            <a:ext cx="1471612"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4" descr="zz_writer.gif"/>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4716463" y="5300663"/>
            <a:ext cx="935037"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5" descr="T091064010-7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75338" y="3294063"/>
            <a:ext cx="8572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6" descr="afisa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3850" y="4292600"/>
            <a:ext cx="168592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17" descr="ΔΙΑΛΥΜΑ"/>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7956550" y="4941888"/>
            <a:ext cx="8191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6"/>
          <p:cNvSpPr txBox="1">
            <a:spLocks noChangeArrowheads="1"/>
          </p:cNvSpPr>
          <p:nvPr/>
        </p:nvSpPr>
        <p:spPr bwMode="auto">
          <a:xfrm>
            <a:off x="176893" y="959066"/>
            <a:ext cx="4895850"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sz="2000" dirty="0">
                <a:solidFill>
                  <a:schemeClr val="bg1"/>
                </a:solidFill>
                <a:latin typeface="Calibri" pitchFamily="34" charset="0"/>
                <a:cs typeface="Calibri" pitchFamily="34" charset="0"/>
              </a:rPr>
              <a:t>Μια από τις πιο σοβαρές απειλές για λίμνες και θάλασσες είναι η ρύπανση από βιομηχανικά απόβλητα. Οι βιομηχανίες χρησιμοποιούν στην παραγωγική τους διαδικασία μικρές έως πολύ μεγάλες ποσότητες νερού. Το νερό αυτό όταν αποβάλλεται περιέχει ανάλογα με την βιομηχανία ουσίες επικίνδυνες για το περιβάλλον. Επίσης αν είναι ζεστό ανεβάζει τη θερμοκρασία των φυσικών νερών (θερμική ρύπανση). </a:t>
            </a:r>
          </a:p>
        </p:txBody>
      </p:sp>
      <p:sp>
        <p:nvSpPr>
          <p:cNvPr id="12292" name="Text Box 9"/>
          <p:cNvSpPr txBox="1">
            <a:spLocks noChangeArrowheads="1"/>
          </p:cNvSpPr>
          <p:nvPr/>
        </p:nvSpPr>
        <p:spPr bwMode="auto">
          <a:xfrm>
            <a:off x="3419475" y="4941888"/>
            <a:ext cx="5580063" cy="64611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b="1">
                <a:latin typeface="Calibri" pitchFamily="34" charset="0"/>
                <a:cs typeface="Calibri" pitchFamily="34" charset="0"/>
              </a:rPr>
              <a:t>Τα βιομηχανικά λύματα είναι πιο επικίνδυνα από τα λύματα των αποχετεύσεων των πόλεων. </a:t>
            </a:r>
          </a:p>
        </p:txBody>
      </p:sp>
      <p:pic>
        <p:nvPicPr>
          <p:cNvPr id="3" name="waterpoll.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39008" y="1124744"/>
            <a:ext cx="3936437" cy="295232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620713"/>
            <a:ext cx="2857500"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5375" y="260350"/>
            <a:ext cx="4238625" cy="636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3081338"/>
            <a:ext cx="4475162" cy="377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 Box 5"/>
          <p:cNvSpPr txBox="1">
            <a:spLocks noChangeArrowheads="1"/>
          </p:cNvSpPr>
          <p:nvPr/>
        </p:nvSpPr>
        <p:spPr bwMode="auto">
          <a:xfrm>
            <a:off x="0" y="115888"/>
            <a:ext cx="5148263" cy="401637"/>
          </a:xfrm>
          <a:prstGeom prst="rect">
            <a:avLst/>
          </a:prstGeom>
          <a:solidFill>
            <a:srgbClr val="00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sz="2000" b="1">
                <a:solidFill>
                  <a:schemeClr val="bg1"/>
                </a:solidFill>
                <a:latin typeface="Calibri" pitchFamily="34" charset="0"/>
                <a:cs typeface="Calibri" pitchFamily="34" charset="0"/>
              </a:rPr>
              <a:t>Ρύπανση από Βιομηχανικά - Τοξικά Απόβλητα</a:t>
            </a:r>
            <a:r>
              <a:rPr lang="el-GR" sz="2000" b="1">
                <a:latin typeface="Calibri" pitchFamily="34" charset="0"/>
                <a:cs typeface="Calibri" pitchFamily="34" charset="0"/>
              </a:rPr>
              <a:t>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692150"/>
            <a:ext cx="340995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692150"/>
            <a:ext cx="3714750"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3789363"/>
            <a:ext cx="3714750"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ctangle 7"/>
          <p:cNvSpPr>
            <a:spLocks noChangeArrowheads="1"/>
          </p:cNvSpPr>
          <p:nvPr/>
        </p:nvSpPr>
        <p:spPr bwMode="auto">
          <a:xfrm>
            <a:off x="4840288" y="4287838"/>
            <a:ext cx="37147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r>
              <a:rPr lang="el-GR" sz="2400" b="1">
                <a:solidFill>
                  <a:schemeClr val="bg1"/>
                </a:solidFill>
                <a:latin typeface="Calibri" pitchFamily="34" charset="0"/>
                <a:cs typeface="Calibri" pitchFamily="34" charset="0"/>
              </a:rPr>
              <a:t>ΑΣΩΠΟΣ ΠΟΤΑΜΟΣ</a:t>
            </a:r>
          </a:p>
          <a:p>
            <a:pPr algn="ctr"/>
            <a:r>
              <a:rPr lang="en-US" sz="2400" b="1">
                <a:solidFill>
                  <a:schemeClr val="bg1"/>
                </a:solidFill>
                <a:latin typeface="Calibri" pitchFamily="34" charset="0"/>
                <a:cs typeface="Calibri" pitchFamily="34" charset="0"/>
              </a:rPr>
              <a:t>"το ταξίδι του δηλητήριου"</a:t>
            </a:r>
            <a:r>
              <a:rPr lang="en-US">
                <a:latin typeface="Calibri" pitchFamily="34" charset="0"/>
                <a:cs typeface="Calibri" pitchFamily="34" charset="0"/>
              </a:rPr>
              <a:t>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WordArt 2"/>
          <p:cNvSpPr>
            <a:spLocks noChangeArrowheads="1" noChangeShapeType="1" noTextEdit="1"/>
          </p:cNvSpPr>
          <p:nvPr/>
        </p:nvSpPr>
        <p:spPr bwMode="auto">
          <a:xfrm>
            <a:off x="539750" y="2349500"/>
            <a:ext cx="7993063" cy="1079500"/>
          </a:xfrm>
          <a:prstGeom prst="rect">
            <a:avLst/>
          </a:prstGeom>
        </p:spPr>
        <p:txBody>
          <a:bodyPr wrap="none" fromWordArt="1">
            <a:prstTxWarp prst="textPlain">
              <a:avLst>
                <a:gd name="adj" fmla="val 50000"/>
              </a:avLst>
            </a:prstTxWarp>
          </a:bodyPr>
          <a:lstStyle/>
          <a:p>
            <a:pPr algn="ctr"/>
            <a:r>
              <a:rPr lang="el-GR" b="1" kern="10">
                <a:ln w="12700">
                  <a:solidFill>
                    <a:srgbClr val="FF0000"/>
                  </a:solidFill>
                  <a:round/>
                  <a:headEnd/>
                  <a:tailEnd/>
                </a:ln>
                <a:solidFill>
                  <a:srgbClr val="FFC000"/>
                </a:solidFill>
                <a:effectLst>
                  <a:outerShdw dist="45791" dir="2021404" algn="ctr" rotWithShape="0">
                    <a:srgbClr val="9999FF"/>
                  </a:outerShdw>
                </a:effectLst>
                <a:latin typeface="Calibri"/>
                <a:cs typeface="Calibri"/>
              </a:rPr>
              <a:t>3. Γεωργία - κτηνοτροφία</a:t>
            </a:r>
          </a:p>
        </p:txBody>
      </p:sp>
      <p:sp>
        <p:nvSpPr>
          <p:cNvPr id="15363" name="Ορθογώνιο 4"/>
          <p:cNvSpPr>
            <a:spLocks noChangeArrowheads="1"/>
          </p:cNvSpPr>
          <p:nvPr/>
        </p:nvSpPr>
        <p:spPr bwMode="auto">
          <a:xfrm>
            <a:off x="3960813" y="3716338"/>
            <a:ext cx="48593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buFont typeface="Arial" charset="0"/>
              <a:buChar char="•"/>
            </a:pPr>
            <a:r>
              <a:rPr lang="el-GR" b="1">
                <a:solidFill>
                  <a:schemeClr val="bg1"/>
                </a:solidFill>
                <a:latin typeface="Calibri" pitchFamily="34" charset="0"/>
                <a:cs typeface="Calibri" pitchFamily="34" charset="0"/>
              </a:rPr>
              <a:t>Λιπάσματα (νιτρικά και φωσφορικά άλατα)</a:t>
            </a:r>
            <a:endParaRPr lang="el-GR">
              <a:solidFill>
                <a:schemeClr val="bg1"/>
              </a:solidFill>
              <a:latin typeface="Calibri" pitchFamily="34" charset="0"/>
              <a:cs typeface="Calibri" pitchFamily="34" charset="0"/>
            </a:endParaRPr>
          </a:p>
          <a:p>
            <a:pPr marL="285750" indent="-285750">
              <a:buFont typeface="Arial" charset="0"/>
              <a:buChar char="•"/>
            </a:pPr>
            <a:r>
              <a:rPr lang="el-GR" b="1">
                <a:solidFill>
                  <a:schemeClr val="bg1"/>
                </a:solidFill>
                <a:latin typeface="Calibri" pitchFamily="34" charset="0"/>
                <a:cs typeface="Calibri" pitchFamily="34" charset="0"/>
              </a:rPr>
              <a:t>Φυτοφάρμακα</a:t>
            </a:r>
            <a:endParaRPr lang="el-GR">
              <a:solidFill>
                <a:schemeClr val="bg1"/>
              </a:solidFill>
              <a:latin typeface="Calibri" pitchFamily="34" charset="0"/>
              <a:cs typeface="Calibri" pitchFamily="34" charset="0"/>
            </a:endParaRPr>
          </a:p>
          <a:p>
            <a:pPr marL="285750" indent="-285750">
              <a:buFont typeface="Arial" charset="0"/>
              <a:buChar char="•"/>
            </a:pPr>
            <a:r>
              <a:rPr lang="el-GR" b="1">
                <a:solidFill>
                  <a:schemeClr val="bg1"/>
                </a:solidFill>
                <a:latin typeface="Calibri" pitchFamily="34" charset="0"/>
                <a:cs typeface="Calibri" pitchFamily="34" charset="0"/>
              </a:rPr>
              <a:t>Κόπρανα ζώων (νιτρικά, νιτρώδη, αμμωνία)</a:t>
            </a:r>
            <a:endParaRPr lang="el-GR">
              <a:solidFill>
                <a:schemeClr val="bg1"/>
              </a:solidFill>
              <a:latin typeface="Calibri" pitchFamily="34" charset="0"/>
              <a:cs typeface="Calibri"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144463"/>
            <a:ext cx="8229600" cy="908050"/>
          </a:xfrm>
        </p:spPr>
        <p:txBody>
          <a:bodyPr/>
          <a:lstStyle/>
          <a:p>
            <a:pPr eaLnBrk="1" hangingPunct="1"/>
            <a:r>
              <a:rPr lang="el-GR" sz="4000" b="1" smtClean="0">
                <a:solidFill>
                  <a:srgbClr val="FFFF00"/>
                </a:solidFill>
                <a:latin typeface="Calibri" pitchFamily="34" charset="0"/>
              </a:rPr>
              <a:t>Γεωργικά λιπάσματα </a:t>
            </a:r>
            <a:r>
              <a:rPr lang="el-GR" sz="3200" b="1" smtClean="0">
                <a:solidFill>
                  <a:srgbClr val="FFFF00"/>
                </a:solidFill>
                <a:latin typeface="Calibri" pitchFamily="34" charset="0"/>
              </a:rPr>
              <a:t>→</a:t>
            </a:r>
            <a:r>
              <a:rPr lang="el-GR" sz="4000" b="1" smtClean="0">
                <a:solidFill>
                  <a:srgbClr val="FFFF00"/>
                </a:solidFill>
                <a:latin typeface="Calibri" pitchFamily="34" charset="0"/>
              </a:rPr>
              <a:t> Ευτροφισμός</a:t>
            </a:r>
            <a:r>
              <a:rPr lang="el-GR" sz="4000" smtClean="0"/>
              <a:t> </a:t>
            </a:r>
          </a:p>
        </p:txBody>
      </p:sp>
      <p:sp>
        <p:nvSpPr>
          <p:cNvPr id="16387" name="Rectangle 3"/>
          <p:cNvSpPr>
            <a:spLocks noGrp="1" noChangeArrowheads="1"/>
          </p:cNvSpPr>
          <p:nvPr>
            <p:ph type="body" idx="1"/>
          </p:nvPr>
        </p:nvSpPr>
        <p:spPr>
          <a:xfrm>
            <a:off x="0" y="836613"/>
            <a:ext cx="9144000" cy="2952750"/>
          </a:xfrm>
        </p:spPr>
        <p:txBody>
          <a:bodyPr/>
          <a:lstStyle/>
          <a:p>
            <a:pPr eaLnBrk="1" hangingPunct="1">
              <a:lnSpc>
                <a:spcPct val="80000"/>
              </a:lnSpc>
              <a:buFontTx/>
              <a:buNone/>
            </a:pPr>
            <a:r>
              <a:rPr lang="el-GR" sz="2800" smtClean="0">
                <a:latin typeface="Calibri" pitchFamily="34" charset="0"/>
                <a:cs typeface="Calibri" pitchFamily="34" charset="0"/>
              </a:rPr>
              <a:t>    </a:t>
            </a:r>
            <a:endParaRPr lang="en-US" sz="2800" smtClean="0">
              <a:latin typeface="Calibri" pitchFamily="34" charset="0"/>
              <a:cs typeface="Calibri" pitchFamily="34" charset="0"/>
            </a:endParaRPr>
          </a:p>
          <a:p>
            <a:pPr eaLnBrk="1" hangingPunct="1">
              <a:lnSpc>
                <a:spcPct val="80000"/>
              </a:lnSpc>
              <a:buFontTx/>
              <a:buNone/>
            </a:pPr>
            <a:r>
              <a:rPr lang="en-US" sz="2400" smtClean="0">
                <a:solidFill>
                  <a:schemeClr val="bg1"/>
                </a:solidFill>
                <a:latin typeface="Calibri" pitchFamily="34" charset="0"/>
                <a:cs typeface="Calibri" pitchFamily="34" charset="0"/>
              </a:rPr>
              <a:t>    </a:t>
            </a:r>
            <a:r>
              <a:rPr lang="el-GR" sz="2400" smtClean="0">
                <a:solidFill>
                  <a:schemeClr val="bg1"/>
                </a:solidFill>
                <a:latin typeface="Calibri" pitchFamily="34" charset="0"/>
                <a:cs typeface="Calibri" pitchFamily="34" charset="0"/>
              </a:rPr>
              <a:t>Ο ευτροφισμός είναι περιβαλλοντικό πρόβλημα που παρουσιάζεται σε λίμνες ή κλειστούς αβαθείς κόλπους. Στην ουσία δημιουργείται υπέρμετρη αύξηση της συγκέντρωσης θρεπτικών στοιχείων, που προκαλείται από τον εμπλουτισμό των υδάτων με απορροές θρεπτικών στοιχείων (νιτρικά και φωσφορικά ιόντα από λιπάσματα και απορρυπαντικά).</a:t>
            </a:r>
            <a:r>
              <a:rPr lang="el-GR" smtClean="0">
                <a:solidFill>
                  <a:schemeClr val="bg1"/>
                </a:solidFill>
                <a:latin typeface="Calibri" pitchFamily="34" charset="0"/>
                <a:cs typeface="Calibri" pitchFamily="34" charset="0"/>
              </a:rPr>
              <a:t> </a:t>
            </a:r>
          </a:p>
        </p:txBody>
      </p:sp>
      <p:pic>
        <p:nvPicPr>
          <p:cNvPr id="16388" name="Picture 4" descr="Filamentous alga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3429000"/>
            <a:ext cx="4283075"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Oval 5"/>
          <p:cNvSpPr>
            <a:spLocks noChangeArrowheads="1"/>
          </p:cNvSpPr>
          <p:nvPr/>
        </p:nvSpPr>
        <p:spPr bwMode="auto">
          <a:xfrm>
            <a:off x="5184775" y="0"/>
            <a:ext cx="4067175" cy="1225550"/>
          </a:xfrm>
          <a:prstGeom prst="ellipse">
            <a:avLst/>
          </a:prstGeom>
          <a:solidFill>
            <a:srgbClr val="669900"/>
          </a:solidFill>
          <a:ln w="9525">
            <a:solidFill>
              <a:schemeClr val="tx1"/>
            </a:solidFill>
            <a:round/>
            <a:headEnd/>
            <a:tailEnd/>
          </a:ln>
        </p:spPr>
        <p:txBody>
          <a:bodyPr wrap="none" anchor="ctr"/>
          <a:lstStyle/>
          <a:p>
            <a:pPr algn="ctr" eaLnBrk="0" hangingPunct="0"/>
            <a:r>
              <a:rPr lang="el-GR" sz="3600" b="1">
                <a:solidFill>
                  <a:schemeClr val="bg1"/>
                </a:solidFill>
                <a:latin typeface="Comic Sans MS" pitchFamily="66" charset="0"/>
              </a:rPr>
              <a:t>ΕΥΤΡΟΦΙΣΜΟΣ!!!</a:t>
            </a:r>
            <a:endParaRPr lang="en-US" sz="3600" b="1">
              <a:solidFill>
                <a:schemeClr val="bg1"/>
              </a:solidFill>
              <a:latin typeface="Comic Sans MS" pitchFamily="66" charset="0"/>
            </a:endParaRPr>
          </a:p>
        </p:txBody>
      </p:sp>
      <p:sp>
        <p:nvSpPr>
          <p:cNvPr id="16390" name="Text Box 6"/>
          <p:cNvSpPr txBox="1">
            <a:spLocks noChangeArrowheads="1"/>
          </p:cNvSpPr>
          <p:nvPr/>
        </p:nvSpPr>
        <p:spPr bwMode="auto">
          <a:xfrm>
            <a:off x="4859338" y="4005263"/>
            <a:ext cx="4284662"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l-GR" sz="3600" b="1">
                <a:solidFill>
                  <a:srgbClr val="FFFF00"/>
                </a:solidFill>
                <a:latin typeface="Comic Sans MS" pitchFamily="66" charset="0"/>
              </a:rPr>
              <a:t>Έχετε δει πρασινισμένες πέτρες και νερά;</a:t>
            </a:r>
            <a:endParaRPr lang="en-US" sz="3600" b="1">
              <a:solidFill>
                <a:srgbClr val="FFFF00"/>
              </a:solidFill>
              <a:latin typeface="Comic Sans MS" pitchFamily="66"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4"/>
          <p:cNvSpPr txBox="1">
            <a:spLocks noChangeArrowheads="1"/>
          </p:cNvSpPr>
          <p:nvPr/>
        </p:nvSpPr>
        <p:spPr bwMode="auto">
          <a:xfrm>
            <a:off x="468313" y="260350"/>
            <a:ext cx="8280400"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80000"/>
              </a:lnSpc>
              <a:spcBef>
                <a:spcPct val="20000"/>
              </a:spcBef>
            </a:pPr>
            <a:r>
              <a:rPr lang="el-GR" sz="2400">
                <a:solidFill>
                  <a:schemeClr val="bg1"/>
                </a:solidFill>
                <a:latin typeface="Calibri" pitchFamily="34" charset="0"/>
                <a:cs typeface="Calibri" pitchFamily="34" charset="0"/>
              </a:rPr>
              <a:t>Τα βακτήρια και οι άλγες (algae) αυξάνονται σε αριθμό τόσο, που σχηματίζουν επικάλυμμα στις υδάτινες επιφάνειες, προκαλώντας σκίαση στο νερό κάτω από την επιφάνεια. Χωρίς φως, οι φωτοσυνθετικοί οργανισμοί στον πυθμένα θανατώνονται, προσφέροντας ακόμη μεγαλύτερη ποσότητα τροφής σε άλλα βακτήρια, που συνεχίζουν να αναπτύσσονται. Καθώς ο αριθμός των βακτηρίων αυξάνεται, η κατανάλωση του διαλυμένου στο νερό οξυγόνου αυξάνεται δραματικά, ενώ η παραγωγή ελαττώνεται, με αποτέλεσμα να μην υπάρχει οξυγόνο για τους μη φωτοσυνθετικούς οργανισμούς, όπως, π.χ. τα ψάρια. </a:t>
            </a:r>
          </a:p>
          <a:p>
            <a:pPr eaLnBrk="1" hangingPunct="1">
              <a:spcBef>
                <a:spcPct val="50000"/>
              </a:spcBef>
            </a:pPr>
            <a:endParaRPr lang="el-GR" sz="2400">
              <a:latin typeface="Calibri" pitchFamily="34" charset="0"/>
              <a:cs typeface="Calibri" pitchFamily="34" charset="0"/>
            </a:endParaRPr>
          </a:p>
        </p:txBody>
      </p:sp>
      <p:pic>
        <p:nvPicPr>
          <p:cNvPr id="1741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933825"/>
            <a:ext cx="380047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6" descr="eutro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3860800"/>
            <a:ext cx="3851275"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1800" y="144463"/>
            <a:ext cx="4651375" cy="666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5"/>
          <p:cNvSpPr>
            <a:spLocks noChangeArrowheads="1"/>
          </p:cNvSpPr>
          <p:nvPr/>
        </p:nvSpPr>
        <p:spPr bwMode="auto">
          <a:xfrm>
            <a:off x="250825" y="331788"/>
            <a:ext cx="360045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l-GR" sz="2200">
                <a:solidFill>
                  <a:schemeClr val="bg1"/>
                </a:solidFill>
                <a:latin typeface="Calibri" pitchFamily="34" charset="0"/>
                <a:cs typeface="Calibri" pitchFamily="34" charset="0"/>
              </a:rPr>
              <a:t>Τα ψάρια είναι οι πρώτοι οργανισμοί που πεθαίνουν ενώ ακολουθούν και τα βακτήρια δημιουργώντας ένα νεκρό οικοσύστημα. Αποτέλεσμα του ευτροφισμού είναι η πτώση της ποιότητας του νερού, η μεταβολή της χλωρίδας και πανίδας των νερών, η μείωση της αισθητικής αξίας του περιβάλλοντος καθώς και οι περιορισμένες δυνατότητες για αναψυχή.</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descr="158668-pinios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333375"/>
            <a:ext cx="8064500" cy="535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6"/>
          <p:cNvSpPr txBox="1">
            <a:spLocks noChangeArrowheads="1"/>
          </p:cNvSpPr>
          <p:nvPr/>
        </p:nvSpPr>
        <p:spPr bwMode="auto">
          <a:xfrm>
            <a:off x="0" y="5667375"/>
            <a:ext cx="9144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a:solidFill>
                  <a:schemeClr val="bg1"/>
                </a:solidFill>
                <a:latin typeface="Calibri" pitchFamily="34" charset="0"/>
                <a:cs typeface="Calibri" pitchFamily="34" charset="0"/>
              </a:rPr>
              <a:t>Θλιβερές εικόνες από τον Αλιάκμονα. Εκτεταμένη ρύπανση, ευτροφισμός, υπεράντληση οδηγούν στο θάνατο ένα από τα σημαντικότερα ποτάμια της χώρας μας. Τις ίδιες εικόνες αντικρύσαμε στον Πηνειό, τον Ασωπό, τη Νέδα, το Σπερχειό, την Κορώνεια και αλλού.</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4"/>
          <p:cNvSpPr txBox="1">
            <a:spLocks noChangeArrowheads="1"/>
          </p:cNvSpPr>
          <p:nvPr/>
        </p:nvSpPr>
        <p:spPr bwMode="auto">
          <a:xfrm>
            <a:off x="323850" y="404813"/>
            <a:ext cx="4535488"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sz="2000">
                <a:solidFill>
                  <a:schemeClr val="bg1"/>
                </a:solidFill>
                <a:latin typeface="Calibri" pitchFamily="34" charset="0"/>
                <a:cs typeface="Calibri" pitchFamily="34" charset="0"/>
              </a:rPr>
              <a:t>Καταστροφικές συνέπειες έχει και η υπερβολική χρήση λιπασμάτων, αφού μέσω των επιφανειακών κυρίως </a:t>
            </a:r>
            <a:br>
              <a:rPr lang="el-GR" sz="2000">
                <a:solidFill>
                  <a:schemeClr val="bg1"/>
                </a:solidFill>
                <a:latin typeface="Calibri" pitchFamily="34" charset="0"/>
                <a:cs typeface="Calibri" pitchFamily="34" charset="0"/>
              </a:rPr>
            </a:br>
            <a:r>
              <a:rPr lang="el-GR" sz="2000">
                <a:solidFill>
                  <a:schemeClr val="bg1"/>
                </a:solidFill>
                <a:latin typeface="Calibri" pitchFamily="34" charset="0"/>
                <a:cs typeface="Calibri" pitchFamily="34" charset="0"/>
              </a:rPr>
              <a:t>υδάτων μεταφέρονται στις λίμνες και τις θάλασσες με αποτέλεσμα τον ευτροφισμό. Σ' αυτόν βέβαια </a:t>
            </a:r>
            <a:br>
              <a:rPr lang="el-GR" sz="2000">
                <a:solidFill>
                  <a:schemeClr val="bg1"/>
                </a:solidFill>
                <a:latin typeface="Calibri" pitchFamily="34" charset="0"/>
                <a:cs typeface="Calibri" pitchFamily="34" charset="0"/>
              </a:rPr>
            </a:br>
            <a:r>
              <a:rPr lang="el-GR" sz="2000">
                <a:solidFill>
                  <a:schemeClr val="bg1"/>
                </a:solidFill>
                <a:latin typeface="Calibri" pitchFamily="34" charset="0"/>
                <a:cs typeface="Calibri" pitchFamily="34" charset="0"/>
              </a:rPr>
              <a:t>συμβάλλουν και τα αστικά απόβλητα. </a:t>
            </a:r>
          </a:p>
        </p:txBody>
      </p:sp>
      <p:pic>
        <p:nvPicPr>
          <p:cNvPr id="20484"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2" y="3573016"/>
            <a:ext cx="481012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 Box 12"/>
          <p:cNvSpPr txBox="1">
            <a:spLocks noChangeArrowheads="1"/>
          </p:cNvSpPr>
          <p:nvPr/>
        </p:nvSpPr>
        <p:spPr bwMode="auto">
          <a:xfrm>
            <a:off x="5364163" y="4149725"/>
            <a:ext cx="377983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sz="2000">
                <a:solidFill>
                  <a:schemeClr val="bg1"/>
                </a:solidFill>
                <a:latin typeface="Calibri" pitchFamily="34" charset="0"/>
                <a:cs typeface="Calibri" pitchFamily="34" charset="0"/>
              </a:rPr>
              <a:t>Αυτή η κόκκινη παλίρροια είναι μία περίπτωση τοξικής άνθισης φυκιών  (φύκια απελευθερώνουν τοξικές ουσίες στο νερό).</a:t>
            </a:r>
          </a:p>
        </p:txBody>
      </p:sp>
      <p:pic>
        <p:nvPicPr>
          <p:cNvPr id="2" name="fertipolu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980946" y="365124"/>
            <a:ext cx="3797135" cy="2847851"/>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8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60350"/>
            <a:ext cx="428625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260350"/>
            <a:ext cx="4032250"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8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3429000"/>
            <a:ext cx="4321175"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 Box 90"/>
          <p:cNvSpPr txBox="1">
            <a:spLocks noChangeArrowheads="1"/>
          </p:cNvSpPr>
          <p:nvPr/>
        </p:nvSpPr>
        <p:spPr bwMode="auto">
          <a:xfrm>
            <a:off x="4716463" y="3429000"/>
            <a:ext cx="4176712"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sz="1600">
                <a:solidFill>
                  <a:schemeClr val="bg1"/>
                </a:solidFill>
                <a:latin typeface="Calibri" pitchFamily="34" charset="0"/>
                <a:cs typeface="Calibri" pitchFamily="34" charset="0"/>
              </a:rPr>
              <a:t>Δεκάδες χιλιάδες τόνοι φυκιών έχουν κλείσει το χώρο προπόνησης στις Ολυμπιακές εγκαταστάσεις ιστιοπλοΐας του Κινγκντάο, έξω από το Πεκίνο, και εμποδίζουν τις ιστιοπλοϊκές ομάδες 30 χωρών να κάνουν προπονήσεις. 10.000 εργάτες δουλεύουν για να τα απομακρύνουν. </a:t>
            </a:r>
            <a:br>
              <a:rPr lang="el-GR" sz="1600">
                <a:solidFill>
                  <a:schemeClr val="bg1"/>
                </a:solidFill>
                <a:latin typeface="Calibri" pitchFamily="34" charset="0"/>
                <a:cs typeface="Calibri" pitchFamily="34" charset="0"/>
              </a:rPr>
            </a:br>
            <a:r>
              <a:rPr lang="el-GR" sz="1600">
                <a:solidFill>
                  <a:schemeClr val="bg1"/>
                </a:solidFill>
                <a:latin typeface="Calibri" pitchFamily="34" charset="0"/>
                <a:cs typeface="Calibri" pitchFamily="34" charset="0"/>
              </a:rPr>
              <a:t/>
            </a:r>
            <a:br>
              <a:rPr lang="el-GR" sz="1600">
                <a:solidFill>
                  <a:schemeClr val="bg1"/>
                </a:solidFill>
                <a:latin typeface="Calibri" pitchFamily="34" charset="0"/>
                <a:cs typeface="Calibri" pitchFamily="34" charset="0"/>
              </a:rPr>
            </a:br>
            <a:r>
              <a:rPr lang="el-GR" sz="1600">
                <a:solidFill>
                  <a:schemeClr val="bg1"/>
                </a:solidFill>
                <a:latin typeface="Calibri" pitchFamily="34" charset="0"/>
                <a:cs typeface="Calibri" pitchFamily="34" charset="0"/>
              </a:rPr>
              <a:t>Η υπερβολική ανάπτυξη φυκιών είναι σύνηθες φαινόμενο στη μολυσμένη Κίνα. Ο ευτροφισμός αυτός συνήθως οφείλεται στην απορροή λυμάτων που περιέχουν άζωτο, το βασικό συστατικό των λιπασμάτων.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endParaRPr lang="el-GR" smtClean="0"/>
          </a:p>
        </p:txBody>
      </p:sp>
      <p:pic>
        <p:nvPicPr>
          <p:cNvPr id="409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933950" cy="370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36950"/>
            <a:ext cx="4643438"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0"/>
            <a:ext cx="4716462" cy="353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7"/>
          <p:cNvPicPr>
            <a:picLocks noGrp="1" noChangeAspect="1" noChangeArrowheads="1"/>
          </p:cNvPicPr>
          <p:nvPr>
            <p:ph type="body" idx="1"/>
          </p:nvPr>
        </p:nvPicPr>
        <p:blipFill>
          <a:blip r:embed="rId5">
            <a:extLst>
              <a:ext uri="{28A0092B-C50C-407E-A947-70E740481C1C}">
                <a14:useLocalDpi xmlns:a14="http://schemas.microsoft.com/office/drawing/2010/main" val="0"/>
              </a:ext>
            </a:extLst>
          </a:blip>
          <a:srcRect/>
          <a:stretch>
            <a:fillRect/>
          </a:stretch>
        </p:blipFill>
        <p:spPr>
          <a:xfrm>
            <a:off x="4427538" y="3500438"/>
            <a:ext cx="4716462" cy="3357562"/>
          </a:xfrm>
          <a:noFill/>
        </p:spPr>
      </p:pic>
      <p:sp>
        <p:nvSpPr>
          <p:cNvPr id="4103" name="Text Box 8"/>
          <p:cNvSpPr txBox="1">
            <a:spLocks noChangeArrowheads="1"/>
          </p:cNvSpPr>
          <p:nvPr/>
        </p:nvSpPr>
        <p:spPr bwMode="auto">
          <a:xfrm>
            <a:off x="468313" y="3284538"/>
            <a:ext cx="8208962" cy="711200"/>
          </a:xfrm>
          <a:prstGeom prst="rect">
            <a:avLst/>
          </a:prstGeom>
          <a:solidFill>
            <a:srgbClr val="6666FF"/>
          </a:solidFill>
          <a:ln w="9525">
            <a:solidFill>
              <a:srgbClr val="FFFF00"/>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l-GR" sz="4000" b="1">
                <a:solidFill>
                  <a:schemeClr val="bg1"/>
                </a:solidFill>
                <a:latin typeface="Calibri" pitchFamily="34" charset="0"/>
              </a:rPr>
              <a:t>Υδάτινα </a:t>
            </a:r>
            <a:r>
              <a:rPr lang="en-US" sz="4000" b="1">
                <a:solidFill>
                  <a:schemeClr val="bg1"/>
                </a:solidFill>
                <a:latin typeface="Calibri" pitchFamily="34" charset="0"/>
              </a:rPr>
              <a:t> </a:t>
            </a:r>
            <a:r>
              <a:rPr lang="el-GR" sz="4000" b="1">
                <a:solidFill>
                  <a:schemeClr val="bg1"/>
                </a:solidFill>
                <a:latin typeface="Calibri" pitchFamily="34" charset="0"/>
              </a:rPr>
              <a:t>οικοσυστήματα</a:t>
            </a:r>
            <a:r>
              <a:rPr lang="el-GR" sz="2800" b="1">
                <a:solidFill>
                  <a:schemeClr val="bg1"/>
                </a:solidFill>
                <a:latin typeface="MS PGothic" pitchFamily="34" charset="-128"/>
              </a:rPr>
              <a:t>           </a:t>
            </a:r>
            <a:endParaRPr lang="en-US" sz="2800" b="1">
              <a:solidFill>
                <a:schemeClr val="bg1"/>
              </a:solidFill>
              <a:latin typeface="MS PGothic" pitchFamily="34" charset="-128"/>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WordArt 2"/>
          <p:cNvSpPr>
            <a:spLocks noChangeArrowheads="1" noChangeShapeType="1" noTextEdit="1"/>
          </p:cNvSpPr>
          <p:nvPr/>
        </p:nvSpPr>
        <p:spPr bwMode="auto">
          <a:xfrm>
            <a:off x="1476375" y="2349500"/>
            <a:ext cx="5832475" cy="1033463"/>
          </a:xfrm>
          <a:prstGeom prst="rect">
            <a:avLst/>
          </a:prstGeom>
        </p:spPr>
        <p:txBody>
          <a:bodyPr wrap="none" fromWordArt="1">
            <a:prstTxWarp prst="textPlain">
              <a:avLst>
                <a:gd name="adj" fmla="val 50000"/>
              </a:avLst>
            </a:prstTxWarp>
          </a:bodyPr>
          <a:lstStyle/>
          <a:p>
            <a:pPr algn="ctr"/>
            <a:r>
              <a:rPr lang="el-GR" b="1" kern="10">
                <a:ln w="12700">
                  <a:solidFill>
                    <a:srgbClr val="FF0000"/>
                  </a:solidFill>
                  <a:round/>
                  <a:headEnd/>
                  <a:tailEnd/>
                </a:ln>
                <a:solidFill>
                  <a:srgbClr val="FFC000"/>
                </a:solidFill>
                <a:effectLst>
                  <a:outerShdw dist="45791" dir="2021404" algn="ctr" rotWithShape="0">
                    <a:srgbClr val="9999FF"/>
                  </a:outerShdw>
                </a:effectLst>
                <a:latin typeface="Calibri"/>
                <a:cs typeface="Calibri"/>
              </a:rPr>
              <a:t>4. Μ ε τ α φ ο ρ έ ς</a:t>
            </a:r>
          </a:p>
        </p:txBody>
      </p:sp>
      <p:sp>
        <p:nvSpPr>
          <p:cNvPr id="22531" name="Ορθογώνιο 4"/>
          <p:cNvSpPr>
            <a:spLocks noChangeArrowheads="1"/>
          </p:cNvSpPr>
          <p:nvPr/>
        </p:nvSpPr>
        <p:spPr bwMode="auto">
          <a:xfrm>
            <a:off x="5867400" y="3716338"/>
            <a:ext cx="2590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buFont typeface="Arial" charset="0"/>
              <a:buChar char="•"/>
            </a:pPr>
            <a:r>
              <a:rPr lang="el-GR" b="1">
                <a:solidFill>
                  <a:schemeClr val="bg1"/>
                </a:solidFill>
                <a:latin typeface="Calibri" pitchFamily="34" charset="0"/>
                <a:cs typeface="Calibri" pitchFamily="34" charset="0"/>
              </a:rPr>
              <a:t>Πετρέλαιο</a:t>
            </a:r>
            <a:endParaRPr lang="el-GR">
              <a:solidFill>
                <a:schemeClr val="bg1"/>
              </a:solidFill>
              <a:latin typeface="Calibri" pitchFamily="34" charset="0"/>
              <a:cs typeface="Calibri" pitchFamily="34" charset="0"/>
            </a:endParaRPr>
          </a:p>
          <a:p>
            <a:pPr marL="285750" indent="-285750">
              <a:buFont typeface="Arial" charset="0"/>
              <a:buChar char="•"/>
            </a:pPr>
            <a:r>
              <a:rPr lang="el-GR" b="1">
                <a:solidFill>
                  <a:schemeClr val="bg1"/>
                </a:solidFill>
                <a:latin typeface="Calibri" pitchFamily="34" charset="0"/>
                <a:cs typeface="Calibri" pitchFamily="34" charset="0"/>
              </a:rPr>
              <a:t>Πίσσες </a:t>
            </a:r>
            <a:endParaRPr lang="el-GR">
              <a:solidFill>
                <a:schemeClr val="bg1"/>
              </a:solidFill>
              <a:latin typeface="Calibri" pitchFamily="34" charset="0"/>
              <a:cs typeface="Calibri" pitchFamily="34" charset="0"/>
            </a:endParaRPr>
          </a:p>
          <a:p>
            <a:pPr marL="285750" indent="-285750">
              <a:buFont typeface="Arial" charset="0"/>
              <a:buChar char="•"/>
            </a:pPr>
            <a:r>
              <a:rPr lang="el-GR" b="1">
                <a:solidFill>
                  <a:schemeClr val="bg1"/>
                </a:solidFill>
                <a:latin typeface="Calibri" pitchFamily="34" charset="0"/>
                <a:cs typeface="Calibri" pitchFamily="34" charset="0"/>
              </a:rPr>
              <a:t>Λάδια</a:t>
            </a:r>
            <a:endParaRPr lang="el-GR">
              <a:solidFill>
                <a:schemeClr val="bg1"/>
              </a:solidFill>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628775"/>
            <a:ext cx="837247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7"/>
          <p:cNvSpPr txBox="1">
            <a:spLocks noChangeArrowheads="1"/>
          </p:cNvSpPr>
          <p:nvPr/>
        </p:nvSpPr>
        <p:spPr bwMode="auto">
          <a:xfrm>
            <a:off x="2627313" y="404813"/>
            <a:ext cx="42497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sz="2400" b="1">
                <a:solidFill>
                  <a:schemeClr val="bg1"/>
                </a:solidFill>
                <a:latin typeface="Calibri" pitchFamily="34" charset="0"/>
                <a:cs typeface="Calibri" pitchFamily="34" charset="0"/>
              </a:rPr>
              <a:t>ΘΑΛΑΣΣΙΕΣ ΜΕΤΑΦΟΡΕΣ</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body" idx="1"/>
          </p:nvPr>
        </p:nvSpPr>
        <p:spPr>
          <a:xfrm>
            <a:off x="250825" y="333375"/>
            <a:ext cx="8497888" cy="2303463"/>
          </a:xfrm>
        </p:spPr>
        <p:txBody>
          <a:bodyPr/>
          <a:lstStyle/>
          <a:p>
            <a:pPr marL="0" indent="0" eaLnBrk="1" hangingPunct="1">
              <a:buFontTx/>
              <a:buNone/>
            </a:pPr>
            <a:r>
              <a:rPr lang="el-GR" smtClean="0">
                <a:solidFill>
                  <a:schemeClr val="bg1"/>
                </a:solidFill>
                <a:latin typeface="Calibri" pitchFamily="34" charset="0"/>
                <a:cs typeface="Calibri" pitchFamily="34" charset="0"/>
              </a:rPr>
              <a:t>Πετρελαιοκηλίδες δημιουργούνται πολύ συχνά στις θάλασσες του πλανήτη από διερχόμενα σαπιοκάραβα εταιριών που εκμεταλλεύονται στο βωμό του κέρδους τους το μέλλον της ζωής μας. </a:t>
            </a:r>
          </a:p>
        </p:txBody>
      </p:sp>
      <p:pic>
        <p:nvPicPr>
          <p:cNvPr id="2457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2530475"/>
            <a:ext cx="5557837" cy="402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type="body" idx="1"/>
          </p:nvPr>
        </p:nvSpPr>
        <p:spPr>
          <a:xfrm>
            <a:off x="179388" y="1412875"/>
            <a:ext cx="8785225" cy="5111750"/>
          </a:xfrm>
        </p:spPr>
        <p:txBody>
          <a:bodyPr/>
          <a:lstStyle/>
          <a:p>
            <a:pPr marL="271463" indent="-271463" eaLnBrk="1" hangingPunct="1">
              <a:lnSpc>
                <a:spcPct val="80000"/>
              </a:lnSpc>
            </a:pPr>
            <a:r>
              <a:rPr lang="el-GR" sz="2000" smtClean="0">
                <a:solidFill>
                  <a:schemeClr val="bg1"/>
                </a:solidFill>
                <a:latin typeface="Calibri" pitchFamily="34" charset="0"/>
                <a:cs typeface="Calibri" pitchFamily="34" charset="0"/>
              </a:rPr>
              <a:t>Μείωση της διαπερατότητας του φωτός που μπορεί να φτάσει μέχρι 90% σε βάθος 2 μέτρων κάτω από τη στιβάδα πετρελαίου, σε σύγκριση με μη ρυπασμένες, από πετρέλαιο περιοχές. Έτσι αναστέλλεται η φωτοσύνθεση των θαλασσίων φυτών.</a:t>
            </a:r>
            <a:br>
              <a:rPr lang="el-GR" sz="2000" smtClean="0">
                <a:solidFill>
                  <a:schemeClr val="bg1"/>
                </a:solidFill>
                <a:latin typeface="Calibri" pitchFamily="34" charset="0"/>
                <a:cs typeface="Calibri" pitchFamily="34" charset="0"/>
              </a:rPr>
            </a:br>
            <a:endParaRPr lang="el-GR" sz="2000" smtClean="0">
              <a:solidFill>
                <a:schemeClr val="bg1"/>
              </a:solidFill>
              <a:latin typeface="Calibri" pitchFamily="34" charset="0"/>
              <a:cs typeface="Calibri" pitchFamily="34" charset="0"/>
            </a:endParaRPr>
          </a:p>
          <a:p>
            <a:pPr marL="271463" indent="-271463" eaLnBrk="1" hangingPunct="1">
              <a:lnSpc>
                <a:spcPct val="80000"/>
              </a:lnSpc>
            </a:pPr>
            <a:r>
              <a:rPr lang="el-GR" sz="2000" smtClean="0">
                <a:solidFill>
                  <a:schemeClr val="bg1"/>
                </a:solidFill>
                <a:latin typeface="Calibri" pitchFamily="34" charset="0"/>
                <a:cs typeface="Calibri" pitchFamily="34" charset="0"/>
              </a:rPr>
              <a:t>Μειώνεται η δυνατότητα διάλυσης ατμοσφαιρικού οξυγόνου στο νερό, με αποτέλεσμα να δημιουργούνται ασφυκτικές καταστάσεις για τη βιοκοινωνία.</a:t>
            </a:r>
            <a:br>
              <a:rPr lang="el-GR" sz="2000" smtClean="0">
                <a:solidFill>
                  <a:schemeClr val="bg1"/>
                </a:solidFill>
                <a:latin typeface="Calibri" pitchFamily="34" charset="0"/>
                <a:cs typeface="Calibri" pitchFamily="34" charset="0"/>
              </a:rPr>
            </a:br>
            <a:endParaRPr lang="el-GR" sz="2000" smtClean="0">
              <a:solidFill>
                <a:schemeClr val="bg1"/>
              </a:solidFill>
              <a:latin typeface="Calibri" pitchFamily="34" charset="0"/>
              <a:cs typeface="Calibri" pitchFamily="34" charset="0"/>
            </a:endParaRPr>
          </a:p>
          <a:p>
            <a:pPr marL="271463" indent="-271463" eaLnBrk="1" hangingPunct="1">
              <a:lnSpc>
                <a:spcPct val="80000"/>
              </a:lnSpc>
            </a:pPr>
            <a:r>
              <a:rPr lang="el-GR" sz="2000" smtClean="0">
                <a:solidFill>
                  <a:schemeClr val="bg1"/>
                </a:solidFill>
                <a:latin typeface="Calibri" pitchFamily="34" charset="0"/>
                <a:cs typeface="Calibri" pitchFamily="34" charset="0"/>
              </a:rPr>
              <a:t>Όταν τα φτερά των θαλασσινών πουλιών ρυπαίνονται με πετρέλαιο, τότε αυτά χάνουν την μόνωσή τους. Εάν το πουλί παραμένει στη θάλασσα, το νερό διαπερνά τα φτερά και τα πούπουλα του και εκτοπίζει τον αέρα που είναι εγκλωβισμένος ανάμεσα στα πούπουλα και το δέρμα. Η στιβάδα αέρα παρέχει στο πουλί ελαφρότητα και θερμική μόνωση. Με την απώλειά του τα φτερά διαβρέχονται και τα πουλιά βυθίζονται και πνίγονται. Κι αν ακόμη δεν συμβεί αυτό, η απώλεια της θερμικής μόνωσης, έχει σαν αποτέλεσμα την εξάντληση των αποθεμάτων τροφής σε μια προσπάθεια να διατηρήσουν τη θερμοκρασία του σώματός τους, που συνοδεύεται από υποθερμία και συνήθως το θάνατο. Επίσης τα πουλιά κατά την προσπάθεια τους να καθαρίσουν τα φτερά τους με το ράμφος, προσλαμβάνουν με κατάποση πετρέλαιο, με αποτέλεσμα διαταραχές στο ήπαρ, στα νεφρά και στην αναπαραγωγή. </a:t>
            </a:r>
          </a:p>
        </p:txBody>
      </p:sp>
      <p:sp>
        <p:nvSpPr>
          <p:cNvPr id="25603" name="Rectangle 4"/>
          <p:cNvSpPr>
            <a:spLocks noChangeArrowheads="1"/>
          </p:cNvSpPr>
          <p:nvPr/>
        </p:nvSpPr>
        <p:spPr bwMode="auto">
          <a:xfrm>
            <a:off x="341313" y="188913"/>
            <a:ext cx="85693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l-GR" sz="2400" b="1">
                <a:solidFill>
                  <a:srgbClr val="FFFF00"/>
                </a:solidFill>
                <a:latin typeface="Calibri" pitchFamily="34" charset="0"/>
                <a:cs typeface="Calibri" pitchFamily="34" charset="0"/>
              </a:rPr>
              <a:t>Οι επιπτώσεις από την έκχυση πετρελαίου στο θαλάσσιο περιβάλλον (πετρελαιοκηλίδες) είναι:</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260350"/>
            <a:ext cx="9285288" cy="635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WordArt 2"/>
          <p:cNvSpPr>
            <a:spLocks noChangeArrowheads="1" noChangeShapeType="1" noTextEdit="1"/>
          </p:cNvSpPr>
          <p:nvPr/>
        </p:nvSpPr>
        <p:spPr bwMode="auto">
          <a:xfrm>
            <a:off x="1681163" y="908050"/>
            <a:ext cx="4608512" cy="747713"/>
          </a:xfrm>
          <a:prstGeom prst="rect">
            <a:avLst/>
          </a:prstGeom>
        </p:spPr>
        <p:txBody>
          <a:bodyPr wrap="none" fromWordArt="1">
            <a:prstTxWarp prst="textPlain">
              <a:avLst>
                <a:gd name="adj" fmla="val 50000"/>
              </a:avLst>
            </a:prstTxWarp>
          </a:bodyPr>
          <a:lstStyle/>
          <a:p>
            <a:pPr algn="ctr"/>
            <a:r>
              <a:rPr lang="el-GR" b="1" kern="10" dirty="0">
                <a:ln w="12700">
                  <a:solidFill>
                    <a:srgbClr val="FF0000"/>
                  </a:solidFill>
                  <a:round/>
                  <a:headEnd/>
                  <a:tailEnd/>
                </a:ln>
                <a:solidFill>
                  <a:srgbClr val="FFC000"/>
                </a:solidFill>
                <a:effectLst>
                  <a:outerShdw dist="45791" dir="2021404" algn="ctr" rotWithShape="0">
                    <a:srgbClr val="9999FF"/>
                  </a:outerShdw>
                </a:effectLst>
                <a:latin typeface="Calibri"/>
                <a:cs typeface="Calibri"/>
              </a:rPr>
              <a:t>5. Δ ο μ ι κ ά  έ ρ γ α </a:t>
            </a:r>
          </a:p>
        </p:txBody>
      </p:sp>
      <p:sp>
        <p:nvSpPr>
          <p:cNvPr id="27651" name="WordArt 3"/>
          <p:cNvSpPr>
            <a:spLocks noChangeArrowheads="1" noChangeShapeType="1" noTextEdit="1"/>
          </p:cNvSpPr>
          <p:nvPr/>
        </p:nvSpPr>
        <p:spPr bwMode="auto">
          <a:xfrm>
            <a:off x="1816100" y="3946525"/>
            <a:ext cx="4337050" cy="746125"/>
          </a:xfrm>
          <a:prstGeom prst="rect">
            <a:avLst/>
          </a:prstGeom>
        </p:spPr>
        <p:txBody>
          <a:bodyPr wrap="none" fromWordArt="1">
            <a:prstTxWarp prst="textPlain">
              <a:avLst>
                <a:gd name="adj" fmla="val 50000"/>
              </a:avLst>
            </a:prstTxWarp>
          </a:bodyPr>
          <a:lstStyle/>
          <a:p>
            <a:pPr algn="ctr"/>
            <a:r>
              <a:rPr lang="el-GR" b="1" kern="10">
                <a:ln w="12700">
                  <a:solidFill>
                    <a:srgbClr val="FF0000"/>
                  </a:solidFill>
                  <a:round/>
                  <a:headEnd/>
                  <a:tailEnd/>
                </a:ln>
                <a:solidFill>
                  <a:srgbClr val="FFC000"/>
                </a:solidFill>
                <a:effectLst>
                  <a:outerShdw dist="45791" dir="2021404" algn="ctr" rotWithShape="0">
                    <a:srgbClr val="9999FF"/>
                  </a:outerShdw>
                </a:effectLst>
                <a:latin typeface="Calibri"/>
                <a:cs typeface="Calibri"/>
              </a:rPr>
              <a:t>6. Μ ε τ α λ λ ε ί α </a:t>
            </a:r>
          </a:p>
        </p:txBody>
      </p:sp>
      <p:sp>
        <p:nvSpPr>
          <p:cNvPr id="27652" name="Ορθογώνιο 5"/>
          <p:cNvSpPr>
            <a:spLocks noChangeArrowheads="1"/>
          </p:cNvSpPr>
          <p:nvPr/>
        </p:nvSpPr>
        <p:spPr bwMode="auto">
          <a:xfrm>
            <a:off x="4284663" y="1844675"/>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buFont typeface="Arial" charset="0"/>
              <a:buChar char="•"/>
            </a:pPr>
            <a:r>
              <a:rPr lang="el-GR" b="1">
                <a:solidFill>
                  <a:schemeClr val="bg1"/>
                </a:solidFill>
                <a:latin typeface="Calibri" pitchFamily="34" charset="0"/>
                <a:cs typeface="Calibri" pitchFamily="34" charset="0"/>
              </a:rPr>
              <a:t>Έργα στα λιμάνια</a:t>
            </a:r>
            <a:endParaRPr lang="el-GR">
              <a:solidFill>
                <a:schemeClr val="bg1"/>
              </a:solidFill>
              <a:latin typeface="Calibri" pitchFamily="34" charset="0"/>
              <a:cs typeface="Calibri" pitchFamily="34" charset="0"/>
            </a:endParaRPr>
          </a:p>
          <a:p>
            <a:pPr marL="285750" indent="-285750">
              <a:buFont typeface="Arial" charset="0"/>
              <a:buChar char="•"/>
            </a:pPr>
            <a:r>
              <a:rPr lang="el-GR" b="1">
                <a:solidFill>
                  <a:schemeClr val="bg1"/>
                </a:solidFill>
                <a:latin typeface="Calibri" pitchFamily="34" charset="0"/>
                <a:cs typeface="Calibri" pitchFamily="34" charset="0"/>
              </a:rPr>
              <a:t>Μαρίνες κ.ά.</a:t>
            </a:r>
            <a:endParaRPr lang="el-GR">
              <a:solidFill>
                <a:schemeClr val="bg1"/>
              </a:solidFill>
              <a:latin typeface="Calibri" pitchFamily="34" charset="0"/>
              <a:cs typeface="Calibri" pitchFamily="34" charset="0"/>
            </a:endParaRPr>
          </a:p>
        </p:txBody>
      </p:sp>
      <p:sp>
        <p:nvSpPr>
          <p:cNvPr id="27653" name="Ορθογώνιο 6"/>
          <p:cNvSpPr>
            <a:spLocks noChangeArrowheads="1"/>
          </p:cNvSpPr>
          <p:nvPr/>
        </p:nvSpPr>
        <p:spPr bwMode="auto">
          <a:xfrm>
            <a:off x="4284663" y="4868863"/>
            <a:ext cx="41036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buFont typeface="Arial" charset="0"/>
              <a:buChar char="•"/>
            </a:pPr>
            <a:r>
              <a:rPr lang="el-GR" b="1">
                <a:solidFill>
                  <a:schemeClr val="bg1"/>
                </a:solidFill>
                <a:latin typeface="Calibri" pitchFamily="34" charset="0"/>
                <a:cs typeface="Calibri" pitchFamily="34" charset="0"/>
              </a:rPr>
              <a:t>Σκόνη</a:t>
            </a:r>
            <a:endParaRPr lang="el-GR">
              <a:solidFill>
                <a:schemeClr val="bg1"/>
              </a:solidFill>
              <a:latin typeface="Calibri" pitchFamily="34" charset="0"/>
              <a:cs typeface="Calibri" pitchFamily="34" charset="0"/>
            </a:endParaRPr>
          </a:p>
          <a:p>
            <a:pPr marL="285750" indent="-285750">
              <a:buFont typeface="Arial" charset="0"/>
              <a:buChar char="•"/>
            </a:pPr>
            <a:r>
              <a:rPr lang="el-GR" b="1">
                <a:solidFill>
                  <a:schemeClr val="bg1"/>
                </a:solidFill>
                <a:latin typeface="Calibri" pitchFamily="34" charset="0"/>
                <a:cs typeface="Calibri" pitchFamily="34" charset="0"/>
              </a:rPr>
              <a:t>Υπολείμματα μεταλλευμάτων</a:t>
            </a:r>
            <a:r>
              <a:rPr lang="el-GR">
                <a:solidFill>
                  <a:schemeClr val="bg1"/>
                </a:solidFill>
                <a:latin typeface="Calibri" pitchFamily="34" charset="0"/>
                <a:cs typeface="Calibri" pitchFamily="34" charset="0"/>
              </a:rPr>
              <a: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539750" y="2060575"/>
            <a:ext cx="8229600" cy="1143000"/>
          </a:xfrm>
        </p:spPr>
        <p:txBody>
          <a:bodyPr/>
          <a:lstStyle/>
          <a:p>
            <a:pPr eaLnBrk="1" hangingPunct="1"/>
            <a:r>
              <a:rPr lang="el-GR" b="1" kern="10" dirty="0">
                <a:ln w="12700">
                  <a:solidFill>
                    <a:srgbClr val="FF0000"/>
                  </a:solidFill>
                  <a:round/>
                  <a:headEnd/>
                  <a:tailEnd/>
                </a:ln>
                <a:solidFill>
                  <a:srgbClr val="FFC000"/>
                </a:solidFill>
                <a:effectLst>
                  <a:outerShdw dist="45791" dir="2021404" algn="ctr" rotWithShape="0">
                    <a:srgbClr val="9999FF"/>
                  </a:outerShdw>
                </a:effectLst>
                <a:latin typeface="Calibri"/>
                <a:ea typeface="+mn-ea"/>
                <a:cs typeface="Calibri"/>
              </a:rPr>
              <a:t>… και άλλες αιτίες ρύπανσης</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4"/>
          <p:cNvSpPr txBox="1">
            <a:spLocks noChangeArrowheads="1"/>
          </p:cNvSpPr>
          <p:nvPr/>
        </p:nvSpPr>
        <p:spPr bwMode="auto">
          <a:xfrm>
            <a:off x="250825" y="0"/>
            <a:ext cx="88931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sz="2000">
                <a:solidFill>
                  <a:schemeClr val="bg1"/>
                </a:solidFill>
                <a:latin typeface="Calibri" pitchFamily="34" charset="0"/>
                <a:cs typeface="Calibri" pitchFamily="34" charset="0"/>
              </a:rPr>
              <a:t>Το DDT ήταν ένα εντομοκτόνο που χρησιμοποιήθηκε ευρέως </a:t>
            </a:r>
            <a:r>
              <a:rPr lang="en-US" sz="2000">
                <a:solidFill>
                  <a:schemeClr val="bg1"/>
                </a:solidFill>
                <a:latin typeface="Calibri" pitchFamily="34" charset="0"/>
                <a:cs typeface="Calibri" pitchFamily="34" charset="0"/>
              </a:rPr>
              <a:t> </a:t>
            </a:r>
            <a:r>
              <a:rPr lang="el-GR" sz="2000">
                <a:solidFill>
                  <a:schemeClr val="bg1"/>
                </a:solidFill>
                <a:latin typeface="Calibri" pitchFamily="34" charset="0"/>
                <a:cs typeface="Calibri" pitchFamily="34" charset="0"/>
              </a:rPr>
              <a:t>μετά τον Β΄ Παγκόσμιο Πόλεμο. Απαγορεύθηκε πριν 25 χρόνια. </a:t>
            </a:r>
            <a:br>
              <a:rPr lang="el-GR" sz="2000">
                <a:solidFill>
                  <a:schemeClr val="bg1"/>
                </a:solidFill>
                <a:latin typeface="Calibri" pitchFamily="34" charset="0"/>
                <a:cs typeface="Calibri" pitchFamily="34" charset="0"/>
              </a:rPr>
            </a:br>
            <a:r>
              <a:rPr lang="el-GR" sz="2000">
                <a:solidFill>
                  <a:schemeClr val="bg1"/>
                </a:solidFill>
                <a:latin typeface="Calibri" pitchFamily="34" charset="0"/>
                <a:cs typeface="Calibri" pitchFamily="34" charset="0"/>
              </a:rPr>
              <a:t>Πριν μερικά χρόνια όμως ανιχνεύθηκε DDT στο γάλα Εσκιμώας. </a:t>
            </a:r>
            <a:br>
              <a:rPr lang="el-GR" sz="2000">
                <a:solidFill>
                  <a:schemeClr val="bg1"/>
                </a:solidFill>
                <a:latin typeface="Calibri" pitchFamily="34" charset="0"/>
                <a:cs typeface="Calibri" pitchFamily="34" charset="0"/>
              </a:rPr>
            </a:br>
            <a:r>
              <a:rPr lang="el-GR" sz="2000">
                <a:solidFill>
                  <a:schemeClr val="bg1"/>
                </a:solidFill>
                <a:latin typeface="Calibri" pitchFamily="34" charset="0"/>
                <a:cs typeface="Calibri" pitchFamily="34" charset="0"/>
              </a:rPr>
              <a:t>Πώς πιστεύεις ότι έφτασε το DDT εκεί; </a:t>
            </a:r>
          </a:p>
        </p:txBody>
      </p:sp>
      <p:pic>
        <p:nvPicPr>
          <p:cNvPr id="29699" name="Picture 5"/>
          <p:cNvPicPr>
            <a:picLocks noChangeAspect="1" noChangeArrowheads="1"/>
          </p:cNvPicPr>
          <p:nvPr/>
        </p:nvPicPr>
        <p:blipFill>
          <a:blip r:embed="rId2">
            <a:extLst>
              <a:ext uri="{28A0092B-C50C-407E-A947-70E740481C1C}">
                <a14:useLocalDpi xmlns:a14="http://schemas.microsoft.com/office/drawing/2010/main" val="0"/>
              </a:ext>
            </a:extLst>
          </a:blip>
          <a:srcRect l="10335" t="21658" r="58284" b="17340"/>
          <a:stretch>
            <a:fillRect/>
          </a:stretch>
        </p:blipFill>
        <p:spPr bwMode="auto">
          <a:xfrm>
            <a:off x="1042988" y="1412875"/>
            <a:ext cx="6985000" cy="509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51520" y="1844824"/>
            <a:ext cx="8568952" cy="2304256"/>
          </a:xfrm>
          <a:solidFill>
            <a:schemeClr val="accent1">
              <a:lumMod val="90000"/>
            </a:schemeClr>
          </a:solidFill>
          <a:ln>
            <a:solidFill>
              <a:srgbClr val="FFFF00"/>
            </a:solidFill>
          </a:ln>
        </p:spPr>
        <p:txBody>
          <a:bodyPr vert="horz" wrap="square" lIns="91440" tIns="45720" rIns="91440" bIns="45720" numCol="1" anchor="ctr" anchorCtr="0" compatLnSpc="1">
            <a:prstTxWarp prst="textNoShape">
              <a:avLst/>
            </a:prstTxWarp>
          </a:bodyPr>
          <a:lstStyle/>
          <a:p>
            <a:pPr eaLnBrk="1" hangingPunct="1"/>
            <a:r>
              <a:rPr lang="el-GR" b="1" dirty="0" smtClean="0">
                <a:solidFill>
                  <a:srgbClr val="C00000"/>
                </a:solidFill>
                <a:effectLst>
                  <a:outerShdw blurRad="38100" dist="38100" dir="2700000" algn="tl">
                    <a:srgbClr val="000000">
                      <a:alpha val="43137"/>
                    </a:srgbClr>
                  </a:outerShdw>
                </a:effectLst>
                <a:latin typeface="Comic Sans MS" pitchFamily="66" charset="0"/>
              </a:rPr>
              <a:t>Τι </a:t>
            </a:r>
            <a:r>
              <a:rPr lang="el-GR" b="1" dirty="0">
                <a:solidFill>
                  <a:srgbClr val="C00000"/>
                </a:solidFill>
                <a:effectLst>
                  <a:outerShdw blurRad="38100" dist="38100" dir="2700000" algn="tl">
                    <a:srgbClr val="000000">
                      <a:alpha val="43137"/>
                    </a:srgbClr>
                  </a:outerShdw>
                </a:effectLst>
                <a:latin typeface="Comic Sans MS" pitchFamily="66" charset="0"/>
              </a:rPr>
              <a:t>συνεπάγεται η ρύπανση του νερού:</a:t>
            </a:r>
            <a:endParaRPr lang="en-US" b="1" dirty="0">
              <a:solidFill>
                <a:srgbClr val="C00000"/>
              </a:solidFill>
              <a:effectLst>
                <a:outerShdw blurRad="38100" dist="38100" dir="2700000" algn="tl">
                  <a:srgbClr val="000000">
                    <a:alpha val="43137"/>
                  </a:srgbClr>
                </a:outerShdw>
              </a:effectLst>
              <a:latin typeface="Comic Sans MS" pitchFamily="66" charset="0"/>
            </a:endParaRPr>
          </a:p>
        </p:txBody>
      </p:sp>
      <p:sp>
        <p:nvSpPr>
          <p:cNvPr id="5" name="Ορθογώνιο 4"/>
          <p:cNvSpPr/>
          <p:nvPr/>
        </p:nvSpPr>
        <p:spPr>
          <a:xfrm>
            <a:off x="251520" y="573360"/>
            <a:ext cx="785793" cy="769441"/>
          </a:xfrm>
          <a:prstGeom prst="rect">
            <a:avLst/>
          </a:prstGeom>
          <a:solidFill>
            <a:schemeClr val="accent1">
              <a:lumMod val="90000"/>
            </a:schemeClr>
          </a:solidFill>
          <a:ln>
            <a:solidFill>
              <a:srgbClr val="FFFF00"/>
            </a:solidFill>
          </a:ln>
        </p:spPr>
        <p:txBody>
          <a:bodyPr wrap="none">
            <a:spAutoFit/>
          </a:bodyPr>
          <a:lstStyle/>
          <a:p>
            <a:r>
              <a:rPr kumimoji="0" lang="el-GR" sz="4400" b="1" i="0" u="none" strike="noStrike" kern="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Comic Sans MS" pitchFamily="66" charset="0"/>
                <a:ea typeface="+mj-ea"/>
                <a:cs typeface="+mj-cs"/>
              </a:rPr>
              <a:t>Β.</a:t>
            </a:r>
            <a:endParaRPr lang="el-GR" dirty="0"/>
          </a:p>
        </p:txBody>
      </p:sp>
    </p:spTree>
    <p:extLst>
      <p:ext uri="{BB962C8B-B14F-4D97-AF65-F5344CB8AC3E}">
        <p14:creationId xmlns:p14="http://schemas.microsoft.com/office/powerpoint/2010/main" val="31775522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type="body" idx="1"/>
          </p:nvPr>
        </p:nvSpPr>
        <p:spPr>
          <a:xfrm>
            <a:off x="323528" y="548680"/>
            <a:ext cx="8496300" cy="4525962"/>
          </a:xfrm>
        </p:spPr>
        <p:txBody>
          <a:bodyPr/>
          <a:lstStyle/>
          <a:p>
            <a:pPr eaLnBrk="1" hangingPunct="1"/>
            <a:r>
              <a:rPr lang="el-GR" sz="2800" b="1" dirty="0" smtClean="0">
                <a:solidFill>
                  <a:srgbClr val="FFFF00"/>
                </a:solidFill>
                <a:latin typeface="Calibri" pitchFamily="34" charset="0"/>
                <a:cs typeface="Calibri" pitchFamily="34" charset="0"/>
              </a:rPr>
              <a:t>Μείωση της διαύγειάς τους.</a:t>
            </a:r>
          </a:p>
          <a:p>
            <a:pPr eaLnBrk="1" hangingPunct="1"/>
            <a:r>
              <a:rPr lang="el-GR" sz="2800" b="1" dirty="0" smtClean="0">
                <a:solidFill>
                  <a:srgbClr val="FFFF00"/>
                </a:solidFill>
                <a:latin typeface="Calibri" pitchFamily="34" charset="0"/>
                <a:cs typeface="Calibri" pitchFamily="34" charset="0"/>
              </a:rPr>
              <a:t>Μείωση του διαλυμένου οξυγόνου</a:t>
            </a:r>
            <a:r>
              <a:rPr lang="el-GR" sz="2800" dirty="0" smtClean="0">
                <a:solidFill>
                  <a:srgbClr val="FFFF00"/>
                </a:solidFill>
                <a:latin typeface="Calibri" pitchFamily="34" charset="0"/>
                <a:cs typeface="Calibri" pitchFamily="34" charset="0"/>
              </a:rPr>
              <a:t>.</a:t>
            </a:r>
            <a:endParaRPr lang="el-GR" sz="2800" b="1" dirty="0" smtClean="0">
              <a:solidFill>
                <a:srgbClr val="FFFF00"/>
              </a:solidFill>
              <a:latin typeface="Calibri" pitchFamily="34" charset="0"/>
              <a:cs typeface="Calibri" pitchFamily="34" charset="0"/>
            </a:endParaRPr>
          </a:p>
          <a:p>
            <a:pPr eaLnBrk="1" hangingPunct="1"/>
            <a:r>
              <a:rPr lang="el-GR" sz="2800" b="1" dirty="0" smtClean="0">
                <a:solidFill>
                  <a:srgbClr val="FFFF00"/>
                </a:solidFill>
                <a:latin typeface="Calibri" pitchFamily="34" charset="0"/>
                <a:cs typeface="Calibri" pitchFamily="34" charset="0"/>
              </a:rPr>
              <a:t>Μείωση της ποικιλότητας (μείωση ειδών των ψαριών και υδρόβιων φυτών) </a:t>
            </a:r>
            <a:endParaRPr lang="el-GR" sz="2800" dirty="0" smtClean="0">
              <a:solidFill>
                <a:srgbClr val="FFFF00"/>
              </a:solidFill>
              <a:latin typeface="Calibri" pitchFamily="34" charset="0"/>
              <a:cs typeface="Calibri" pitchFamily="34" charset="0"/>
            </a:endParaRPr>
          </a:p>
          <a:p>
            <a:pPr eaLnBrk="1" hangingPunct="1"/>
            <a:r>
              <a:rPr lang="el-GR" sz="2800" b="1" dirty="0" smtClean="0">
                <a:solidFill>
                  <a:srgbClr val="FFFF00"/>
                </a:solidFill>
                <a:latin typeface="Calibri" pitchFamily="34" charset="0"/>
                <a:cs typeface="Calibri" pitchFamily="34" charset="0"/>
              </a:rPr>
              <a:t>Αισθητική υποβάθμιση</a:t>
            </a:r>
            <a:r>
              <a:rPr lang="el-GR" sz="2800" dirty="0" smtClean="0">
                <a:solidFill>
                  <a:srgbClr val="FFFF00"/>
                </a:solidFill>
                <a:latin typeface="Calibri" pitchFamily="34" charset="0"/>
                <a:cs typeface="Calibri" pitchFamily="34" charset="0"/>
              </a:rPr>
              <a:t> </a:t>
            </a:r>
            <a:r>
              <a:rPr lang="el-GR" sz="2800" b="1" dirty="0" smtClean="0">
                <a:solidFill>
                  <a:srgbClr val="FFFF00"/>
                </a:solidFill>
                <a:latin typeface="Calibri" pitchFamily="34" charset="0"/>
                <a:cs typeface="Calibri" pitchFamily="34" charset="0"/>
              </a:rPr>
              <a:t>ή και πλήρη καταστροφή των υδάτινων τοπίων - οικονομικές επιπτώσεις</a:t>
            </a:r>
            <a:r>
              <a:rPr lang="el-GR" sz="2800" dirty="0" smtClean="0">
                <a:latin typeface="Calibri" pitchFamily="34" charset="0"/>
                <a:cs typeface="Calibri" pitchFamily="34" charset="0"/>
              </a:rPr>
              <a:t> </a:t>
            </a:r>
            <a:endParaRPr lang="en-US" sz="2800" b="1" dirty="0" smtClean="0">
              <a:solidFill>
                <a:srgbClr val="FFFF00"/>
              </a:solidFill>
              <a:latin typeface="Calibri" pitchFamily="34" charset="0"/>
              <a:cs typeface="Calibri" pitchFamily="34" charset="0"/>
            </a:endParaRPr>
          </a:p>
          <a:p>
            <a:pPr eaLnBrk="1" hangingPunct="1"/>
            <a:r>
              <a:rPr lang="el-GR" sz="2800" b="1" dirty="0" smtClean="0">
                <a:solidFill>
                  <a:srgbClr val="FFFF00"/>
                </a:solidFill>
                <a:latin typeface="Calibri" pitchFamily="34" charset="0"/>
                <a:cs typeface="Calibri" pitchFamily="34" charset="0"/>
              </a:rPr>
              <a:t>Επιπτώσεις στην υγεία ανθρώπων και όλων των οργανισμών.</a:t>
            </a:r>
            <a:endParaRPr lang="en-US" sz="2800" b="1" dirty="0" smtClean="0">
              <a:solidFill>
                <a:srgbClr val="FFFF00"/>
              </a:solidFill>
              <a:latin typeface="Calibri" pitchFamily="34" charset="0"/>
              <a:cs typeface="Calibri" pitchFamily="34" charset="0"/>
            </a:endParaRPr>
          </a:p>
        </p:txBody>
      </p:sp>
      <p:sp>
        <p:nvSpPr>
          <p:cNvPr id="30724" name="AutoShape 4"/>
          <p:cNvSpPr>
            <a:spLocks noChangeArrowheads="1"/>
          </p:cNvSpPr>
          <p:nvPr/>
        </p:nvSpPr>
        <p:spPr bwMode="auto">
          <a:xfrm>
            <a:off x="4362450" y="4724400"/>
            <a:ext cx="4751388" cy="2133600"/>
          </a:xfrm>
          <a:prstGeom prst="cloudCallout">
            <a:avLst>
              <a:gd name="adj1" fmla="val -77273"/>
              <a:gd name="adj2" fmla="val 45296"/>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l-GR" sz="2800" b="1">
                <a:solidFill>
                  <a:schemeClr val="accent2"/>
                </a:solidFill>
                <a:latin typeface="Comic Sans MS" pitchFamily="66" charset="0"/>
              </a:rPr>
              <a:t> </a:t>
            </a:r>
            <a:r>
              <a:rPr lang="el-GR" sz="1600" b="1">
                <a:solidFill>
                  <a:schemeClr val="accent2"/>
                </a:solidFill>
                <a:latin typeface="Comic Sans MS" pitchFamily="66" charset="0"/>
              </a:rPr>
              <a:t>Διερευνήστε</a:t>
            </a:r>
            <a:r>
              <a:rPr lang="el-GR" sz="1600">
                <a:solidFill>
                  <a:schemeClr val="accent2"/>
                </a:solidFill>
                <a:latin typeface="Comic Sans MS" pitchFamily="66" charset="0"/>
              </a:rPr>
              <a:t> </a:t>
            </a:r>
            <a:r>
              <a:rPr lang="el-GR" sz="1600" b="1">
                <a:solidFill>
                  <a:schemeClr val="accent2"/>
                </a:solidFill>
                <a:latin typeface="Comic Sans MS" pitchFamily="66" charset="0"/>
              </a:rPr>
              <a:t>τις οικονομικές επιπτώσεις σε έναν τόπο και την υποβάθμιση των υδάτινων οικοσυστημάτων και τοπίων λόγω της ρύπανσης του νερού</a:t>
            </a:r>
            <a:endParaRPr lang="en-US" sz="1600" b="1">
              <a:solidFill>
                <a:schemeClr val="accent2"/>
              </a:solidFill>
              <a:latin typeface="Comic Sans MS" pitchFamily="66"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79511" y="274638"/>
            <a:ext cx="4032447" cy="2794322"/>
          </a:xfrm>
        </p:spPr>
        <p:txBody>
          <a:bodyPr/>
          <a:lstStyle/>
          <a:p>
            <a:pPr algn="l" eaLnBrk="1" hangingPunct="1"/>
            <a:r>
              <a:rPr lang="el-GR" sz="2000" dirty="0" smtClean="0">
                <a:solidFill>
                  <a:schemeClr val="bg1"/>
                </a:solidFill>
                <a:latin typeface="Calibri" pitchFamily="34" charset="0"/>
                <a:cs typeface="Calibri" pitchFamily="34" charset="0"/>
              </a:rPr>
              <a:t>Πολλές φορές έχετε δει στην τηλεόραση ή τις εφημερίδες εικόνες σαν αυτή που δείχνει αργό πετρέλαιο να  έχει χυθεί στην θάλασσα από ένα καράβι και κάποιες  συνέπειες αυτού. </a:t>
            </a:r>
            <a:endParaRPr lang="el-GR" sz="2000" dirty="0" smtClean="0">
              <a:latin typeface="Calibri" pitchFamily="34" charset="0"/>
              <a:cs typeface="Calibri" pitchFamily="34" charset="0"/>
            </a:endParaRPr>
          </a:p>
        </p:txBody>
      </p:sp>
      <p:pic>
        <p:nvPicPr>
          <p:cNvPr id="614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59" y="329645"/>
            <a:ext cx="4689505" cy="3517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rot="19618496">
            <a:off x="3931406" y="5902790"/>
            <a:ext cx="1794227" cy="36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l-GR" sz="2400" dirty="0" smtClean="0">
                <a:solidFill>
                  <a:srgbClr val="FFFF00"/>
                </a:solidFill>
                <a:latin typeface="Comic Sans MS" pitchFamily="66" charset="0"/>
              </a:rPr>
              <a:t>Ρύπανση</a:t>
            </a:r>
            <a:endParaRPr lang="en-US" sz="1600" dirty="0" smtClean="0">
              <a:solidFill>
                <a:srgbClr val="FFFF00"/>
              </a:solidFill>
            </a:endParaRPr>
          </a:p>
        </p:txBody>
      </p:sp>
      <p:sp>
        <p:nvSpPr>
          <p:cNvPr id="6" name="Rectangle 3"/>
          <p:cNvSpPr txBox="1">
            <a:spLocks noChangeArrowheads="1"/>
          </p:cNvSpPr>
          <p:nvPr/>
        </p:nvSpPr>
        <p:spPr bwMode="auto">
          <a:xfrm>
            <a:off x="5292080" y="5828303"/>
            <a:ext cx="3716867" cy="85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pPr>
            <a:r>
              <a:rPr lang="el-GR" sz="2000" b="1" dirty="0" smtClean="0">
                <a:solidFill>
                  <a:schemeClr val="accent1"/>
                </a:solidFill>
                <a:latin typeface="Comic Sans MS" pitchFamily="66" charset="0"/>
              </a:rPr>
              <a:t>Ρυπαίνω </a:t>
            </a:r>
            <a:r>
              <a:rPr lang="el-GR" sz="2000" dirty="0" smtClean="0">
                <a:solidFill>
                  <a:schemeClr val="accent1"/>
                </a:solidFill>
                <a:latin typeface="Comic Sans MS" pitchFamily="66" charset="0"/>
              </a:rPr>
              <a:t>= λερώνω, βρομίζω</a:t>
            </a:r>
            <a:r>
              <a:rPr lang="el-GR" sz="2000" b="1" dirty="0" smtClean="0">
                <a:solidFill>
                  <a:schemeClr val="accent1"/>
                </a:solidFill>
                <a:latin typeface="Comic Sans MS" pitchFamily="66" charset="0"/>
              </a:rPr>
              <a:t> </a:t>
            </a:r>
          </a:p>
          <a:p>
            <a:pPr marL="0" indent="0" eaLnBrk="1" hangingPunct="1">
              <a:buNone/>
            </a:pPr>
            <a:r>
              <a:rPr lang="el-GR" sz="2000" b="1" dirty="0" smtClean="0">
                <a:solidFill>
                  <a:schemeClr val="accent1"/>
                </a:solidFill>
                <a:latin typeface="Comic Sans MS" pitchFamily="66" charset="0"/>
              </a:rPr>
              <a:t>Ρύπος </a:t>
            </a:r>
            <a:r>
              <a:rPr lang="el-GR" sz="2000" dirty="0" smtClean="0">
                <a:solidFill>
                  <a:schemeClr val="accent1"/>
                </a:solidFill>
                <a:latin typeface="Comic Sans MS" pitchFamily="66" charset="0"/>
              </a:rPr>
              <a:t>= ακαθαρσία, βρομιά</a:t>
            </a:r>
            <a:endParaRPr lang="el-GR" sz="2000" b="1" dirty="0" smtClean="0">
              <a:solidFill>
                <a:schemeClr val="accent1"/>
              </a:solidFill>
              <a:latin typeface="Comic Sans MS" pitchFamily="66" charset="0"/>
            </a:endParaRPr>
          </a:p>
          <a:p>
            <a:pPr eaLnBrk="1" hangingPunct="1"/>
            <a:endParaRPr lang="en-US" sz="2000" dirty="0" smtClean="0">
              <a:solidFill>
                <a:schemeClr val="accent1"/>
              </a:solidFill>
            </a:endParaRPr>
          </a:p>
        </p:txBody>
      </p:sp>
      <p:sp>
        <p:nvSpPr>
          <p:cNvPr id="2" name="Ορθογώνιο 1"/>
          <p:cNvSpPr/>
          <p:nvPr/>
        </p:nvSpPr>
        <p:spPr>
          <a:xfrm>
            <a:off x="755576" y="3933056"/>
            <a:ext cx="8145888" cy="646331"/>
          </a:xfrm>
          <a:prstGeom prst="rect">
            <a:avLst/>
          </a:prstGeom>
        </p:spPr>
        <p:txBody>
          <a:bodyPr wrap="square">
            <a:spAutoFit/>
          </a:bodyPr>
          <a:lstStyle/>
          <a:p>
            <a:r>
              <a:rPr lang="el-GR" dirty="0" smtClean="0">
                <a:solidFill>
                  <a:schemeClr val="bg1"/>
                </a:solidFill>
                <a:latin typeface="Calibri" pitchFamily="34" charset="0"/>
                <a:cs typeface="Calibri" pitchFamily="34" charset="0"/>
              </a:rPr>
              <a:t>Πιστεύεις ότι προβλήματα ρύπανσης  της θάλασσας πρέπει να μας ανησυχούν ή όχι γιατί η θάλασσα είναι πολύ μεγάλη και δεν υπάρχει πρόβλημα;</a:t>
            </a:r>
            <a:r>
              <a:rPr lang="el-GR" dirty="0" smtClean="0">
                <a:latin typeface="Calibri" pitchFamily="34" charset="0"/>
                <a:cs typeface="Calibri" pitchFamily="34" charset="0"/>
              </a:rPr>
              <a:t> </a:t>
            </a:r>
            <a:endParaRPr lang="el-GR" dirty="0"/>
          </a:p>
        </p:txBody>
      </p:sp>
      <p:sp>
        <p:nvSpPr>
          <p:cNvPr id="3" name="Ορθογώνιο 2"/>
          <p:cNvSpPr/>
          <p:nvPr/>
        </p:nvSpPr>
        <p:spPr>
          <a:xfrm>
            <a:off x="755576" y="4797152"/>
            <a:ext cx="5112568" cy="400110"/>
          </a:xfrm>
          <a:prstGeom prst="rect">
            <a:avLst/>
          </a:prstGeom>
        </p:spPr>
        <p:txBody>
          <a:bodyPr wrap="square">
            <a:spAutoFit/>
          </a:bodyPr>
          <a:lstStyle/>
          <a:p>
            <a:r>
              <a:rPr kumimoji="0" lang="en-US" sz="2000" b="1" i="0" u="none" strike="noStrike" cap="none" normalizeH="0" baseline="0" dirty="0" smtClean="0">
                <a:ln>
                  <a:noFill/>
                </a:ln>
                <a:solidFill>
                  <a:srgbClr val="FFC000"/>
                </a:solidFill>
                <a:effectLst/>
                <a:latin typeface="Calibri" pitchFamily="34" charset="0"/>
                <a:cs typeface="Calibri" pitchFamily="34" charset="0"/>
              </a:rPr>
              <a:t>Μα </a:t>
            </a:r>
            <a:r>
              <a:rPr kumimoji="0" lang="en-US" sz="2000" b="1" i="0" u="none" strike="noStrike" cap="none" normalizeH="0" baseline="0" dirty="0" err="1" smtClean="0">
                <a:ln>
                  <a:noFill/>
                </a:ln>
                <a:solidFill>
                  <a:srgbClr val="FFC000"/>
                </a:solidFill>
                <a:effectLst/>
                <a:latin typeface="Calibri" pitchFamily="34" charset="0"/>
                <a:cs typeface="Calibri" pitchFamily="34" charset="0"/>
              </a:rPr>
              <a:t>μόνο</a:t>
            </a:r>
            <a:r>
              <a:rPr kumimoji="0" lang="en-US" sz="2000" b="1" i="0" u="none" strike="noStrike" cap="none" normalizeH="0" baseline="0" dirty="0" smtClean="0">
                <a:ln>
                  <a:noFill/>
                </a:ln>
                <a:solidFill>
                  <a:srgbClr val="FFC000"/>
                </a:solidFill>
                <a:effectLst/>
                <a:latin typeface="Calibri" pitchFamily="34" charset="0"/>
                <a:cs typeface="Calibri" pitchFamily="34" charset="0"/>
              </a:rPr>
              <a:t> </a:t>
            </a:r>
            <a:r>
              <a:rPr kumimoji="0" lang="en-US" sz="2000" b="1" i="0" u="none" strike="noStrike" cap="none" normalizeH="0" baseline="0" dirty="0" err="1" smtClean="0">
                <a:ln>
                  <a:noFill/>
                </a:ln>
                <a:solidFill>
                  <a:srgbClr val="FFC000"/>
                </a:solidFill>
                <a:effectLst/>
                <a:latin typeface="Calibri" pitchFamily="34" charset="0"/>
                <a:cs typeface="Calibri" pitchFamily="34" charset="0"/>
              </a:rPr>
              <a:t>το</a:t>
            </a:r>
            <a:r>
              <a:rPr kumimoji="0" lang="en-US" sz="2000" b="1" i="0" u="none" strike="noStrike" cap="none" normalizeH="0" baseline="0" dirty="0" smtClean="0">
                <a:ln>
                  <a:noFill/>
                </a:ln>
                <a:solidFill>
                  <a:srgbClr val="FFC000"/>
                </a:solidFill>
                <a:effectLst/>
                <a:latin typeface="Calibri" pitchFamily="34" charset="0"/>
                <a:cs typeface="Calibri" pitchFamily="34" charset="0"/>
              </a:rPr>
              <a:t> π</a:t>
            </a:r>
            <a:r>
              <a:rPr kumimoji="0" lang="en-US" sz="2000" b="1" i="0" u="none" strike="noStrike" cap="none" normalizeH="0" baseline="0" dirty="0" err="1" smtClean="0">
                <a:ln>
                  <a:noFill/>
                </a:ln>
                <a:solidFill>
                  <a:srgbClr val="FFC000"/>
                </a:solidFill>
                <a:effectLst/>
                <a:latin typeface="Calibri" pitchFamily="34" charset="0"/>
                <a:cs typeface="Calibri" pitchFamily="34" charset="0"/>
              </a:rPr>
              <a:t>ετρέλ</a:t>
            </a:r>
            <a:r>
              <a:rPr kumimoji="0" lang="en-US" sz="2000" b="1" i="0" u="none" strike="noStrike" cap="none" normalizeH="0" baseline="0" dirty="0" smtClean="0">
                <a:ln>
                  <a:noFill/>
                </a:ln>
                <a:solidFill>
                  <a:srgbClr val="FFC000"/>
                </a:solidFill>
                <a:effectLst/>
                <a:latin typeface="Calibri" pitchFamily="34" charset="0"/>
                <a:cs typeface="Calibri" pitchFamily="34" charset="0"/>
              </a:rPr>
              <a:t>αιο προκαλεί ρύπανση</a:t>
            </a:r>
            <a:r>
              <a:rPr kumimoji="0" lang="el-GR" sz="2000" b="1" i="0" u="none" strike="noStrike" cap="none" normalizeH="0" baseline="0" dirty="0" smtClean="0">
                <a:ln>
                  <a:noFill/>
                </a:ln>
                <a:solidFill>
                  <a:srgbClr val="FFC000"/>
                </a:solidFill>
                <a:effectLst/>
                <a:latin typeface="Calibri" pitchFamily="34" charset="0"/>
                <a:cs typeface="Calibri" pitchFamily="34" charset="0"/>
              </a:rPr>
              <a:t>;</a:t>
            </a:r>
            <a:endParaRPr lang="el-GR" sz="2000" dirty="0"/>
          </a:p>
        </p:txBody>
      </p:sp>
      <p:sp>
        <p:nvSpPr>
          <p:cNvPr id="7" name="Δεξιό βέλος 6"/>
          <p:cNvSpPr/>
          <p:nvPr/>
        </p:nvSpPr>
        <p:spPr>
          <a:xfrm>
            <a:off x="179512" y="4077072"/>
            <a:ext cx="432048"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1" name="Δεξιό βέλος 10"/>
          <p:cNvSpPr/>
          <p:nvPr/>
        </p:nvSpPr>
        <p:spPr>
          <a:xfrm>
            <a:off x="179512" y="4797152"/>
            <a:ext cx="432048"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l-GR" sz="3600" b="1" smtClean="0">
                <a:solidFill>
                  <a:srgbClr val="CCFFFF"/>
                </a:solidFill>
                <a:latin typeface="Calibri" pitchFamily="34" charset="0"/>
                <a:cs typeface="Calibri" pitchFamily="34" charset="0"/>
              </a:rPr>
              <a:t>Για την πρόληψη της ρύπανσης του νερού απαιτείται:</a:t>
            </a:r>
            <a:endParaRPr lang="en-US" smtClean="0">
              <a:latin typeface="Calibri" pitchFamily="34" charset="0"/>
              <a:cs typeface="Calibri" pitchFamily="34" charset="0"/>
            </a:endParaRPr>
          </a:p>
        </p:txBody>
      </p:sp>
      <p:sp>
        <p:nvSpPr>
          <p:cNvPr id="19460" name="Text Box 4"/>
          <p:cNvSpPr txBox="1">
            <a:spLocks noChangeArrowheads="1"/>
          </p:cNvSpPr>
          <p:nvPr/>
        </p:nvSpPr>
        <p:spPr bwMode="auto">
          <a:xfrm>
            <a:off x="827088" y="1916113"/>
            <a:ext cx="7921625" cy="308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Char char="•"/>
            </a:pPr>
            <a:r>
              <a:rPr lang="el-GR" sz="2800" b="1">
                <a:solidFill>
                  <a:srgbClr val="FFFF00"/>
                </a:solidFill>
                <a:latin typeface="Calibri" pitchFamily="34" charset="0"/>
                <a:cs typeface="Calibri" pitchFamily="34" charset="0"/>
              </a:rPr>
              <a:t>Μείωση των λυμάτων που καταλήγουν στους υδάτινους αποδέκτες</a:t>
            </a:r>
          </a:p>
          <a:p>
            <a:pPr eaLnBrk="1" hangingPunct="1">
              <a:buFont typeface="Arial" charset="0"/>
              <a:buChar char="•"/>
            </a:pPr>
            <a:endParaRPr lang="el-GR" sz="2800" b="1">
              <a:solidFill>
                <a:srgbClr val="FFFF00"/>
              </a:solidFill>
              <a:latin typeface="Calibri" pitchFamily="34" charset="0"/>
              <a:cs typeface="Calibri" pitchFamily="34" charset="0"/>
            </a:endParaRPr>
          </a:p>
          <a:p>
            <a:pPr eaLnBrk="1" hangingPunct="1">
              <a:buFont typeface="Arial" charset="0"/>
              <a:buChar char="•"/>
            </a:pPr>
            <a:endParaRPr lang="el-GR" sz="2800" b="1">
              <a:solidFill>
                <a:srgbClr val="FFFF00"/>
              </a:solidFill>
              <a:latin typeface="Calibri" pitchFamily="34" charset="0"/>
              <a:cs typeface="Calibri" pitchFamily="34" charset="0"/>
            </a:endParaRPr>
          </a:p>
          <a:p>
            <a:pPr eaLnBrk="1" hangingPunct="1">
              <a:buFont typeface="Arial" charset="0"/>
              <a:buChar char="•"/>
            </a:pPr>
            <a:endParaRPr lang="el-GR" sz="2800" b="1">
              <a:solidFill>
                <a:srgbClr val="FFFF00"/>
              </a:solidFill>
              <a:latin typeface="Calibri" pitchFamily="34" charset="0"/>
              <a:cs typeface="Calibri" pitchFamily="34" charset="0"/>
            </a:endParaRPr>
          </a:p>
          <a:p>
            <a:pPr eaLnBrk="1" hangingPunct="1">
              <a:buFont typeface="Arial" charset="0"/>
              <a:buChar char="•"/>
            </a:pPr>
            <a:r>
              <a:rPr lang="el-GR" sz="2800" b="1">
                <a:solidFill>
                  <a:srgbClr val="FFFF00"/>
                </a:solidFill>
                <a:latin typeface="Calibri" pitchFamily="34" charset="0"/>
                <a:cs typeface="Calibri" pitchFamily="34" charset="0"/>
              </a:rPr>
              <a:t>Επεξεργασία των λυμάτων με βιολογικό καθαρισμό</a:t>
            </a:r>
            <a:r>
              <a:rPr lang="el-GR" sz="2400" b="1">
                <a:solidFill>
                  <a:srgbClr val="FFFF00"/>
                </a:solidFill>
                <a:latin typeface="Calibri" pitchFamily="34" charset="0"/>
                <a:cs typeface="Calibri" pitchFamily="34" charset="0"/>
              </a:rPr>
              <a:t>.</a:t>
            </a:r>
            <a:endParaRPr lang="en-US" sz="2400" b="1">
              <a:solidFill>
                <a:srgbClr val="FFFF00"/>
              </a:solidFill>
              <a:latin typeface="Calibri" pitchFamily="34"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9460">
                                            <p:txEl>
                                              <p:pRg st="4" end="4"/>
                                            </p:txEl>
                                          </p:spTgt>
                                        </p:tgtEl>
                                        <p:attrNameLst>
                                          <p:attrName>style.visibility</p:attrName>
                                        </p:attrNameLst>
                                      </p:cBhvr>
                                      <p:to>
                                        <p:strVal val="visible"/>
                                      </p:to>
                                    </p:set>
                                    <p:animEffect transition="in" filter="fade">
                                      <p:cBhvr>
                                        <p:cTn id="7" dur="2000"/>
                                        <p:tgtEl>
                                          <p:spTgt spid="1946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251520" y="2132856"/>
            <a:ext cx="8640960" cy="1890212"/>
          </a:xfrm>
          <a:prstGeom prst="rect">
            <a:avLst/>
          </a:prstGeom>
          <a:solidFill>
            <a:schemeClr val="accent1">
              <a:lumMod val="90000"/>
            </a:schemeClr>
          </a:solidFill>
          <a:ln>
            <a:solidFill>
              <a:srgbClr val="FFFF00"/>
            </a:solidFill>
          </a:ln>
        </p:spPr>
        <p:txBody>
          <a:bodyPr vert="horz" wrap="square" lIns="91440" tIns="45720" rIns="91440" bIns="45720" numCol="1" anchor="ctr" anchorCtr="0" compatLnSpc="1">
            <a:prstTxWarp prst="textNoShape">
              <a:avLst/>
            </a:prstTxWarp>
          </a:bodyPr>
          <a:lstStyle/>
          <a:p>
            <a:pPr algn="ctr"/>
            <a:r>
              <a:rPr lang="el-GR" sz="4400" b="1" dirty="0" smtClean="0">
                <a:solidFill>
                  <a:srgbClr val="C00000"/>
                </a:solidFill>
                <a:effectLst>
                  <a:outerShdw blurRad="38100" dist="38100" dir="2700000" algn="tl">
                    <a:srgbClr val="000000">
                      <a:alpha val="43137"/>
                    </a:srgbClr>
                  </a:outerShdw>
                </a:effectLst>
                <a:latin typeface="Comic Sans MS" pitchFamily="66" charset="0"/>
                <a:ea typeface="+mj-ea"/>
                <a:cs typeface="+mj-cs"/>
              </a:rPr>
              <a:t>Βιολογικός </a:t>
            </a:r>
            <a:r>
              <a:rPr lang="el-GR" sz="4400" b="1" dirty="0">
                <a:solidFill>
                  <a:srgbClr val="C00000"/>
                </a:solidFill>
                <a:effectLst>
                  <a:outerShdw blurRad="38100" dist="38100" dir="2700000" algn="tl">
                    <a:srgbClr val="000000">
                      <a:alpha val="43137"/>
                    </a:srgbClr>
                  </a:outerShdw>
                </a:effectLst>
                <a:latin typeface="Comic Sans MS" pitchFamily="66" charset="0"/>
                <a:ea typeface="+mj-ea"/>
                <a:cs typeface="+mj-cs"/>
              </a:rPr>
              <a:t>καθαρισμός</a:t>
            </a:r>
          </a:p>
        </p:txBody>
      </p:sp>
      <p:sp>
        <p:nvSpPr>
          <p:cNvPr id="5" name="Ορθογώνιο 4"/>
          <p:cNvSpPr/>
          <p:nvPr/>
        </p:nvSpPr>
        <p:spPr>
          <a:xfrm>
            <a:off x="251520" y="836712"/>
            <a:ext cx="740907" cy="769441"/>
          </a:xfrm>
          <a:prstGeom prst="rect">
            <a:avLst/>
          </a:prstGeom>
          <a:solidFill>
            <a:schemeClr val="accent1">
              <a:lumMod val="90000"/>
            </a:schemeClr>
          </a:solidFill>
          <a:ln>
            <a:solidFill>
              <a:srgbClr val="FFFF00"/>
            </a:solidFill>
          </a:ln>
        </p:spPr>
        <p:txBody>
          <a:bodyPr wrap="none">
            <a:spAutoFit/>
          </a:bodyPr>
          <a:lstStyle/>
          <a:p>
            <a:pPr lvl="0" algn="ctr"/>
            <a:r>
              <a:rPr lang="el-GR" sz="4400" b="1" dirty="0">
                <a:solidFill>
                  <a:srgbClr val="C00000"/>
                </a:solidFill>
                <a:effectLst>
                  <a:outerShdw blurRad="38100" dist="38100" dir="2700000" algn="tl">
                    <a:srgbClr val="000000">
                      <a:alpha val="43137"/>
                    </a:srgbClr>
                  </a:outerShdw>
                </a:effectLst>
                <a:latin typeface="Comic Sans MS" pitchFamily="66" charset="0"/>
              </a:rPr>
              <a:t>Γ</a:t>
            </a:r>
            <a:r>
              <a:rPr lang="el-GR" sz="4400" b="1" dirty="0" smtClean="0">
                <a:solidFill>
                  <a:srgbClr val="C00000"/>
                </a:solidFill>
                <a:effectLst>
                  <a:outerShdw blurRad="38100" dist="38100" dir="2700000" algn="tl">
                    <a:srgbClr val="000000">
                      <a:alpha val="43137"/>
                    </a:srgbClr>
                  </a:outerShdw>
                </a:effectLst>
                <a:latin typeface="Comic Sans MS" pitchFamily="66" charset="0"/>
              </a:rPr>
              <a:t>.</a:t>
            </a:r>
            <a:endParaRPr lang="el-GR" sz="4400" b="1" dirty="0">
              <a:solidFill>
                <a:srgbClr val="C000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33012600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4"/>
          <p:cNvSpPr txBox="1">
            <a:spLocks noChangeArrowheads="1"/>
          </p:cNvSpPr>
          <p:nvPr/>
        </p:nvSpPr>
        <p:spPr bwMode="auto">
          <a:xfrm>
            <a:off x="214313" y="785813"/>
            <a:ext cx="8929687"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sz="2000" b="1">
                <a:solidFill>
                  <a:schemeClr val="bg1"/>
                </a:solidFill>
                <a:latin typeface="Calibri" pitchFamily="34" charset="0"/>
                <a:cs typeface="Calibri" pitchFamily="34" charset="0"/>
              </a:rPr>
              <a:t>Τα υγρά απόβλητα (όχι μόνο τα βιομηχανικά λύματα) πρέπει να επεξεργάζονται κατάλληλα με μηχανικές, χημικές και βιολογικές μεθόδους ώστε να απομακρύνονται από το νερό επικίνδυνες για το  περιβάλλον ουσίες. </a:t>
            </a:r>
          </a:p>
          <a:p>
            <a:pPr eaLnBrk="1" hangingPunct="1"/>
            <a:r>
              <a:rPr lang="el-GR" sz="2000" b="1">
                <a:solidFill>
                  <a:srgbClr val="FFC000"/>
                </a:solidFill>
                <a:latin typeface="Calibri" pitchFamily="34" charset="0"/>
                <a:cs typeface="Calibri" pitchFamily="34" charset="0"/>
              </a:rPr>
              <a:t>Οι βιολογικές μέθοδοι (βιολογικός καθαρισμός) περιλαμβάνουν την προσθήκη μικροοργανισμών (βακτηρίων) ώστε να επιταχύνεται η φυσική διαδικασία καθαρισμού. </a:t>
            </a:r>
            <a:r>
              <a:rPr lang="el-GR" sz="2000" b="1">
                <a:solidFill>
                  <a:schemeClr val="bg1"/>
                </a:solidFill>
                <a:latin typeface="Calibri" pitchFamily="34" charset="0"/>
                <a:cs typeface="Calibri" pitchFamily="34" charset="0"/>
              </a:rPr>
              <a:t>Κατόπιν, το νερό αυτό μπορεί είτε να ξαναχρησιμοποιείται είτε να φεύγει στο περιβάλλον χωρίς να προκαλεί ρύπανση.</a:t>
            </a:r>
            <a:r>
              <a:rPr lang="el-GR" sz="2000">
                <a:latin typeface="Calibri" pitchFamily="34" charset="0"/>
                <a:cs typeface="Calibri" pitchFamily="34" charset="0"/>
              </a:rPr>
              <a:t> </a:t>
            </a:r>
          </a:p>
        </p:txBody>
      </p:sp>
      <p:pic>
        <p:nvPicPr>
          <p:cNvPr id="3277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0313" y="3225800"/>
            <a:ext cx="4376737" cy="32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3 - Ορθογώνιο"/>
          <p:cNvSpPr>
            <a:spLocks noChangeArrowheads="1"/>
          </p:cNvSpPr>
          <p:nvPr/>
        </p:nvSpPr>
        <p:spPr bwMode="auto">
          <a:xfrm>
            <a:off x="2268538" y="285750"/>
            <a:ext cx="4297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l-GR" sz="2400" b="1" dirty="0">
                <a:solidFill>
                  <a:srgbClr val="FFFF00"/>
                </a:solidFill>
                <a:latin typeface="Calibri" pitchFamily="34" charset="0"/>
                <a:cs typeface="Calibri" pitchFamily="34" charset="0"/>
              </a:rPr>
              <a:t>Τι είναι βιολογικός καθαρισμός;</a:t>
            </a:r>
            <a:endParaRPr lang="el-GR" sz="2400"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ChangeArrowheads="1"/>
          </p:cNvSpPr>
          <p:nvPr/>
        </p:nvSpPr>
        <p:spPr bwMode="auto">
          <a:xfrm>
            <a:off x="0" y="228600"/>
            <a:ext cx="91440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19" tIns="47009" rIns="94019" bIns="47009" anchor="ctr"/>
          <a:lstStyle/>
          <a:p>
            <a:pPr algn="ctr"/>
            <a:r>
              <a:rPr lang="el-GR" sz="3600" b="1">
                <a:solidFill>
                  <a:srgbClr val="FFC000"/>
                </a:solidFill>
                <a:latin typeface="Calibri" pitchFamily="34" charset="0"/>
                <a:cs typeface="Calibri" pitchFamily="34" charset="0"/>
              </a:rPr>
              <a:t>Η επεξεργασία των λυμάτων στην Αττική</a:t>
            </a:r>
          </a:p>
        </p:txBody>
      </p:sp>
      <p:pic>
        <p:nvPicPr>
          <p:cNvPr id="22533" name="Picture 5" descr="Μεταμόρφωση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205038"/>
            <a:ext cx="4572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6" descr="Μεταμόρφωση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295400"/>
            <a:ext cx="384333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7" descr="Picture1">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24938" y="6913563"/>
            <a:ext cx="22860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22533"/>
                                        </p:tgtEl>
                                        <p:attrNameLst>
                                          <p:attrName>style.visibility</p:attrName>
                                        </p:attrNameLst>
                                      </p:cBhvr>
                                      <p:to>
                                        <p:strVal val="visible"/>
                                      </p:to>
                                    </p:set>
                                    <p:anim calcmode="lin" valueType="num">
                                      <p:cBhvr additive="base">
                                        <p:cTn id="7" dur="500" fill="hold"/>
                                        <p:tgtEl>
                                          <p:spTgt spid="22533"/>
                                        </p:tgtEl>
                                        <p:attrNameLst>
                                          <p:attrName>ppt_x</p:attrName>
                                        </p:attrNameLst>
                                      </p:cBhvr>
                                      <p:tavLst>
                                        <p:tav tm="0">
                                          <p:val>
                                            <p:strVal val="0-#ppt_w/2"/>
                                          </p:val>
                                        </p:tav>
                                        <p:tav tm="100000">
                                          <p:val>
                                            <p:strVal val="#ppt_x"/>
                                          </p:val>
                                        </p:tav>
                                      </p:tavLst>
                                    </p:anim>
                                    <p:anim calcmode="lin" valueType="num">
                                      <p:cBhvr additive="base">
                                        <p:cTn id="8" dur="500" fill="hold"/>
                                        <p:tgtEl>
                                          <p:spTgt spid="2253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nodeType="afterEffect">
                                  <p:stCondLst>
                                    <p:cond delay="0"/>
                                  </p:stCondLst>
                                  <p:childTnLst>
                                    <p:set>
                                      <p:cBhvr>
                                        <p:cTn id="11" dur="1" fill="hold">
                                          <p:stCondLst>
                                            <p:cond delay="0"/>
                                          </p:stCondLst>
                                        </p:cTn>
                                        <p:tgtEl>
                                          <p:spTgt spid="22534"/>
                                        </p:tgtEl>
                                        <p:attrNameLst>
                                          <p:attrName>style.visibility</p:attrName>
                                        </p:attrNameLst>
                                      </p:cBhvr>
                                      <p:to>
                                        <p:strVal val="visible"/>
                                      </p:to>
                                    </p:set>
                                    <p:anim calcmode="lin" valueType="num">
                                      <p:cBhvr additive="base">
                                        <p:cTn id="12" dur="500" fill="hold"/>
                                        <p:tgtEl>
                                          <p:spTgt spid="22534"/>
                                        </p:tgtEl>
                                        <p:attrNameLst>
                                          <p:attrName>ppt_x</p:attrName>
                                        </p:attrNameLst>
                                      </p:cBhvr>
                                      <p:tavLst>
                                        <p:tav tm="0">
                                          <p:val>
                                            <p:strVal val="1+#ppt_w/2"/>
                                          </p:val>
                                        </p:tav>
                                        <p:tav tm="100000">
                                          <p:val>
                                            <p:strVal val="#ppt_x"/>
                                          </p:val>
                                        </p:tav>
                                      </p:tavLst>
                                    </p:anim>
                                    <p:anim calcmode="lin" valueType="num">
                                      <p:cBhvr additive="base">
                                        <p:cTn id="13" dur="500" fill="hold"/>
                                        <p:tgtEl>
                                          <p:spTgt spid="22534"/>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nodeType="afterEffect">
                                  <p:stCondLst>
                                    <p:cond delay="0"/>
                                  </p:stCondLst>
                                  <p:childTnLst>
                                    <p:set>
                                      <p:cBhvr>
                                        <p:cTn id="16" dur="1" fill="hold">
                                          <p:stCondLst>
                                            <p:cond delay="0"/>
                                          </p:stCondLst>
                                        </p:cTn>
                                        <p:tgtEl>
                                          <p:spTgt spid="22535"/>
                                        </p:tgtEl>
                                        <p:attrNameLst>
                                          <p:attrName>style.visibility</p:attrName>
                                        </p:attrNameLst>
                                      </p:cBhvr>
                                      <p:to>
                                        <p:strVal val="visible"/>
                                      </p:to>
                                    </p:set>
                                    <p:anim calcmode="lin" valueType="num">
                                      <p:cBhvr additive="base">
                                        <p:cTn id="17" dur="500" fill="hold"/>
                                        <p:tgtEl>
                                          <p:spTgt spid="22535"/>
                                        </p:tgtEl>
                                        <p:attrNameLst>
                                          <p:attrName>ppt_x</p:attrName>
                                        </p:attrNameLst>
                                      </p:cBhvr>
                                      <p:tavLst>
                                        <p:tav tm="0">
                                          <p:val>
                                            <p:strVal val="0-#ppt_w/2"/>
                                          </p:val>
                                        </p:tav>
                                        <p:tav tm="100000">
                                          <p:val>
                                            <p:strVal val="#ppt_x"/>
                                          </p:val>
                                        </p:tav>
                                      </p:tavLst>
                                    </p:anim>
                                    <p:anim calcmode="lin" valueType="num">
                                      <p:cBhvr additive="base">
                                        <p:cTn id="18" dur="500" fill="hold"/>
                                        <p:tgtEl>
                                          <p:spTgt spid="225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ChangeArrowheads="1"/>
          </p:cNvSpPr>
          <p:nvPr/>
        </p:nvSpPr>
        <p:spPr bwMode="auto">
          <a:xfrm>
            <a:off x="-4763" y="115888"/>
            <a:ext cx="9144001"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19" tIns="47009" rIns="94019" bIns="47009" anchor="ctr"/>
          <a:lstStyle/>
          <a:p>
            <a:pPr algn="ctr"/>
            <a:r>
              <a:rPr lang="el-GR" sz="3600" b="1">
                <a:solidFill>
                  <a:srgbClr val="FFC000"/>
                </a:solidFill>
                <a:latin typeface="Calibri" pitchFamily="34" charset="0"/>
                <a:cs typeface="Calibri" pitchFamily="34" charset="0"/>
              </a:rPr>
              <a:t>Κέντρο Επεξεργασίας λυμάτων Ψυτάλλειας</a:t>
            </a:r>
          </a:p>
        </p:txBody>
      </p:sp>
      <p:pic>
        <p:nvPicPr>
          <p:cNvPr id="23557" name="Picture 5" descr="Picture1">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24938" y="6913563"/>
            <a:ext cx="22860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6" descr="Ακροκέραμος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4888" y="3886200"/>
            <a:ext cx="3414712"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7" descr="Aκροκέραμος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4888" y="1125538"/>
            <a:ext cx="3262312" cy="230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8" descr="Ψυτάλεια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4163" y="1412875"/>
            <a:ext cx="3232150" cy="483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23559"/>
                                        </p:tgtEl>
                                        <p:attrNameLst>
                                          <p:attrName>style.visibility</p:attrName>
                                        </p:attrNameLst>
                                      </p:cBhvr>
                                      <p:to>
                                        <p:strVal val="visible"/>
                                      </p:to>
                                    </p:set>
                                    <p:anim calcmode="lin" valueType="num">
                                      <p:cBhvr additive="base">
                                        <p:cTn id="7" dur="500" fill="hold"/>
                                        <p:tgtEl>
                                          <p:spTgt spid="23559"/>
                                        </p:tgtEl>
                                        <p:attrNameLst>
                                          <p:attrName>ppt_x</p:attrName>
                                        </p:attrNameLst>
                                      </p:cBhvr>
                                      <p:tavLst>
                                        <p:tav tm="0">
                                          <p:val>
                                            <p:strVal val="1+#ppt_w/2"/>
                                          </p:val>
                                        </p:tav>
                                        <p:tav tm="100000">
                                          <p:val>
                                            <p:strVal val="#ppt_x"/>
                                          </p:val>
                                        </p:tav>
                                      </p:tavLst>
                                    </p:anim>
                                    <p:anim calcmode="lin" valueType="num">
                                      <p:cBhvr additive="base">
                                        <p:cTn id="8" dur="500" fill="hold"/>
                                        <p:tgtEl>
                                          <p:spTgt spid="2355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5" presetClass="entr" presetSubtype="0" fill="hold" nodeType="afterEffect">
                                  <p:stCondLst>
                                    <p:cond delay="0"/>
                                  </p:stCondLst>
                                  <p:childTnLst>
                                    <p:set>
                                      <p:cBhvr>
                                        <p:cTn id="11" dur="1" fill="hold">
                                          <p:stCondLst>
                                            <p:cond delay="0"/>
                                          </p:stCondLst>
                                        </p:cTn>
                                        <p:tgtEl>
                                          <p:spTgt spid="23558"/>
                                        </p:tgtEl>
                                        <p:attrNameLst>
                                          <p:attrName>style.visibility</p:attrName>
                                        </p:attrNameLst>
                                      </p:cBhvr>
                                      <p:to>
                                        <p:strVal val="visible"/>
                                      </p:to>
                                    </p:set>
                                    <p:anim calcmode="lin" valueType="num">
                                      <p:cBhvr>
                                        <p:cTn id="12" dur="1000" fill="hold"/>
                                        <p:tgtEl>
                                          <p:spTgt spid="23558"/>
                                        </p:tgtEl>
                                        <p:attrNameLst>
                                          <p:attrName>ppt_w</p:attrName>
                                        </p:attrNameLst>
                                      </p:cBhvr>
                                      <p:tavLst>
                                        <p:tav tm="0">
                                          <p:val>
                                            <p:fltVal val="0"/>
                                          </p:val>
                                        </p:tav>
                                        <p:tav tm="100000">
                                          <p:val>
                                            <p:strVal val="#ppt_w"/>
                                          </p:val>
                                        </p:tav>
                                      </p:tavLst>
                                    </p:anim>
                                    <p:anim calcmode="lin" valueType="num">
                                      <p:cBhvr>
                                        <p:cTn id="13" dur="1000" fill="hold"/>
                                        <p:tgtEl>
                                          <p:spTgt spid="23558"/>
                                        </p:tgtEl>
                                        <p:attrNameLst>
                                          <p:attrName>ppt_h</p:attrName>
                                        </p:attrNameLst>
                                      </p:cBhvr>
                                      <p:tavLst>
                                        <p:tav tm="0">
                                          <p:val>
                                            <p:fltVal val="0"/>
                                          </p:val>
                                        </p:tav>
                                        <p:tav tm="100000">
                                          <p:val>
                                            <p:strVal val="#ppt_h"/>
                                          </p:val>
                                        </p:tav>
                                      </p:tavLst>
                                    </p:anim>
                                    <p:anim calcmode="lin" valueType="num">
                                      <p:cBhvr>
                                        <p:cTn id="14" dur="1000" fill="hold"/>
                                        <p:tgtEl>
                                          <p:spTgt spid="23558"/>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3558"/>
                                        </p:tgtEl>
                                        <p:attrNameLst>
                                          <p:attrName>ppt_y</p:attrName>
                                        </p:attrNameLst>
                                      </p:cBhvr>
                                      <p:tavLst>
                                        <p:tav tm="0" fmla="#ppt_y+(sin(-2*pi*(1-$))*-#ppt_x+cos(-2*pi*(1-$))*(1-#ppt_y))*(1-$)">
                                          <p:val>
                                            <p:fltVal val="0"/>
                                          </p:val>
                                        </p:tav>
                                        <p:tav tm="100000">
                                          <p:val>
                                            <p:fltVal val="1"/>
                                          </p:val>
                                        </p:tav>
                                      </p:tavLst>
                                    </p:anim>
                                  </p:childTnLst>
                                </p:cTn>
                              </p:par>
                            </p:childTnLst>
                          </p:cTn>
                        </p:par>
                        <p:par>
                          <p:cTn id="16" fill="hold" nodeType="afterGroup">
                            <p:stCondLst>
                              <p:cond delay="1500"/>
                            </p:stCondLst>
                            <p:childTnLst>
                              <p:par>
                                <p:cTn id="17" presetID="2" presetClass="entr" presetSubtype="8" fill="hold" nodeType="afterEffect">
                                  <p:stCondLst>
                                    <p:cond delay="0"/>
                                  </p:stCondLst>
                                  <p:childTnLst>
                                    <p:set>
                                      <p:cBhvr>
                                        <p:cTn id="18" dur="1" fill="hold">
                                          <p:stCondLst>
                                            <p:cond delay="0"/>
                                          </p:stCondLst>
                                        </p:cTn>
                                        <p:tgtEl>
                                          <p:spTgt spid="23560"/>
                                        </p:tgtEl>
                                        <p:attrNameLst>
                                          <p:attrName>style.visibility</p:attrName>
                                        </p:attrNameLst>
                                      </p:cBhvr>
                                      <p:to>
                                        <p:strVal val="visible"/>
                                      </p:to>
                                    </p:set>
                                    <p:anim calcmode="lin" valueType="num">
                                      <p:cBhvr additive="base">
                                        <p:cTn id="19" dur="500" fill="hold"/>
                                        <p:tgtEl>
                                          <p:spTgt spid="23560"/>
                                        </p:tgtEl>
                                        <p:attrNameLst>
                                          <p:attrName>ppt_x</p:attrName>
                                        </p:attrNameLst>
                                      </p:cBhvr>
                                      <p:tavLst>
                                        <p:tav tm="0">
                                          <p:val>
                                            <p:strVal val="0-#ppt_w/2"/>
                                          </p:val>
                                        </p:tav>
                                        <p:tav tm="100000">
                                          <p:val>
                                            <p:strVal val="#ppt_x"/>
                                          </p:val>
                                        </p:tav>
                                      </p:tavLst>
                                    </p:anim>
                                    <p:anim calcmode="lin" valueType="num">
                                      <p:cBhvr additive="base">
                                        <p:cTn id="20" dur="500" fill="hold"/>
                                        <p:tgtEl>
                                          <p:spTgt spid="23560"/>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2000"/>
                            </p:stCondLst>
                            <p:childTnLst>
                              <p:par>
                                <p:cTn id="22" presetID="15" presetClass="entr" presetSubtype="0" fill="hold" nodeType="afterEffect">
                                  <p:stCondLst>
                                    <p:cond delay="0"/>
                                  </p:stCondLst>
                                  <p:childTnLst>
                                    <p:set>
                                      <p:cBhvr>
                                        <p:cTn id="23" dur="1" fill="hold">
                                          <p:stCondLst>
                                            <p:cond delay="0"/>
                                          </p:stCondLst>
                                        </p:cTn>
                                        <p:tgtEl>
                                          <p:spTgt spid="23557"/>
                                        </p:tgtEl>
                                        <p:attrNameLst>
                                          <p:attrName>style.visibility</p:attrName>
                                        </p:attrNameLst>
                                      </p:cBhvr>
                                      <p:to>
                                        <p:strVal val="visible"/>
                                      </p:to>
                                    </p:set>
                                    <p:anim calcmode="lin" valueType="num">
                                      <p:cBhvr>
                                        <p:cTn id="24" dur="1000" fill="hold"/>
                                        <p:tgtEl>
                                          <p:spTgt spid="23557"/>
                                        </p:tgtEl>
                                        <p:attrNameLst>
                                          <p:attrName>ppt_w</p:attrName>
                                        </p:attrNameLst>
                                      </p:cBhvr>
                                      <p:tavLst>
                                        <p:tav tm="0">
                                          <p:val>
                                            <p:fltVal val="0"/>
                                          </p:val>
                                        </p:tav>
                                        <p:tav tm="100000">
                                          <p:val>
                                            <p:strVal val="#ppt_w"/>
                                          </p:val>
                                        </p:tav>
                                      </p:tavLst>
                                    </p:anim>
                                    <p:anim calcmode="lin" valueType="num">
                                      <p:cBhvr>
                                        <p:cTn id="25" dur="1000" fill="hold"/>
                                        <p:tgtEl>
                                          <p:spTgt spid="23557"/>
                                        </p:tgtEl>
                                        <p:attrNameLst>
                                          <p:attrName>ppt_h</p:attrName>
                                        </p:attrNameLst>
                                      </p:cBhvr>
                                      <p:tavLst>
                                        <p:tav tm="0">
                                          <p:val>
                                            <p:fltVal val="0"/>
                                          </p:val>
                                        </p:tav>
                                        <p:tav tm="100000">
                                          <p:val>
                                            <p:strVal val="#ppt_h"/>
                                          </p:val>
                                        </p:tav>
                                      </p:tavLst>
                                    </p:anim>
                                    <p:anim calcmode="lin" valueType="num">
                                      <p:cBhvr>
                                        <p:cTn id="26" dur="1000" fill="hold"/>
                                        <p:tgtEl>
                                          <p:spTgt spid="23557"/>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2355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ChangeArrowheads="1"/>
          </p:cNvSpPr>
          <p:nvPr/>
        </p:nvSpPr>
        <p:spPr bwMode="auto">
          <a:xfrm>
            <a:off x="0" y="0"/>
            <a:ext cx="91440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19" tIns="47009" rIns="94019" bIns="47009" anchor="ctr"/>
          <a:lstStyle/>
          <a:p>
            <a:pPr algn="ctr"/>
            <a:r>
              <a:rPr lang="el-GR" sz="3600" b="1">
                <a:solidFill>
                  <a:srgbClr val="FF9900"/>
                </a:solidFill>
                <a:latin typeface="Comic Sans MS" pitchFamily="66" charset="0"/>
              </a:rPr>
              <a:t>Κέντρο Επεξεργασίας λυμάτων Ψυτάλλειας</a:t>
            </a:r>
          </a:p>
        </p:txBody>
      </p:sp>
      <p:pic>
        <p:nvPicPr>
          <p:cNvPr id="24581" name="Picture 5" descr="Picture1">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24938" y="6913563"/>
            <a:ext cx="22860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6" descr="Ψυτάλλεια α΄Φάση"/>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838200"/>
            <a:ext cx="4724400" cy="323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7" descr="Ψυτάλλεια β΄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163" y="1628775"/>
            <a:ext cx="348297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8" descr="Ψυτάλλεια β΄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4221163"/>
            <a:ext cx="4114800"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4582"/>
                                        </p:tgtEl>
                                        <p:attrNameLst>
                                          <p:attrName>style.visibility</p:attrName>
                                        </p:attrNameLst>
                                      </p:cBhvr>
                                      <p:to>
                                        <p:strVal val="visible"/>
                                      </p:to>
                                    </p:set>
                                    <p:anim calcmode="lin" valueType="num">
                                      <p:cBhvr>
                                        <p:cTn id="7" dur="1000" fill="hold"/>
                                        <p:tgtEl>
                                          <p:spTgt spid="24582"/>
                                        </p:tgtEl>
                                        <p:attrNameLst>
                                          <p:attrName>ppt_w</p:attrName>
                                        </p:attrNameLst>
                                      </p:cBhvr>
                                      <p:tavLst>
                                        <p:tav tm="0">
                                          <p:val>
                                            <p:fltVal val="0"/>
                                          </p:val>
                                        </p:tav>
                                        <p:tav tm="100000">
                                          <p:val>
                                            <p:strVal val="#ppt_w"/>
                                          </p:val>
                                        </p:tav>
                                      </p:tavLst>
                                    </p:anim>
                                    <p:anim calcmode="lin" valueType="num">
                                      <p:cBhvr>
                                        <p:cTn id="8" dur="1000" fill="hold"/>
                                        <p:tgtEl>
                                          <p:spTgt spid="24582"/>
                                        </p:tgtEl>
                                        <p:attrNameLst>
                                          <p:attrName>ppt_h</p:attrName>
                                        </p:attrNameLst>
                                      </p:cBhvr>
                                      <p:tavLst>
                                        <p:tav tm="0">
                                          <p:val>
                                            <p:fltVal val="0"/>
                                          </p:val>
                                        </p:tav>
                                        <p:tav tm="100000">
                                          <p:val>
                                            <p:strVal val="#ppt_h"/>
                                          </p:val>
                                        </p:tav>
                                      </p:tavLst>
                                    </p:anim>
                                    <p:anim calcmode="lin" valueType="num">
                                      <p:cBhvr>
                                        <p:cTn id="9" dur="1000" fill="hold"/>
                                        <p:tgtEl>
                                          <p:spTgt spid="2458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4582"/>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2" presetClass="entr" presetSubtype="8" fill="hold" nodeType="afterEffect">
                                  <p:stCondLst>
                                    <p:cond delay="0"/>
                                  </p:stCondLst>
                                  <p:childTnLst>
                                    <p:set>
                                      <p:cBhvr>
                                        <p:cTn id="13" dur="1" fill="hold">
                                          <p:stCondLst>
                                            <p:cond delay="0"/>
                                          </p:stCondLst>
                                        </p:cTn>
                                        <p:tgtEl>
                                          <p:spTgt spid="24584"/>
                                        </p:tgtEl>
                                        <p:attrNameLst>
                                          <p:attrName>style.visibility</p:attrName>
                                        </p:attrNameLst>
                                      </p:cBhvr>
                                      <p:to>
                                        <p:strVal val="visible"/>
                                      </p:to>
                                    </p:set>
                                    <p:anim calcmode="lin" valueType="num">
                                      <p:cBhvr additive="base">
                                        <p:cTn id="14" dur="500" fill="hold"/>
                                        <p:tgtEl>
                                          <p:spTgt spid="24584"/>
                                        </p:tgtEl>
                                        <p:attrNameLst>
                                          <p:attrName>ppt_x</p:attrName>
                                        </p:attrNameLst>
                                      </p:cBhvr>
                                      <p:tavLst>
                                        <p:tav tm="0">
                                          <p:val>
                                            <p:strVal val="0-#ppt_w/2"/>
                                          </p:val>
                                        </p:tav>
                                        <p:tav tm="100000">
                                          <p:val>
                                            <p:strVal val="#ppt_x"/>
                                          </p:val>
                                        </p:tav>
                                      </p:tavLst>
                                    </p:anim>
                                    <p:anim calcmode="lin" valueType="num">
                                      <p:cBhvr additive="base">
                                        <p:cTn id="15" dur="500" fill="hold"/>
                                        <p:tgtEl>
                                          <p:spTgt spid="24584"/>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1500"/>
                            </p:stCondLst>
                            <p:childTnLst>
                              <p:par>
                                <p:cTn id="17" presetID="2" presetClass="entr" presetSubtype="2" fill="hold" nodeType="afterEffect">
                                  <p:stCondLst>
                                    <p:cond delay="0"/>
                                  </p:stCondLst>
                                  <p:childTnLst>
                                    <p:set>
                                      <p:cBhvr>
                                        <p:cTn id="18" dur="1" fill="hold">
                                          <p:stCondLst>
                                            <p:cond delay="0"/>
                                          </p:stCondLst>
                                        </p:cTn>
                                        <p:tgtEl>
                                          <p:spTgt spid="24583"/>
                                        </p:tgtEl>
                                        <p:attrNameLst>
                                          <p:attrName>style.visibility</p:attrName>
                                        </p:attrNameLst>
                                      </p:cBhvr>
                                      <p:to>
                                        <p:strVal val="visible"/>
                                      </p:to>
                                    </p:set>
                                    <p:anim calcmode="lin" valueType="num">
                                      <p:cBhvr additive="base">
                                        <p:cTn id="19" dur="500" fill="hold"/>
                                        <p:tgtEl>
                                          <p:spTgt spid="24583"/>
                                        </p:tgtEl>
                                        <p:attrNameLst>
                                          <p:attrName>ppt_x</p:attrName>
                                        </p:attrNameLst>
                                      </p:cBhvr>
                                      <p:tavLst>
                                        <p:tav tm="0">
                                          <p:val>
                                            <p:strVal val="1+#ppt_w/2"/>
                                          </p:val>
                                        </p:tav>
                                        <p:tav tm="100000">
                                          <p:val>
                                            <p:strVal val="#ppt_x"/>
                                          </p:val>
                                        </p:tav>
                                      </p:tavLst>
                                    </p:anim>
                                    <p:anim calcmode="lin" valueType="num">
                                      <p:cBhvr additive="base">
                                        <p:cTn id="20" dur="500" fill="hold"/>
                                        <p:tgtEl>
                                          <p:spTgt spid="24583"/>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2000"/>
                            </p:stCondLst>
                            <p:childTnLst>
                              <p:par>
                                <p:cTn id="22" presetID="15" presetClass="entr" presetSubtype="0" fill="hold" nodeType="afterEffect">
                                  <p:stCondLst>
                                    <p:cond delay="0"/>
                                  </p:stCondLst>
                                  <p:childTnLst>
                                    <p:set>
                                      <p:cBhvr>
                                        <p:cTn id="23" dur="1" fill="hold">
                                          <p:stCondLst>
                                            <p:cond delay="0"/>
                                          </p:stCondLst>
                                        </p:cTn>
                                        <p:tgtEl>
                                          <p:spTgt spid="24581"/>
                                        </p:tgtEl>
                                        <p:attrNameLst>
                                          <p:attrName>style.visibility</p:attrName>
                                        </p:attrNameLst>
                                      </p:cBhvr>
                                      <p:to>
                                        <p:strVal val="visible"/>
                                      </p:to>
                                    </p:set>
                                    <p:anim calcmode="lin" valueType="num">
                                      <p:cBhvr>
                                        <p:cTn id="24" dur="1000" fill="hold"/>
                                        <p:tgtEl>
                                          <p:spTgt spid="24581"/>
                                        </p:tgtEl>
                                        <p:attrNameLst>
                                          <p:attrName>ppt_w</p:attrName>
                                        </p:attrNameLst>
                                      </p:cBhvr>
                                      <p:tavLst>
                                        <p:tav tm="0">
                                          <p:val>
                                            <p:fltVal val="0"/>
                                          </p:val>
                                        </p:tav>
                                        <p:tav tm="100000">
                                          <p:val>
                                            <p:strVal val="#ppt_w"/>
                                          </p:val>
                                        </p:tav>
                                      </p:tavLst>
                                    </p:anim>
                                    <p:anim calcmode="lin" valueType="num">
                                      <p:cBhvr>
                                        <p:cTn id="25" dur="1000" fill="hold"/>
                                        <p:tgtEl>
                                          <p:spTgt spid="24581"/>
                                        </p:tgtEl>
                                        <p:attrNameLst>
                                          <p:attrName>ppt_h</p:attrName>
                                        </p:attrNameLst>
                                      </p:cBhvr>
                                      <p:tavLst>
                                        <p:tav tm="0">
                                          <p:val>
                                            <p:fltVal val="0"/>
                                          </p:val>
                                        </p:tav>
                                        <p:tav tm="100000">
                                          <p:val>
                                            <p:strVal val="#ppt_h"/>
                                          </p:val>
                                        </p:tav>
                                      </p:tavLst>
                                    </p:anim>
                                    <p:anim calcmode="lin" valueType="num">
                                      <p:cBhvr>
                                        <p:cTn id="26" dur="1000" fill="hold"/>
                                        <p:tgtEl>
                                          <p:spTgt spid="24581"/>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2458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4"/>
          <p:cNvSpPr txBox="1">
            <a:spLocks noChangeArrowheads="1"/>
          </p:cNvSpPr>
          <p:nvPr/>
        </p:nvSpPr>
        <p:spPr bwMode="auto">
          <a:xfrm>
            <a:off x="611188" y="549275"/>
            <a:ext cx="77470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b="1">
                <a:solidFill>
                  <a:schemeClr val="bg1"/>
                </a:solidFill>
              </a:rPr>
              <a:t>Ο Σαρωνικός είχε καταντήσει μια θάλασσα που μέσα του</a:t>
            </a:r>
            <a:r>
              <a:rPr lang="en-US" b="1">
                <a:solidFill>
                  <a:schemeClr val="bg1"/>
                </a:solidFill>
              </a:rPr>
              <a:t> </a:t>
            </a:r>
            <a:r>
              <a:rPr lang="el-GR" b="1">
                <a:solidFill>
                  <a:schemeClr val="bg1"/>
                </a:solidFill>
              </a:rPr>
              <a:t>δεν υπήρχε καμία μορφή ζωής. Με τη λειτουργία του βιολογικού καθαρισμού στην Ψυτάλλεια που επεξεργάζεται τα λύματα της Αττικής εμφανίστηκαν ξανά ψάρια, όστρακα, μαλάκια και γενικά ζωή. </a:t>
            </a:r>
            <a:br>
              <a:rPr lang="el-GR" b="1">
                <a:solidFill>
                  <a:schemeClr val="bg1"/>
                </a:solidFill>
              </a:rPr>
            </a:br>
            <a:r>
              <a:rPr lang="el-GR" b="1">
                <a:solidFill>
                  <a:schemeClr val="bg1"/>
                </a:solidFill>
              </a:rPr>
              <a:t>Δες παρακάτω τα στάδια αυτής της διαδικασίας καθαρισμού. </a:t>
            </a:r>
          </a:p>
        </p:txBody>
      </p:sp>
      <p:pic>
        <p:nvPicPr>
          <p:cNvPr id="3" name="biopurif.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91680" y="2286000"/>
            <a:ext cx="5400600" cy="405045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Grp="1" noChangeArrowheads="1"/>
          </p:cNvSpPr>
          <p:nvPr>
            <p:ph type="body" idx="1"/>
          </p:nvPr>
        </p:nvSpPr>
        <p:spPr>
          <a:xfrm>
            <a:off x="457200" y="404813"/>
            <a:ext cx="8229600" cy="6119812"/>
          </a:xfrm>
        </p:spPr>
        <p:txBody>
          <a:bodyPr/>
          <a:lstStyle/>
          <a:p>
            <a:pPr algn="ctr" eaLnBrk="1" hangingPunct="1">
              <a:lnSpc>
                <a:spcPct val="80000"/>
              </a:lnSpc>
              <a:buFontTx/>
              <a:buNone/>
            </a:pPr>
            <a:r>
              <a:rPr lang="el-GR" sz="2000" b="1" smtClean="0">
                <a:solidFill>
                  <a:srgbClr val="FFFF00"/>
                </a:solidFill>
                <a:latin typeface="Calibri" pitchFamily="34" charset="0"/>
                <a:cs typeface="Calibri" pitchFamily="34" charset="0"/>
              </a:rPr>
              <a:t>ΑΝΑΚΕΦΑΛΑΙΩΣΗ</a:t>
            </a:r>
          </a:p>
          <a:p>
            <a:pPr algn="ctr" eaLnBrk="1" hangingPunct="1">
              <a:lnSpc>
                <a:spcPct val="80000"/>
              </a:lnSpc>
              <a:buFontTx/>
              <a:buNone/>
            </a:pPr>
            <a:r>
              <a:rPr lang="el-GR" sz="2000" b="1" smtClean="0">
                <a:solidFill>
                  <a:srgbClr val="FFFF00"/>
                </a:solidFill>
                <a:latin typeface="Calibri" pitchFamily="34" charset="0"/>
                <a:cs typeface="Calibri" pitchFamily="34" charset="0"/>
              </a:rPr>
              <a:t>Η ρύπανση των νερών αποτελεί σήμερα σημαντικό πρόβλημα.</a:t>
            </a:r>
            <a:r>
              <a:rPr lang="el-GR" sz="2000" b="1" smtClean="0">
                <a:solidFill>
                  <a:schemeClr val="bg1"/>
                </a:solidFill>
                <a:latin typeface="Calibri" pitchFamily="34" charset="0"/>
                <a:cs typeface="Calibri" pitchFamily="34" charset="0"/>
              </a:rPr>
              <a:t> </a:t>
            </a:r>
            <a:br>
              <a:rPr lang="el-GR" sz="2000" b="1" smtClean="0">
                <a:solidFill>
                  <a:schemeClr val="bg1"/>
                </a:solidFill>
                <a:latin typeface="Calibri" pitchFamily="34" charset="0"/>
                <a:cs typeface="Calibri" pitchFamily="34" charset="0"/>
              </a:rPr>
            </a:br>
            <a:r>
              <a:rPr lang="el-GR" sz="2000" b="1" smtClean="0">
                <a:solidFill>
                  <a:schemeClr val="bg1"/>
                </a:solidFill>
                <a:latin typeface="Calibri" pitchFamily="34" charset="0"/>
                <a:cs typeface="Calibri" pitchFamily="34" charset="0"/>
              </a:rPr>
              <a:t/>
            </a:r>
            <a:br>
              <a:rPr lang="el-GR" sz="2000" b="1" smtClean="0">
                <a:solidFill>
                  <a:schemeClr val="bg1"/>
                </a:solidFill>
                <a:latin typeface="Calibri" pitchFamily="34" charset="0"/>
                <a:cs typeface="Calibri" pitchFamily="34" charset="0"/>
              </a:rPr>
            </a:br>
            <a:endParaRPr lang="el-GR" sz="2000" b="1" smtClean="0">
              <a:solidFill>
                <a:schemeClr val="bg1"/>
              </a:solidFill>
              <a:latin typeface="Calibri" pitchFamily="34" charset="0"/>
              <a:cs typeface="Calibri" pitchFamily="34" charset="0"/>
            </a:endParaRPr>
          </a:p>
          <a:p>
            <a:pPr eaLnBrk="1" hangingPunct="1">
              <a:lnSpc>
                <a:spcPct val="80000"/>
              </a:lnSpc>
            </a:pPr>
            <a:r>
              <a:rPr lang="el-GR" sz="2000" b="1" smtClean="0">
                <a:solidFill>
                  <a:schemeClr val="bg1"/>
                </a:solidFill>
                <a:latin typeface="Calibri" pitchFamily="34" charset="0"/>
                <a:cs typeface="Calibri" pitchFamily="34" charset="0"/>
              </a:rPr>
              <a:t>Οι κυριότερες πηγές ρύπανσης του νερού είναι τα </a:t>
            </a:r>
            <a:br>
              <a:rPr lang="el-GR" sz="2000" b="1" smtClean="0">
                <a:solidFill>
                  <a:schemeClr val="bg1"/>
                </a:solidFill>
                <a:latin typeface="Calibri" pitchFamily="34" charset="0"/>
                <a:cs typeface="Calibri" pitchFamily="34" charset="0"/>
              </a:rPr>
            </a:br>
            <a:r>
              <a:rPr lang="el-GR" sz="2000" b="1" smtClean="0">
                <a:solidFill>
                  <a:schemeClr val="bg1"/>
                </a:solidFill>
                <a:latin typeface="Calibri" pitchFamily="34" charset="0"/>
                <a:cs typeface="Calibri" pitchFamily="34" charset="0"/>
              </a:rPr>
              <a:t>βιομηχανικά και αστικά υγρά απόβλητα, τα λιπάσματα</a:t>
            </a:r>
            <a:br>
              <a:rPr lang="el-GR" sz="2000" b="1" smtClean="0">
                <a:solidFill>
                  <a:schemeClr val="bg1"/>
                </a:solidFill>
                <a:latin typeface="Calibri" pitchFamily="34" charset="0"/>
                <a:cs typeface="Calibri" pitchFamily="34" charset="0"/>
              </a:rPr>
            </a:br>
            <a:r>
              <a:rPr lang="el-GR" sz="2000" b="1" smtClean="0">
                <a:solidFill>
                  <a:schemeClr val="bg1"/>
                </a:solidFill>
                <a:latin typeface="Calibri" pitchFamily="34" charset="0"/>
                <a:cs typeface="Calibri" pitchFamily="34" charset="0"/>
              </a:rPr>
              <a:t>που χρησιμοποιούνται στη γεωργία και τα ατυχήματα</a:t>
            </a:r>
            <a:br>
              <a:rPr lang="el-GR" sz="2000" b="1" smtClean="0">
                <a:solidFill>
                  <a:schemeClr val="bg1"/>
                </a:solidFill>
                <a:latin typeface="Calibri" pitchFamily="34" charset="0"/>
                <a:cs typeface="Calibri" pitchFamily="34" charset="0"/>
              </a:rPr>
            </a:br>
            <a:r>
              <a:rPr lang="el-GR" sz="2000" b="1" smtClean="0">
                <a:solidFill>
                  <a:schemeClr val="bg1"/>
                </a:solidFill>
                <a:latin typeface="Calibri" pitchFamily="34" charset="0"/>
                <a:cs typeface="Calibri" pitchFamily="34" charset="0"/>
              </a:rPr>
              <a:t>της ναυσιπλοΐας.</a:t>
            </a:r>
            <a:br>
              <a:rPr lang="el-GR" sz="2000" b="1" smtClean="0">
                <a:solidFill>
                  <a:schemeClr val="bg1"/>
                </a:solidFill>
                <a:latin typeface="Calibri" pitchFamily="34" charset="0"/>
                <a:cs typeface="Calibri" pitchFamily="34" charset="0"/>
              </a:rPr>
            </a:br>
            <a:r>
              <a:rPr lang="el-GR" sz="2000" b="1" smtClean="0">
                <a:solidFill>
                  <a:schemeClr val="bg1"/>
                </a:solidFill>
                <a:latin typeface="Calibri" pitchFamily="34" charset="0"/>
                <a:cs typeface="Calibri" pitchFamily="34" charset="0"/>
              </a:rPr>
              <a:t/>
            </a:r>
            <a:br>
              <a:rPr lang="el-GR" sz="2000" b="1" smtClean="0">
                <a:solidFill>
                  <a:schemeClr val="bg1"/>
                </a:solidFill>
                <a:latin typeface="Calibri" pitchFamily="34" charset="0"/>
                <a:cs typeface="Calibri" pitchFamily="34" charset="0"/>
              </a:rPr>
            </a:br>
            <a:endParaRPr lang="el-GR" sz="2000" b="1" smtClean="0">
              <a:solidFill>
                <a:schemeClr val="bg1"/>
              </a:solidFill>
              <a:latin typeface="Calibri" pitchFamily="34" charset="0"/>
              <a:cs typeface="Calibri" pitchFamily="34" charset="0"/>
            </a:endParaRPr>
          </a:p>
          <a:p>
            <a:pPr eaLnBrk="1" hangingPunct="1">
              <a:lnSpc>
                <a:spcPct val="80000"/>
              </a:lnSpc>
            </a:pPr>
            <a:r>
              <a:rPr lang="el-GR" sz="2000" b="1" smtClean="0">
                <a:solidFill>
                  <a:schemeClr val="bg1"/>
                </a:solidFill>
                <a:latin typeface="Calibri" pitchFamily="34" charset="0"/>
                <a:cs typeface="Calibri" pitchFamily="34" charset="0"/>
              </a:rPr>
              <a:t>Οι επικίνδυνες ουσίες από τη ρύπανση των νερών </a:t>
            </a:r>
            <a:br>
              <a:rPr lang="el-GR" sz="2000" b="1" smtClean="0">
                <a:solidFill>
                  <a:schemeClr val="bg1"/>
                </a:solidFill>
                <a:latin typeface="Calibri" pitchFamily="34" charset="0"/>
                <a:cs typeface="Calibri" pitchFamily="34" charset="0"/>
              </a:rPr>
            </a:br>
            <a:r>
              <a:rPr lang="el-GR" sz="2000" b="1" smtClean="0">
                <a:solidFill>
                  <a:schemeClr val="bg1"/>
                </a:solidFill>
                <a:latin typeface="Calibri" pitchFamily="34" charset="0"/>
                <a:cs typeface="Calibri" pitchFamily="34" charset="0"/>
              </a:rPr>
              <a:t>συσσωρεύονται στους ιστούς διαφόρων οργανισμών της </a:t>
            </a:r>
            <a:br>
              <a:rPr lang="el-GR" sz="2000" b="1" smtClean="0">
                <a:solidFill>
                  <a:schemeClr val="bg1"/>
                </a:solidFill>
                <a:latin typeface="Calibri" pitchFamily="34" charset="0"/>
                <a:cs typeface="Calibri" pitchFamily="34" charset="0"/>
              </a:rPr>
            </a:br>
            <a:r>
              <a:rPr lang="el-GR" sz="2000" b="1" smtClean="0">
                <a:solidFill>
                  <a:schemeClr val="bg1"/>
                </a:solidFill>
                <a:latin typeface="Calibri" pitchFamily="34" charset="0"/>
                <a:cs typeface="Calibri" pitchFamily="34" charset="0"/>
              </a:rPr>
              <a:t>τροφικής αλυσίδας με τελικό αποδέκτη τον άνθρωπο. </a:t>
            </a:r>
            <a:br>
              <a:rPr lang="el-GR" sz="2000" b="1" smtClean="0">
                <a:solidFill>
                  <a:schemeClr val="bg1"/>
                </a:solidFill>
                <a:latin typeface="Calibri" pitchFamily="34" charset="0"/>
                <a:cs typeface="Calibri" pitchFamily="34" charset="0"/>
              </a:rPr>
            </a:br>
            <a:r>
              <a:rPr lang="el-GR" sz="2000" b="1" smtClean="0">
                <a:solidFill>
                  <a:schemeClr val="bg1"/>
                </a:solidFill>
                <a:latin typeface="Calibri" pitchFamily="34" charset="0"/>
                <a:cs typeface="Calibri" pitchFamily="34" charset="0"/>
              </a:rPr>
              <a:t/>
            </a:r>
            <a:br>
              <a:rPr lang="el-GR" sz="2000" b="1" smtClean="0">
                <a:solidFill>
                  <a:schemeClr val="bg1"/>
                </a:solidFill>
                <a:latin typeface="Calibri" pitchFamily="34" charset="0"/>
                <a:cs typeface="Calibri" pitchFamily="34" charset="0"/>
              </a:rPr>
            </a:br>
            <a:endParaRPr lang="el-GR" sz="2000" b="1" smtClean="0">
              <a:solidFill>
                <a:schemeClr val="bg1"/>
              </a:solidFill>
              <a:latin typeface="Calibri" pitchFamily="34" charset="0"/>
              <a:cs typeface="Calibri" pitchFamily="34" charset="0"/>
            </a:endParaRPr>
          </a:p>
          <a:p>
            <a:pPr eaLnBrk="1" hangingPunct="1">
              <a:lnSpc>
                <a:spcPct val="80000"/>
              </a:lnSpc>
            </a:pPr>
            <a:r>
              <a:rPr lang="el-GR" sz="2000" b="1" smtClean="0">
                <a:solidFill>
                  <a:schemeClr val="bg1"/>
                </a:solidFill>
                <a:latin typeface="Calibri" pitchFamily="34" charset="0"/>
                <a:cs typeface="Calibri" pitchFamily="34" charset="0"/>
              </a:rPr>
              <a:t>Αποτέλεσμα της υπερβολικής χρήσης λιπασμάτων είναι η ρύπανση των νερών και ο ευτροφισμός.</a:t>
            </a:r>
            <a:br>
              <a:rPr lang="el-GR" sz="2000" b="1" smtClean="0">
                <a:solidFill>
                  <a:schemeClr val="bg1"/>
                </a:solidFill>
                <a:latin typeface="Calibri" pitchFamily="34" charset="0"/>
                <a:cs typeface="Calibri" pitchFamily="34" charset="0"/>
              </a:rPr>
            </a:br>
            <a:r>
              <a:rPr lang="el-GR" sz="2000" b="1" smtClean="0">
                <a:solidFill>
                  <a:schemeClr val="bg1"/>
                </a:solidFill>
                <a:latin typeface="Calibri" pitchFamily="34" charset="0"/>
                <a:cs typeface="Calibri" pitchFamily="34" charset="0"/>
              </a:rPr>
              <a:t/>
            </a:r>
            <a:br>
              <a:rPr lang="el-GR" sz="2000" b="1" smtClean="0">
                <a:solidFill>
                  <a:schemeClr val="bg1"/>
                </a:solidFill>
                <a:latin typeface="Calibri" pitchFamily="34" charset="0"/>
                <a:cs typeface="Calibri" pitchFamily="34" charset="0"/>
              </a:rPr>
            </a:br>
            <a:endParaRPr lang="el-GR" sz="2000" b="1" smtClean="0">
              <a:solidFill>
                <a:schemeClr val="bg1"/>
              </a:solidFill>
              <a:latin typeface="Calibri" pitchFamily="34" charset="0"/>
              <a:cs typeface="Calibri" pitchFamily="34" charset="0"/>
            </a:endParaRPr>
          </a:p>
          <a:p>
            <a:pPr eaLnBrk="1" hangingPunct="1">
              <a:lnSpc>
                <a:spcPct val="80000"/>
              </a:lnSpc>
            </a:pPr>
            <a:r>
              <a:rPr lang="el-GR" sz="2000" b="1" smtClean="0">
                <a:solidFill>
                  <a:schemeClr val="bg1"/>
                </a:solidFill>
                <a:latin typeface="Calibri" pitchFamily="34" charset="0"/>
                <a:cs typeface="Calibri" pitchFamily="34" charset="0"/>
              </a:rPr>
              <a:t>Η επεξεργασία των αστικών και βιομηχανικών λυμάτων με χημικές και βιολογικές μεθόδους αποτελεί σήμερα επιτακτική ανάγκη. </a:t>
            </a:r>
          </a:p>
          <a:p>
            <a:pPr eaLnBrk="1" hangingPunct="1">
              <a:lnSpc>
                <a:spcPct val="80000"/>
              </a:lnSpc>
            </a:pPr>
            <a:endParaRPr lang="el-GR" sz="2000" b="1" smtClean="0">
              <a:solidFill>
                <a:schemeClr val="bg1"/>
              </a:solidFill>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l-GR" dirty="0" smtClean="0">
                <a:solidFill>
                  <a:srgbClr val="FF6600"/>
                </a:solidFill>
                <a:latin typeface="Calibri" pitchFamily="34" charset="0"/>
                <a:cs typeface="Calibri" pitchFamily="34" charset="0"/>
              </a:rPr>
              <a:t>Αξιολόγηση</a:t>
            </a:r>
          </a:p>
        </p:txBody>
      </p:sp>
      <p:sp>
        <p:nvSpPr>
          <p:cNvPr id="31747" name="Rectangle 3"/>
          <p:cNvSpPr>
            <a:spLocks noGrp="1" noChangeArrowheads="1"/>
          </p:cNvSpPr>
          <p:nvPr>
            <p:ph type="body" idx="1"/>
          </p:nvPr>
        </p:nvSpPr>
        <p:spPr>
          <a:xfrm>
            <a:off x="457200" y="1600201"/>
            <a:ext cx="8229600" cy="1756792"/>
          </a:xfrm>
        </p:spPr>
        <p:txBody>
          <a:bodyPr/>
          <a:lstStyle/>
          <a:p>
            <a:pPr algn="ctr" eaLnBrk="1" hangingPunct="1">
              <a:spcBef>
                <a:spcPct val="0"/>
              </a:spcBef>
              <a:buFontTx/>
              <a:buNone/>
              <a:defRPr/>
            </a:pPr>
            <a:r>
              <a:rPr lang="el-GR" b="1" dirty="0" smtClean="0">
                <a:solidFill>
                  <a:srgbClr val="FFFF00"/>
                </a:solidFill>
                <a:latin typeface="Calibri" pitchFamily="34" charset="0"/>
                <a:cs typeface="Calibri" pitchFamily="34" charset="0"/>
              </a:rPr>
              <a:t>Με βάση όσα συζητήσατε στην τάξη και πληροφορίες από το βιβλίο σας συμπληρώστε τον πίνακα που ακολουθεί:</a:t>
            </a:r>
            <a:endParaRPr lang="en-US" b="1" dirty="0" smtClean="0">
              <a:solidFill>
                <a:srgbClr val="FFFF00"/>
              </a:solidFill>
              <a:latin typeface="Calibri" pitchFamily="34" charset="0"/>
              <a:cs typeface="Calibri" pitchFamily="34" charset="0"/>
            </a:endParaRPr>
          </a:p>
          <a:p>
            <a:pPr marL="0" indent="0" eaLnBrk="1" hangingPunct="1">
              <a:buFontTx/>
              <a:buNone/>
              <a:defRPr/>
            </a:pPr>
            <a:endParaRPr lang="el-GR" dirty="0" smtClean="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623" name="Group 143"/>
          <p:cNvGraphicFramePr>
            <a:graphicFrameLocks noGrp="1"/>
          </p:cNvGraphicFramePr>
          <p:nvPr/>
        </p:nvGraphicFramePr>
        <p:xfrm>
          <a:off x="0" y="327025"/>
          <a:ext cx="9144000" cy="5981700"/>
        </p:xfrm>
        <a:graphic>
          <a:graphicData uri="http://schemas.openxmlformats.org/drawingml/2006/table">
            <a:tbl>
              <a:tblPr/>
              <a:tblGrid>
                <a:gridCol w="1828800"/>
                <a:gridCol w="1828800"/>
                <a:gridCol w="1828800"/>
                <a:gridCol w="1828800"/>
                <a:gridCol w="1828800"/>
              </a:tblGrid>
              <a:tr h="665163">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400" b="1" i="0" u="none" strike="noStrike" cap="none" normalizeH="0" baseline="0" dirty="0" smtClean="0">
                          <a:ln>
                            <a:noFill/>
                          </a:ln>
                          <a:solidFill>
                            <a:schemeClr val="bg1"/>
                          </a:solidFill>
                          <a:effectLst/>
                          <a:latin typeface="Calibri" pitchFamily="34" charset="0"/>
                          <a:cs typeface="Calibri" pitchFamily="34" charset="0"/>
                        </a:rPr>
                        <a:t>Τι περιλαμβάνονται στις παρακάτω πηγές ρύπανσης;</a:t>
                      </a:r>
                      <a:endParaRPr kumimoji="0" lang="el-GR" sz="3600" b="1" i="0" u="none" strike="noStrike" cap="none" normalizeH="0" baseline="0" dirty="0" smtClean="0">
                        <a:ln>
                          <a:noFill/>
                        </a:ln>
                        <a:solidFill>
                          <a:schemeClr val="bg1"/>
                        </a:solidFill>
                        <a:effectLst/>
                        <a:latin typeface="Calibri" pitchFamily="34" charset="0"/>
                        <a:cs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9191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smtClean="0">
                          <a:ln>
                            <a:noFill/>
                          </a:ln>
                          <a:solidFill>
                            <a:srgbClr val="FFFF00"/>
                          </a:solidFill>
                          <a:effectLst/>
                          <a:latin typeface="Calibri" pitchFamily="34" charset="0"/>
                          <a:cs typeface="Calibri" pitchFamily="34" charset="0"/>
                        </a:rPr>
                        <a:t>Αστικά λύματα</a:t>
                      </a:r>
                      <a:endParaRPr kumimoji="0" lang="el-GR" sz="3200" b="1" i="0" u="none" strike="noStrike" cap="none" normalizeH="0" baseline="0" smtClean="0">
                        <a:ln>
                          <a:noFill/>
                        </a:ln>
                        <a:solidFill>
                          <a:srgbClr val="FFFF00"/>
                        </a:solidFill>
                        <a:effectLst/>
                        <a:latin typeface="Calibri" pitchFamily="34" charset="0"/>
                        <a:cs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smtClean="0">
                          <a:ln>
                            <a:noFill/>
                          </a:ln>
                          <a:solidFill>
                            <a:srgbClr val="FFFF00"/>
                          </a:solidFill>
                          <a:effectLst/>
                          <a:latin typeface="Calibri" pitchFamily="34" charset="0"/>
                          <a:cs typeface="Calibri" pitchFamily="34" charset="0"/>
                        </a:rPr>
                        <a:t>Βιομηχανικά λύματα</a:t>
                      </a:r>
                      <a:endParaRPr kumimoji="0" lang="el-GR" sz="3200" b="1" i="0" u="none" strike="noStrike" cap="none" normalizeH="0" baseline="0" dirty="0" smtClean="0">
                        <a:ln>
                          <a:noFill/>
                        </a:ln>
                        <a:solidFill>
                          <a:srgbClr val="FFFF00"/>
                        </a:solidFill>
                        <a:effectLst/>
                        <a:latin typeface="Calibri" pitchFamily="34" charset="0"/>
                        <a:cs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smtClean="0">
                          <a:ln>
                            <a:noFill/>
                          </a:ln>
                          <a:solidFill>
                            <a:srgbClr val="FFFF00"/>
                          </a:solidFill>
                          <a:effectLst/>
                          <a:latin typeface="Calibri" pitchFamily="34" charset="0"/>
                          <a:cs typeface="Calibri" pitchFamily="34" charset="0"/>
                        </a:rPr>
                        <a:t>Μεταφορές</a:t>
                      </a:r>
                      <a:endParaRPr kumimoji="0" lang="el-GR" sz="3200" b="1" i="0" u="none" strike="noStrike" cap="none" normalizeH="0" baseline="0" smtClean="0">
                        <a:ln>
                          <a:noFill/>
                        </a:ln>
                        <a:solidFill>
                          <a:srgbClr val="FFFF00"/>
                        </a:solidFill>
                        <a:effectLst/>
                        <a:latin typeface="Calibri" pitchFamily="34" charset="0"/>
                        <a:cs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smtClean="0">
                          <a:ln>
                            <a:noFill/>
                          </a:ln>
                          <a:solidFill>
                            <a:srgbClr val="FFFF00"/>
                          </a:solidFill>
                          <a:effectLst/>
                          <a:latin typeface="Calibri" pitchFamily="34" charset="0"/>
                          <a:cs typeface="Calibri" pitchFamily="34" charset="0"/>
                        </a:rPr>
                        <a:t>Γεωργία - Κτηνοτροφία</a:t>
                      </a:r>
                      <a:endParaRPr kumimoji="0" lang="el-GR" sz="3200" b="1" i="0" u="none" strike="noStrike" cap="none" normalizeH="0" baseline="0" smtClean="0">
                        <a:ln>
                          <a:noFill/>
                        </a:ln>
                        <a:solidFill>
                          <a:srgbClr val="FFFF00"/>
                        </a:solidFill>
                        <a:effectLst/>
                        <a:latin typeface="Calibri" pitchFamily="34" charset="0"/>
                        <a:cs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smtClean="0">
                          <a:ln>
                            <a:noFill/>
                          </a:ln>
                          <a:solidFill>
                            <a:srgbClr val="FFFF00"/>
                          </a:solidFill>
                          <a:effectLst/>
                          <a:latin typeface="Calibri" pitchFamily="34" charset="0"/>
                          <a:cs typeface="Calibri" pitchFamily="34" charset="0"/>
                        </a:rPr>
                        <a:t>Οικοδομικά έργα</a:t>
                      </a:r>
                      <a:endParaRPr kumimoji="0" lang="el-GR" sz="3200" b="1" i="0" u="none" strike="noStrike" cap="none" normalizeH="0" baseline="0" smtClean="0">
                        <a:ln>
                          <a:noFill/>
                        </a:ln>
                        <a:solidFill>
                          <a:srgbClr val="FFFF00"/>
                        </a:solidFill>
                        <a:effectLst/>
                        <a:latin typeface="Calibri" pitchFamily="34" charset="0"/>
                        <a:cs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2403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smtClean="0">
                          <a:ln>
                            <a:noFill/>
                          </a:ln>
                          <a:solidFill>
                            <a:srgbClr val="FFFF00"/>
                          </a:solidFill>
                          <a:effectLst/>
                          <a:latin typeface="Calibri" pitchFamily="34" charset="0"/>
                          <a:cs typeface="Calibri" pitchFamily="34" charset="0"/>
                        </a:rPr>
                        <a:t>Κατοικίες</a:t>
                      </a:r>
                      <a:endParaRPr kumimoji="0" lang="en-US" sz="1800" b="1" i="0" u="none" strike="noStrike" cap="none" normalizeH="0" baseline="0" smtClean="0">
                        <a:ln>
                          <a:noFill/>
                        </a:ln>
                        <a:solidFill>
                          <a:srgbClr val="FFFF00"/>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2000" b="1" i="0" u="none" strike="noStrike" cap="none" normalizeH="0" baseline="0" smtClean="0">
                          <a:ln>
                            <a:noFill/>
                          </a:ln>
                          <a:solidFill>
                            <a:srgbClr val="FFFF00"/>
                          </a:solidFill>
                          <a:effectLst/>
                          <a:latin typeface="Calibri" pitchFamily="34" charset="0"/>
                          <a:cs typeface="Calibri" pitchFamily="34" charset="0"/>
                        </a:rPr>
                        <a:t>Ξενοδοχεία</a:t>
                      </a:r>
                      <a:endParaRPr kumimoji="0" lang="en-US" sz="1800" b="1" i="0" u="none" strike="noStrike" cap="none" normalizeH="0" baseline="0" smtClean="0">
                        <a:ln>
                          <a:noFill/>
                        </a:ln>
                        <a:solidFill>
                          <a:srgbClr val="FFFF00"/>
                        </a:solidFill>
                        <a:effectLst/>
                        <a:latin typeface="Calibri" pitchFamily="34" charset="0"/>
                        <a:cs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4400" b="1" i="0" u="none" strike="noStrike" cap="none" normalizeH="0" baseline="0" smtClean="0">
                        <a:ln>
                          <a:noFill/>
                        </a:ln>
                        <a:solidFill>
                          <a:srgbClr val="FFFF00"/>
                        </a:solidFill>
                        <a:effectLst/>
                        <a:latin typeface="Calibri" pitchFamily="34" charset="0"/>
                        <a:cs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4400" b="1" i="0" u="none" strike="noStrike" cap="none" normalizeH="0" baseline="0" smtClean="0">
                        <a:ln>
                          <a:noFill/>
                        </a:ln>
                        <a:solidFill>
                          <a:srgbClr val="FFFF00"/>
                        </a:solidFill>
                        <a:effectLst/>
                        <a:latin typeface="Calibri" pitchFamily="34" charset="0"/>
                        <a:cs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4400" b="1" i="0" u="none" strike="noStrike" cap="none" normalizeH="0" baseline="0" smtClean="0">
                        <a:ln>
                          <a:noFill/>
                        </a:ln>
                        <a:solidFill>
                          <a:srgbClr val="FFFF00"/>
                        </a:solidFill>
                        <a:effectLst/>
                        <a:latin typeface="Calibri" pitchFamily="34" charset="0"/>
                        <a:cs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4400" b="1" i="0" u="none" strike="noStrike" cap="none" normalizeH="0" baseline="0" smtClean="0">
                        <a:ln>
                          <a:noFill/>
                        </a:ln>
                        <a:solidFill>
                          <a:srgbClr val="FFFF00"/>
                        </a:solidFill>
                        <a:effectLst/>
                        <a:latin typeface="Calibri" pitchFamily="34" charset="0"/>
                        <a:cs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47713">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400" b="1" i="0" u="none" strike="noStrike" cap="none" normalizeH="0" baseline="0" smtClean="0">
                          <a:ln>
                            <a:noFill/>
                          </a:ln>
                          <a:solidFill>
                            <a:schemeClr val="bg1"/>
                          </a:solidFill>
                          <a:effectLst/>
                          <a:latin typeface="Calibri" pitchFamily="34" charset="0"/>
                          <a:cs typeface="Calibri" pitchFamily="34" charset="0"/>
                        </a:rPr>
                        <a:t>Προτείνετε τρόπους μείωσης των ρύπων κατά περίπτωση:</a:t>
                      </a:r>
                      <a:endParaRPr kumimoji="0" lang="el-GR" sz="3600" b="1" i="0" u="none" strike="noStrike" cap="none" normalizeH="0" baseline="0" smtClean="0">
                        <a:ln>
                          <a:noFill/>
                        </a:ln>
                        <a:solidFill>
                          <a:schemeClr val="bg1"/>
                        </a:solidFill>
                        <a:effectLst/>
                        <a:latin typeface="Calibri" pitchFamily="34" charset="0"/>
                        <a:cs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182562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dirty="0" smtClean="0">
                        <a:ln>
                          <a:noFill/>
                        </a:ln>
                        <a:solidFill>
                          <a:srgbClr val="FFFF00"/>
                        </a:solidFill>
                        <a:effectLst/>
                        <a:latin typeface="Calibri" pitchFamily="34" charset="0"/>
                        <a:cs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rgbClr val="FFFF00"/>
                        </a:solidFill>
                        <a:effectLst/>
                        <a:latin typeface="Calibri" pitchFamily="34" charset="0"/>
                        <a:cs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rgbClr val="FFFF00"/>
                        </a:solidFill>
                        <a:effectLst/>
                        <a:latin typeface="Calibri" pitchFamily="34" charset="0"/>
                        <a:cs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rgbClr val="FFFF00"/>
                        </a:solidFill>
                        <a:effectLst/>
                        <a:latin typeface="Calibri" pitchFamily="34" charset="0"/>
                        <a:cs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dirty="0" smtClean="0">
                        <a:ln>
                          <a:noFill/>
                        </a:ln>
                        <a:solidFill>
                          <a:srgbClr val="FFFF00"/>
                        </a:solidFill>
                        <a:effectLst/>
                        <a:latin typeface="Calibri" pitchFamily="34" charset="0"/>
                        <a:cs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20617" name="Picture 137" descr="IN00455_"/>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88913"/>
            <a:ext cx="7747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20617"/>
                                        </p:tgtEl>
                                        <p:attrNameLst>
                                          <p:attrName>style.visibility</p:attrName>
                                        </p:attrNameLst>
                                      </p:cBhvr>
                                      <p:to>
                                        <p:strVal val="visible"/>
                                      </p:to>
                                    </p:set>
                                    <p:animEffect transition="in" filter="dissolve">
                                      <p:cBhvr>
                                        <p:cTn id="7" dur="500"/>
                                        <p:tgtEl>
                                          <p:spTgt spid="206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23528" y="1988840"/>
            <a:ext cx="8496944" cy="2951857"/>
          </a:xfrm>
          <a:solidFill>
            <a:schemeClr val="accent1">
              <a:lumMod val="90000"/>
            </a:schemeClr>
          </a:solidFill>
          <a:ln>
            <a:solidFill>
              <a:srgbClr val="FFFF00"/>
            </a:solidFill>
          </a:ln>
        </p:spPr>
        <p:txBody>
          <a:bodyPr/>
          <a:lstStyle/>
          <a:p>
            <a:pPr eaLnBrk="1" hangingPunct="1"/>
            <a:r>
              <a:rPr lang="el-GR" b="1" dirty="0" smtClean="0">
                <a:solidFill>
                  <a:srgbClr val="C00000"/>
                </a:solidFill>
                <a:effectLst>
                  <a:outerShdw blurRad="38100" dist="38100" dir="2700000" algn="tl">
                    <a:srgbClr val="000000">
                      <a:alpha val="43137"/>
                    </a:srgbClr>
                  </a:outerShdw>
                </a:effectLst>
                <a:latin typeface="Comic Sans MS" pitchFamily="66" charset="0"/>
              </a:rPr>
              <a:t>Κυριότερες πηγές ρύπανσης των φυσικών νερών</a:t>
            </a:r>
          </a:p>
        </p:txBody>
      </p:sp>
      <p:sp>
        <p:nvSpPr>
          <p:cNvPr id="2" name="Ορθογώνιο 1"/>
          <p:cNvSpPr/>
          <p:nvPr/>
        </p:nvSpPr>
        <p:spPr>
          <a:xfrm>
            <a:off x="323528" y="581025"/>
            <a:ext cx="841897" cy="769441"/>
          </a:xfrm>
          <a:prstGeom prst="rect">
            <a:avLst/>
          </a:prstGeom>
          <a:solidFill>
            <a:schemeClr val="accent1">
              <a:lumMod val="90000"/>
            </a:schemeClr>
          </a:solidFill>
          <a:ln>
            <a:solidFill>
              <a:srgbClr val="FFFF00"/>
            </a:solidFill>
          </a:ln>
        </p:spPr>
        <p:txBody>
          <a:bodyPr wrap="none">
            <a:spAutoFit/>
          </a:bodyPr>
          <a:lstStyle/>
          <a:p>
            <a:r>
              <a:rPr kumimoji="0" lang="el-GR" sz="4400" b="1" i="0" u="none" strike="noStrike" kern="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Comic Sans MS" pitchFamily="66" charset="0"/>
                <a:ea typeface="+mj-ea"/>
                <a:cs typeface="+mj-cs"/>
              </a:rPr>
              <a:t>Α.</a:t>
            </a:r>
            <a:endParaRPr lang="el-GR"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60475"/>
            <a:ext cx="8839200" cy="559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3"/>
          <p:cNvSpPr txBox="1">
            <a:spLocks noChangeArrowheads="1"/>
          </p:cNvSpPr>
          <p:nvPr/>
        </p:nvSpPr>
        <p:spPr bwMode="auto">
          <a:xfrm>
            <a:off x="6705600" y="1600200"/>
            <a:ext cx="1708150" cy="366713"/>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l-GR">
                <a:latin typeface="Times New Roman" pitchFamily="18" charset="0"/>
              </a:rPr>
              <a:t>ατμόσφαιρα</a:t>
            </a:r>
            <a:endParaRPr lang="el-GR" sz="2400">
              <a:latin typeface="Times New Roman" pitchFamily="18" charset="0"/>
            </a:endParaRPr>
          </a:p>
        </p:txBody>
      </p:sp>
      <p:sp>
        <p:nvSpPr>
          <p:cNvPr id="7172" name="Text Box 4"/>
          <p:cNvSpPr txBox="1">
            <a:spLocks noChangeArrowheads="1"/>
          </p:cNvSpPr>
          <p:nvPr/>
        </p:nvSpPr>
        <p:spPr bwMode="auto">
          <a:xfrm>
            <a:off x="4114800" y="1981200"/>
            <a:ext cx="128905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l-GR">
                <a:latin typeface="Times New Roman" pitchFamily="18" charset="0"/>
              </a:rPr>
              <a:t>βιομηχανίες</a:t>
            </a:r>
            <a:endParaRPr lang="el-GR" sz="2400">
              <a:latin typeface="Times New Roman" pitchFamily="18" charset="0"/>
            </a:endParaRPr>
          </a:p>
        </p:txBody>
      </p:sp>
      <p:sp>
        <p:nvSpPr>
          <p:cNvPr id="7173" name="Text Box 5"/>
          <p:cNvSpPr txBox="1">
            <a:spLocks noChangeArrowheads="1"/>
          </p:cNvSpPr>
          <p:nvPr/>
        </p:nvSpPr>
        <p:spPr bwMode="auto">
          <a:xfrm>
            <a:off x="1219200" y="1447800"/>
            <a:ext cx="1728788" cy="366713"/>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l-GR">
                <a:latin typeface="Times New Roman" pitchFamily="18" charset="0"/>
              </a:rPr>
              <a:t>αστικές περιοχές</a:t>
            </a:r>
            <a:endParaRPr lang="el-GR" sz="2400">
              <a:latin typeface="Times New Roman" pitchFamily="18" charset="0"/>
            </a:endParaRPr>
          </a:p>
        </p:txBody>
      </p:sp>
      <p:sp>
        <p:nvSpPr>
          <p:cNvPr id="7174" name="Text Box 6"/>
          <p:cNvSpPr txBox="1">
            <a:spLocks noChangeArrowheads="1"/>
          </p:cNvSpPr>
          <p:nvPr/>
        </p:nvSpPr>
        <p:spPr bwMode="auto">
          <a:xfrm>
            <a:off x="1143000" y="1981200"/>
            <a:ext cx="928688"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l-GR">
                <a:latin typeface="Times New Roman" pitchFamily="18" charset="0"/>
              </a:rPr>
              <a:t>γεωργία</a:t>
            </a:r>
            <a:endParaRPr lang="el-GR" sz="2400">
              <a:latin typeface="Times New Roman" pitchFamily="18" charset="0"/>
            </a:endParaRPr>
          </a:p>
        </p:txBody>
      </p:sp>
      <p:sp>
        <p:nvSpPr>
          <p:cNvPr id="7175" name="Text Box 7"/>
          <p:cNvSpPr txBox="1">
            <a:spLocks noChangeArrowheads="1"/>
          </p:cNvSpPr>
          <p:nvPr/>
        </p:nvSpPr>
        <p:spPr bwMode="auto">
          <a:xfrm>
            <a:off x="228600" y="5562600"/>
            <a:ext cx="153035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l-GR" sz="2000">
                <a:latin typeface="Times New Roman" pitchFamily="18" charset="0"/>
              </a:rPr>
              <a:t>υπόγεια νερά</a:t>
            </a:r>
            <a:endParaRPr lang="el-GR" sz="2400">
              <a:latin typeface="Times New Roman" pitchFamily="18" charset="0"/>
            </a:endParaRPr>
          </a:p>
        </p:txBody>
      </p:sp>
      <p:sp>
        <p:nvSpPr>
          <p:cNvPr id="7176" name="Text Box 8"/>
          <p:cNvSpPr txBox="1">
            <a:spLocks noChangeArrowheads="1"/>
          </p:cNvSpPr>
          <p:nvPr/>
        </p:nvSpPr>
        <p:spPr bwMode="auto">
          <a:xfrm>
            <a:off x="6019800" y="6461125"/>
            <a:ext cx="235267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l-GR" sz="2000">
                <a:latin typeface="Times New Roman" pitchFamily="18" charset="0"/>
              </a:rPr>
              <a:t>Ανακίνηση ιζημάτων</a:t>
            </a:r>
            <a:endParaRPr lang="el-GR" sz="2400">
              <a:latin typeface="Times New Roman" pitchFamily="18" charset="0"/>
            </a:endParaRPr>
          </a:p>
        </p:txBody>
      </p:sp>
      <p:sp>
        <p:nvSpPr>
          <p:cNvPr id="7177" name="Rectangle 9"/>
          <p:cNvSpPr>
            <a:spLocks noChangeArrowheads="1"/>
          </p:cNvSpPr>
          <p:nvPr/>
        </p:nvSpPr>
        <p:spPr bwMode="auto">
          <a:xfrm>
            <a:off x="1676400" y="3733800"/>
            <a:ext cx="7086600" cy="457200"/>
          </a:xfrm>
          <a:prstGeom prst="rect">
            <a:avLst/>
          </a:prstGeom>
          <a:solidFill>
            <a:srgbClr val="0099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l-GR"/>
          </a:p>
        </p:txBody>
      </p:sp>
      <p:sp>
        <p:nvSpPr>
          <p:cNvPr id="7178" name="Rectangle 10"/>
          <p:cNvSpPr>
            <a:spLocks noChangeArrowheads="1"/>
          </p:cNvSpPr>
          <p:nvPr/>
        </p:nvSpPr>
        <p:spPr bwMode="auto">
          <a:xfrm>
            <a:off x="5257800" y="3276600"/>
            <a:ext cx="3581400" cy="457200"/>
          </a:xfrm>
          <a:prstGeom prst="rect">
            <a:avLst/>
          </a:prstGeom>
          <a:solidFill>
            <a:srgbClr val="0099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l-GR"/>
          </a:p>
        </p:txBody>
      </p:sp>
      <p:sp>
        <p:nvSpPr>
          <p:cNvPr id="7179" name="Oval 11"/>
          <p:cNvSpPr>
            <a:spLocks noChangeArrowheads="1"/>
          </p:cNvSpPr>
          <p:nvPr/>
        </p:nvSpPr>
        <p:spPr bwMode="auto">
          <a:xfrm>
            <a:off x="1447800" y="3733800"/>
            <a:ext cx="685800" cy="304800"/>
          </a:xfrm>
          <a:prstGeom prst="ellipse">
            <a:avLst/>
          </a:pr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p>
        </p:txBody>
      </p:sp>
      <p:sp>
        <p:nvSpPr>
          <p:cNvPr id="15372" name="Text Box 12"/>
          <p:cNvSpPr txBox="1">
            <a:spLocks noChangeArrowheads="1"/>
          </p:cNvSpPr>
          <p:nvPr/>
        </p:nvSpPr>
        <p:spPr bwMode="auto">
          <a:xfrm>
            <a:off x="457200" y="228600"/>
            <a:ext cx="8153400" cy="769938"/>
          </a:xfrm>
          <a:prstGeom prst="rect">
            <a:avLst/>
          </a:prstGeom>
          <a:noFill/>
          <a:ln w="9525">
            <a:noFill/>
            <a:miter lim="800000"/>
            <a:headEnd/>
            <a:tailEnd/>
          </a:ln>
          <a:effectLst/>
        </p:spPr>
        <p:txBody>
          <a:bodyPr>
            <a:spAutoFit/>
          </a:bodyPr>
          <a:lstStyle/>
          <a:p>
            <a:pPr algn="ctr" eaLnBrk="0" hangingPunct="0">
              <a:defRPr/>
            </a:pPr>
            <a:r>
              <a:rPr lang="el-GR" sz="2400" b="1" dirty="0">
                <a:solidFill>
                  <a:srgbClr val="FFC000"/>
                </a:solidFill>
                <a:effectLst>
                  <a:outerShdw blurRad="38100" dist="38100" dir="2700000" algn="tl">
                    <a:srgbClr val="000000"/>
                  </a:outerShdw>
                </a:effectLst>
                <a:latin typeface="Times New Roman" pitchFamily="18" charset="0"/>
              </a:rPr>
              <a:t>ΠΗΓΕΣ ΚΑΙ ΔΙΑΔΡΟΜΕΣ ΤΗΣ ΡΥΠΑΝΣΗΣ</a:t>
            </a:r>
            <a:endParaRPr lang="el-GR" sz="2800" b="1" dirty="0">
              <a:solidFill>
                <a:srgbClr val="FFC000"/>
              </a:solidFill>
              <a:effectLst>
                <a:outerShdw blurRad="38100" dist="38100" dir="2700000" algn="tl">
                  <a:srgbClr val="000000"/>
                </a:outerShdw>
              </a:effectLst>
              <a:latin typeface="Times New Roman" pitchFamily="18" charset="0"/>
            </a:endParaRPr>
          </a:p>
          <a:p>
            <a:pPr algn="ctr" eaLnBrk="0" hangingPunct="0">
              <a:defRPr/>
            </a:pPr>
            <a:r>
              <a:rPr lang="en-US" b="1" dirty="0">
                <a:solidFill>
                  <a:srgbClr val="FFC000"/>
                </a:solidFill>
                <a:effectLst>
                  <a:outerShdw blurRad="38100" dist="38100" dir="2700000" algn="tl">
                    <a:srgbClr val="000000"/>
                  </a:outerShdw>
                </a:effectLst>
                <a:latin typeface="Times New Roman" pitchFamily="18" charset="0"/>
              </a:rPr>
              <a:t>Κατα</a:t>
            </a:r>
            <a:r>
              <a:rPr lang="en-US" b="1" dirty="0" err="1">
                <a:solidFill>
                  <a:srgbClr val="FFC000"/>
                </a:solidFill>
                <a:effectLst>
                  <a:outerShdw blurRad="38100" dist="38100" dir="2700000" algn="tl">
                    <a:srgbClr val="000000"/>
                  </a:outerShdw>
                </a:effectLst>
                <a:latin typeface="Times New Roman" pitchFamily="18" charset="0"/>
              </a:rPr>
              <a:t>γράψτε</a:t>
            </a:r>
            <a:r>
              <a:rPr lang="en-US" b="1" dirty="0">
                <a:solidFill>
                  <a:srgbClr val="FFC000"/>
                </a:solidFill>
                <a:effectLst>
                  <a:outerShdw blurRad="38100" dist="38100" dir="2700000" algn="tl">
                    <a:srgbClr val="000000"/>
                  </a:outerShdw>
                </a:effectLst>
                <a:latin typeface="Times New Roman" pitchFamily="18" charset="0"/>
              </a:rPr>
              <a:t> </a:t>
            </a:r>
            <a:r>
              <a:rPr lang="en-US" b="1" dirty="0" err="1">
                <a:solidFill>
                  <a:srgbClr val="FFC000"/>
                </a:solidFill>
                <a:effectLst>
                  <a:outerShdw blurRad="38100" dist="38100" dir="2700000" algn="tl">
                    <a:srgbClr val="000000"/>
                  </a:outerShdw>
                </a:effectLst>
                <a:latin typeface="Times New Roman" pitchFamily="18" charset="0"/>
              </a:rPr>
              <a:t>τις</a:t>
            </a:r>
            <a:r>
              <a:rPr lang="en-US" b="1" dirty="0">
                <a:solidFill>
                  <a:srgbClr val="FFC000"/>
                </a:solidFill>
                <a:effectLst>
                  <a:outerShdw blurRad="38100" dist="38100" dir="2700000" algn="tl">
                    <a:srgbClr val="000000"/>
                  </a:outerShdw>
                </a:effectLst>
                <a:latin typeface="Times New Roman" pitchFamily="18" charset="0"/>
              </a:rPr>
              <a:t> π</a:t>
            </a:r>
            <a:r>
              <a:rPr lang="en-US" b="1" dirty="0" err="1">
                <a:solidFill>
                  <a:srgbClr val="FFC000"/>
                </a:solidFill>
                <a:effectLst>
                  <a:outerShdw blurRad="38100" dist="38100" dir="2700000" algn="tl">
                    <a:srgbClr val="000000"/>
                  </a:outerShdw>
                </a:effectLst>
                <a:latin typeface="Times New Roman" pitchFamily="18" charset="0"/>
              </a:rPr>
              <a:t>ιθ</a:t>
            </a:r>
            <a:r>
              <a:rPr lang="en-US" b="1" dirty="0">
                <a:solidFill>
                  <a:srgbClr val="FFC000"/>
                </a:solidFill>
                <a:effectLst>
                  <a:outerShdw blurRad="38100" dist="38100" dir="2700000" algn="tl">
                    <a:srgbClr val="000000"/>
                  </a:outerShdw>
                </a:effectLst>
                <a:latin typeface="Times New Roman" pitchFamily="18" charset="0"/>
              </a:rPr>
              <a:t>ανές αιτίες ρύπανσης των νερών</a:t>
            </a:r>
            <a:endParaRPr lang="el-GR" sz="2000" dirty="0">
              <a:solidFill>
                <a:srgbClr val="FFC000"/>
              </a:solidFill>
              <a:latin typeface="Times New Roman" pitchFamily="18" charset="0"/>
            </a:endParaRPr>
          </a:p>
        </p:txBody>
      </p:sp>
      <p:pic>
        <p:nvPicPr>
          <p:cNvPr id="7181" name="Picture 13">
            <a:hlinkClick r:id="rId3" action="ppaction://hlinkfile"/>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533400"/>
            <a:ext cx="760413"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4" name="Text Box 14"/>
          <p:cNvSpPr txBox="1">
            <a:spLocks noChangeArrowheads="1"/>
          </p:cNvSpPr>
          <p:nvPr/>
        </p:nvSpPr>
        <p:spPr bwMode="auto">
          <a:xfrm>
            <a:off x="6588125" y="2898775"/>
            <a:ext cx="2520950" cy="2584450"/>
          </a:xfrm>
          <a:prstGeom prst="rect">
            <a:avLst/>
          </a:prstGeom>
          <a:solidFill>
            <a:srgbClr val="00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sz="2000" b="1">
                <a:solidFill>
                  <a:srgbClr val="FFFF00"/>
                </a:solidFill>
                <a:latin typeface="Calibri" pitchFamily="34" charset="0"/>
                <a:cs typeface="Calibri" pitchFamily="34" charset="0"/>
              </a:rPr>
              <a:t>Εξήγηση όρων</a:t>
            </a:r>
            <a:endParaRPr lang="en-US" sz="2000" b="1">
              <a:solidFill>
                <a:srgbClr val="FFFF00"/>
              </a:solidFill>
              <a:latin typeface="Calibri" pitchFamily="34" charset="0"/>
              <a:cs typeface="Calibri" pitchFamily="34" charset="0"/>
            </a:endParaRPr>
          </a:p>
          <a:p>
            <a:pPr eaLnBrk="1" hangingPunct="1"/>
            <a:r>
              <a:rPr lang="el-GR" sz="2000" b="1">
                <a:solidFill>
                  <a:schemeClr val="bg1"/>
                </a:solidFill>
                <a:latin typeface="Calibri" pitchFamily="34" charset="0"/>
                <a:cs typeface="Calibri" pitchFamily="34" charset="0"/>
              </a:rPr>
              <a:t>Λύματα</a:t>
            </a:r>
          </a:p>
          <a:p>
            <a:pPr eaLnBrk="1" hangingPunct="1"/>
            <a:r>
              <a:rPr lang="el-GR" sz="1400" b="1">
                <a:solidFill>
                  <a:schemeClr val="bg1"/>
                </a:solidFill>
                <a:latin typeface="Calibri" pitchFamily="34" charset="0"/>
                <a:cs typeface="Calibri" pitchFamily="34" charset="0"/>
              </a:rPr>
              <a:t> (αστικά, βιομηχανικά)</a:t>
            </a:r>
            <a:r>
              <a:rPr lang="el-GR" sz="2000" b="1">
                <a:solidFill>
                  <a:schemeClr val="bg1"/>
                </a:solidFill>
                <a:latin typeface="Calibri" pitchFamily="34" charset="0"/>
                <a:cs typeface="Calibri" pitchFamily="34" charset="0"/>
              </a:rPr>
              <a:t> </a:t>
            </a:r>
          </a:p>
          <a:p>
            <a:pPr eaLnBrk="1" hangingPunct="1">
              <a:spcBef>
                <a:spcPct val="50000"/>
              </a:spcBef>
            </a:pPr>
            <a:r>
              <a:rPr lang="el-GR" sz="2000" b="1">
                <a:solidFill>
                  <a:schemeClr val="bg1"/>
                </a:solidFill>
                <a:latin typeface="Calibri" pitchFamily="34" charset="0"/>
                <a:cs typeface="Calibri" pitchFamily="34" charset="0"/>
              </a:rPr>
              <a:t>υδάτινοι αποδέκτες,</a:t>
            </a:r>
          </a:p>
          <a:p>
            <a:pPr eaLnBrk="1" hangingPunct="1">
              <a:spcBef>
                <a:spcPct val="50000"/>
              </a:spcBef>
            </a:pPr>
            <a:r>
              <a:rPr lang="el-GR" sz="2000" b="1">
                <a:solidFill>
                  <a:schemeClr val="bg1"/>
                </a:solidFill>
                <a:latin typeface="Calibri" pitchFamily="34" charset="0"/>
                <a:cs typeface="Calibri" pitchFamily="34" charset="0"/>
              </a:rPr>
              <a:t> ρύπανση, </a:t>
            </a:r>
          </a:p>
          <a:p>
            <a:pPr eaLnBrk="1" hangingPunct="1">
              <a:spcBef>
                <a:spcPct val="50000"/>
              </a:spcBef>
            </a:pPr>
            <a:r>
              <a:rPr lang="el-GR" sz="2000" b="1">
                <a:solidFill>
                  <a:schemeClr val="bg1"/>
                </a:solidFill>
                <a:latin typeface="Calibri" pitchFamily="34" charset="0"/>
                <a:cs typeface="Calibri" pitchFamily="34" charset="0"/>
              </a:rPr>
              <a:t>μόλυνση</a:t>
            </a:r>
            <a:r>
              <a:rPr lang="en-US" sz="2800" b="1">
                <a:latin typeface="Calibri" pitchFamily="34" charset="0"/>
                <a:cs typeface="Calibri"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74"/>
                                        </p:tgtEl>
                                        <p:attrNameLst>
                                          <p:attrName>style.visibility</p:attrName>
                                        </p:attrNameLst>
                                      </p:cBhvr>
                                      <p:to>
                                        <p:strVal val="visible"/>
                                      </p:to>
                                    </p:set>
                                    <p:animEffect transition="in" filter="fade">
                                      <p:cBhvr>
                                        <p:cTn id="7" dur="2000"/>
                                        <p:tgtEl>
                                          <p:spTgt spid="15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ΒΜσελ2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836613"/>
            <a:ext cx="8964612" cy="365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5"/>
          <p:cNvSpPr txBox="1">
            <a:spLocks noChangeArrowheads="1"/>
          </p:cNvSpPr>
          <p:nvPr/>
        </p:nvSpPr>
        <p:spPr bwMode="auto">
          <a:xfrm>
            <a:off x="827088" y="0"/>
            <a:ext cx="77057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l-GR" sz="3200" b="1">
                <a:solidFill>
                  <a:srgbClr val="FFC000"/>
                </a:solidFill>
                <a:latin typeface="Calibri" pitchFamily="34" charset="0"/>
                <a:cs typeface="Calibri" pitchFamily="34" charset="0"/>
              </a:rPr>
              <a:t>Ρύποι που καταλήγουν στο νερό</a:t>
            </a:r>
            <a:r>
              <a:rPr lang="el-GR">
                <a:solidFill>
                  <a:srgbClr val="FFC000"/>
                </a:solidFill>
                <a:latin typeface="Calibri" pitchFamily="34" charset="0"/>
                <a:cs typeface="Calibri" pitchFamily="34" charset="0"/>
              </a:rPr>
              <a:t> </a:t>
            </a:r>
            <a:endParaRPr lang="en-US">
              <a:solidFill>
                <a:srgbClr val="FFC000"/>
              </a:solidFill>
              <a:latin typeface="Calibri" pitchFamily="34" charset="0"/>
              <a:cs typeface="Calibri" pitchFamily="34" charset="0"/>
            </a:endParaRPr>
          </a:p>
        </p:txBody>
      </p:sp>
      <p:pic>
        <p:nvPicPr>
          <p:cNvPr id="8196" name="Picture 6" descr="IN00455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6100" y="4437063"/>
            <a:ext cx="197326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7" descr="NA00617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4724400"/>
            <a:ext cx="17843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8" descr="NA01606_"/>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63713" y="5126038"/>
            <a:ext cx="2286000" cy="173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67513" y="4652963"/>
            <a:ext cx="2376487"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WordArt 2"/>
          <p:cNvSpPr>
            <a:spLocks noChangeArrowheads="1" noChangeShapeType="1" noTextEdit="1"/>
          </p:cNvSpPr>
          <p:nvPr/>
        </p:nvSpPr>
        <p:spPr bwMode="auto">
          <a:xfrm>
            <a:off x="539750" y="2060575"/>
            <a:ext cx="7993063" cy="1081088"/>
          </a:xfrm>
          <a:prstGeom prst="rect">
            <a:avLst/>
          </a:prstGeom>
        </p:spPr>
        <p:txBody>
          <a:bodyPr wrap="none" fromWordArt="1">
            <a:prstTxWarp prst="textPlain">
              <a:avLst>
                <a:gd name="adj" fmla="val 49896"/>
              </a:avLst>
            </a:prstTxWarp>
          </a:bodyPr>
          <a:lstStyle/>
          <a:p>
            <a:pPr algn="ctr"/>
            <a:r>
              <a:rPr lang="el-GR" b="1" kern="10" dirty="0">
                <a:ln w="12700">
                  <a:solidFill>
                    <a:srgbClr val="FF0000"/>
                  </a:solidFill>
                  <a:round/>
                  <a:headEnd/>
                  <a:tailEnd/>
                </a:ln>
                <a:solidFill>
                  <a:srgbClr val="FFC000"/>
                </a:solidFill>
                <a:effectLst>
                  <a:outerShdw dist="45791" dir="2021404" algn="ctr" rotWithShape="0">
                    <a:srgbClr val="9999FF"/>
                  </a:outerShdw>
                </a:effectLst>
                <a:latin typeface="Calibri"/>
                <a:cs typeface="Calibri"/>
              </a:rPr>
              <a:t>1. Α σ τ ι κ ά  λ ύ μ α τ α</a:t>
            </a:r>
          </a:p>
        </p:txBody>
      </p:sp>
      <p:sp>
        <p:nvSpPr>
          <p:cNvPr id="9219" name="Ορθογώνιο 2"/>
          <p:cNvSpPr>
            <a:spLocks noChangeArrowheads="1"/>
          </p:cNvSpPr>
          <p:nvPr/>
        </p:nvSpPr>
        <p:spPr bwMode="auto">
          <a:xfrm>
            <a:off x="5454649" y="4221088"/>
            <a:ext cx="307816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buFont typeface="Arial" charset="0"/>
              <a:buChar char="•"/>
            </a:pPr>
            <a:r>
              <a:rPr lang="el-GR" b="1" dirty="0">
                <a:solidFill>
                  <a:schemeClr val="bg1"/>
                </a:solidFill>
              </a:rPr>
              <a:t>Υπόνομοι κατοικιών </a:t>
            </a:r>
            <a:endParaRPr lang="el-GR" dirty="0">
              <a:solidFill>
                <a:schemeClr val="bg1"/>
              </a:solidFill>
            </a:endParaRPr>
          </a:p>
          <a:p>
            <a:pPr marL="285750" indent="-285750">
              <a:buFont typeface="Arial" charset="0"/>
              <a:buChar char="•"/>
            </a:pPr>
            <a:r>
              <a:rPr lang="el-GR" b="1" dirty="0">
                <a:solidFill>
                  <a:schemeClr val="bg1"/>
                </a:solidFill>
              </a:rPr>
              <a:t>Νοσοκομείων</a:t>
            </a:r>
            <a:endParaRPr lang="el-GR" dirty="0">
              <a:solidFill>
                <a:schemeClr val="bg1"/>
              </a:solidFill>
            </a:endParaRPr>
          </a:p>
          <a:p>
            <a:pPr marL="285750" indent="-285750">
              <a:buFont typeface="Arial" charset="0"/>
              <a:buChar char="•"/>
            </a:pPr>
            <a:r>
              <a:rPr lang="el-GR" b="1" dirty="0">
                <a:solidFill>
                  <a:schemeClr val="bg1"/>
                </a:solidFill>
              </a:rPr>
              <a:t>Ξενοδοχείων </a:t>
            </a:r>
            <a:endParaRPr lang="el-GR" b="1" dirty="0" smtClean="0">
              <a:solidFill>
                <a:schemeClr val="bg1"/>
              </a:solidFill>
            </a:endParaRPr>
          </a:p>
          <a:p>
            <a:pPr marL="285750" indent="-285750">
              <a:buFont typeface="Arial" charset="0"/>
              <a:buChar char="•"/>
            </a:pPr>
            <a:r>
              <a:rPr lang="el-GR" b="1" dirty="0" smtClean="0">
                <a:solidFill>
                  <a:schemeClr val="bg1"/>
                </a:solidFill>
              </a:rPr>
              <a:t>Απορρυπαντικά …</a:t>
            </a:r>
            <a:endParaRPr lang="el-GR" dirty="0">
              <a:solidFill>
                <a:schemeClr val="bg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4"/>
          <p:cNvSpPr txBox="1">
            <a:spLocks noChangeArrowheads="1"/>
          </p:cNvSpPr>
          <p:nvPr/>
        </p:nvSpPr>
        <p:spPr bwMode="auto">
          <a:xfrm>
            <a:off x="254000" y="981075"/>
            <a:ext cx="2592388"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sz="2000">
                <a:solidFill>
                  <a:schemeClr val="bg1"/>
                </a:solidFill>
                <a:latin typeface="Calibri" pitchFamily="34" charset="0"/>
                <a:cs typeface="Calibri" pitchFamily="34" charset="0"/>
              </a:rPr>
              <a:t>Η οικιστική ανάπτυξη κατά μήκος των ακτών αποτελεί μια σημαντική πηγή ρύπανσης. Τα λύματα από τις αποχετεύσεις αν δεν υφίστανται επεξεργασία ρυπαίνουν τη θάλασσα, τις λίμνες και τους ποταμούς.</a:t>
            </a:r>
            <a:r>
              <a:rPr lang="el-GR" sz="2000">
                <a:latin typeface="Calibri" pitchFamily="34" charset="0"/>
                <a:cs typeface="Calibri" pitchFamily="34" charset="0"/>
              </a:rPr>
              <a:t> </a:t>
            </a:r>
          </a:p>
        </p:txBody>
      </p:sp>
      <p:pic>
        <p:nvPicPr>
          <p:cNvPr id="1024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4825" y="776288"/>
            <a:ext cx="5832475" cy="388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Rectangle 10"/>
          <p:cNvSpPr>
            <a:spLocks noChangeArrowheads="1"/>
          </p:cNvSpPr>
          <p:nvPr/>
        </p:nvSpPr>
        <p:spPr bwMode="auto">
          <a:xfrm>
            <a:off x="534988" y="5337175"/>
            <a:ext cx="8361362" cy="6477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l-GR" b="1">
                <a:latin typeface="Calibri" pitchFamily="34" charset="0"/>
                <a:cs typeface="Calibri" pitchFamily="34" charset="0"/>
              </a:rPr>
              <a:t>Η </a:t>
            </a:r>
            <a:r>
              <a:rPr lang="en-US" b="1">
                <a:latin typeface="Calibri" pitchFamily="34" charset="0"/>
                <a:cs typeface="Calibri" pitchFamily="34" charset="0"/>
              </a:rPr>
              <a:t>οικιστική δραστηριότητα του ανθρώπου έχει φτάσει και στην τελευταία ακρογιαλιά της πατρίδας μας.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WordArt 2"/>
          <p:cNvSpPr>
            <a:spLocks noChangeArrowheads="1" noChangeShapeType="1" noTextEdit="1"/>
          </p:cNvSpPr>
          <p:nvPr/>
        </p:nvSpPr>
        <p:spPr bwMode="auto">
          <a:xfrm>
            <a:off x="323850" y="2205038"/>
            <a:ext cx="8569325" cy="1370012"/>
          </a:xfrm>
          <a:prstGeom prst="rect">
            <a:avLst/>
          </a:prstGeom>
        </p:spPr>
        <p:txBody>
          <a:bodyPr wrap="none" fromWordArt="1">
            <a:prstTxWarp prst="textPlain">
              <a:avLst>
                <a:gd name="adj" fmla="val 50000"/>
              </a:avLst>
            </a:prstTxWarp>
          </a:bodyPr>
          <a:lstStyle/>
          <a:p>
            <a:pPr algn="ctr"/>
            <a:r>
              <a:rPr lang="el-GR" b="1" kern="10">
                <a:ln w="12700">
                  <a:solidFill>
                    <a:srgbClr val="FF0000"/>
                  </a:solidFill>
                  <a:round/>
                  <a:headEnd/>
                  <a:tailEnd/>
                </a:ln>
                <a:solidFill>
                  <a:srgbClr val="FFC000"/>
                </a:solidFill>
                <a:effectLst>
                  <a:outerShdw dist="45791" dir="2021404" algn="ctr" rotWithShape="0">
                    <a:srgbClr val="9999FF"/>
                  </a:outerShdw>
                </a:effectLst>
                <a:latin typeface="Calibri"/>
                <a:cs typeface="Calibri"/>
              </a:rPr>
              <a:t>2. Βιομηχανικά λύματα</a:t>
            </a:r>
          </a:p>
        </p:txBody>
      </p:sp>
      <p:sp>
        <p:nvSpPr>
          <p:cNvPr id="11267" name="Ορθογώνιο 3"/>
          <p:cNvSpPr>
            <a:spLocks noChangeArrowheads="1"/>
          </p:cNvSpPr>
          <p:nvPr/>
        </p:nvSpPr>
        <p:spPr bwMode="auto">
          <a:xfrm>
            <a:off x="4306888" y="3927475"/>
            <a:ext cx="44415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a:buFont typeface="Arial" charset="0"/>
              <a:buChar char="•"/>
            </a:pPr>
            <a:r>
              <a:rPr lang="el-GR" b="1" dirty="0">
                <a:solidFill>
                  <a:schemeClr val="bg1"/>
                </a:solidFill>
              </a:rPr>
              <a:t>Τοξικές ουσίες</a:t>
            </a:r>
            <a:endParaRPr lang="el-GR" dirty="0">
              <a:solidFill>
                <a:schemeClr val="bg1"/>
              </a:solidFill>
            </a:endParaRPr>
          </a:p>
          <a:p>
            <a:pPr marL="285750" indent="-285750">
              <a:buFont typeface="Arial" charset="0"/>
              <a:buChar char="•"/>
            </a:pPr>
            <a:r>
              <a:rPr lang="el-GR" b="1" dirty="0">
                <a:solidFill>
                  <a:schemeClr val="bg1"/>
                </a:solidFill>
              </a:rPr>
              <a:t>Οργανικές ουσίες</a:t>
            </a:r>
            <a:r>
              <a:rPr lang="en-US" b="1" dirty="0">
                <a:solidFill>
                  <a:schemeClr val="bg1"/>
                </a:solidFill>
              </a:rPr>
              <a:t> </a:t>
            </a:r>
            <a:r>
              <a:rPr lang="el-GR" b="1" dirty="0">
                <a:solidFill>
                  <a:schemeClr val="bg1"/>
                </a:solidFill>
              </a:rPr>
              <a:t>που </a:t>
            </a:r>
            <a:r>
              <a:rPr lang="el-GR" b="1" dirty="0" smtClean="0">
                <a:solidFill>
                  <a:schemeClr val="bg1"/>
                </a:solidFill>
              </a:rPr>
              <a:t>σαπίζουν …</a:t>
            </a:r>
            <a:endParaRPr lang="el-GR" dirty="0">
              <a:solidFill>
                <a:schemeClr val="bg1"/>
              </a:solidFill>
            </a:endParaRPr>
          </a:p>
        </p:txBody>
      </p:sp>
    </p:spTree>
  </p:cSld>
  <p:clrMapOvr>
    <a:masterClrMapping/>
  </p:clrMapOvr>
</p:sld>
</file>

<file path=ppt/theme/theme1.xml><?xml version="1.0" encoding="utf-8"?>
<a:theme xmlns:a="http://schemas.openxmlformats.org/drawingml/2006/main" name="Προεπιλεγμένη σχεδίαση">
  <a:themeElements>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Προεπιλεγμένη σχεδίαση">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Προεπιλεγμένη σχεδίαση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Προεπιλεγμένη σχεδίαση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Προεπιλεγμένη σχεδίαση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Προεπιλεγμένη σχεδίαση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Προεπιλεγμένη σχεδίαση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Προεπιλεγμένη σχεδίαση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Προεπιλεγμένη σχεδίαση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Προεπιλεγμένη σχεδίαση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Προεπιλεγμένη σχεδίαση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Προεπιλεγμένη σχεδίαση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Προεπιλεγμένη σχεδίαση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612</TotalTime>
  <Words>1100</Words>
  <Application>Microsoft Office PowerPoint</Application>
  <PresentationFormat>Προβολή στην οθόνη (4:3)</PresentationFormat>
  <Paragraphs>117</Paragraphs>
  <Slides>39</Slides>
  <Notes>0</Notes>
  <HiddenSlides>0</HiddenSlides>
  <MMClips>3</MMClips>
  <ScaleCrop>false</ScaleCrop>
  <HeadingPairs>
    <vt:vector size="6" baseType="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39</vt:i4>
      </vt:variant>
    </vt:vector>
  </HeadingPairs>
  <TitlesOfParts>
    <vt:vector size="41" baseType="lpstr">
      <vt:lpstr>Προεπιλεγμένη σχεδίαση</vt:lpstr>
      <vt:lpstr>Φωτογραφία του Photo Editor</vt:lpstr>
      <vt:lpstr>Παρουσίαση του PowerPoint</vt:lpstr>
      <vt:lpstr>Παρουσίαση του PowerPoint</vt:lpstr>
      <vt:lpstr>Πολλές φορές έχετε δει στην τηλεόραση ή τις εφημερίδες εικόνες σαν αυτή που δείχνει αργό πετρέλαιο να  έχει χυθεί στην θάλασσα από ένα καράβι και κάποιες  συνέπειες αυτού. </vt:lpstr>
      <vt:lpstr>Κυριότερες πηγές ρύπανσης των φυσικών νερών</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Γεωργικά λιπάσματα → Ευτροφισμός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και άλλες αιτίες ρύπανσης</vt:lpstr>
      <vt:lpstr>Παρουσίαση του PowerPoint</vt:lpstr>
      <vt:lpstr>Τι συνεπάγεται η ρύπανση του νερού:</vt:lpstr>
      <vt:lpstr>Παρουσίαση του PowerPoint</vt:lpstr>
      <vt:lpstr>Για την πρόληψη της ρύπανσης του νερού απαιτείται:</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Αξιολόγηση</vt:lpstr>
      <vt:lpstr>Παρουσίαση του PowerPoint</vt:lpstr>
    </vt:vector>
  </TitlesOfParts>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dc:creator>
  <cp:lastModifiedBy>Kostas</cp:lastModifiedBy>
  <cp:revision>73</cp:revision>
  <dcterms:created xsi:type="dcterms:W3CDTF">2006-07-25T11:07:17Z</dcterms:created>
  <dcterms:modified xsi:type="dcterms:W3CDTF">2013-01-20T12:35:37Z</dcterms:modified>
</cp:coreProperties>
</file>