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274" r:id="rId3"/>
    <p:sldId id="256" r:id="rId4"/>
    <p:sldId id="327" r:id="rId5"/>
    <p:sldId id="257" r:id="rId6"/>
    <p:sldId id="308" r:id="rId7"/>
    <p:sldId id="259" r:id="rId8"/>
    <p:sldId id="309" r:id="rId9"/>
    <p:sldId id="346" r:id="rId10"/>
    <p:sldId id="342" r:id="rId11"/>
    <p:sldId id="343" r:id="rId12"/>
    <p:sldId id="344" r:id="rId13"/>
    <p:sldId id="345" r:id="rId14"/>
    <p:sldId id="355" r:id="rId15"/>
    <p:sldId id="347" r:id="rId16"/>
    <p:sldId id="348" r:id="rId17"/>
    <p:sldId id="349" r:id="rId18"/>
    <p:sldId id="350" r:id="rId19"/>
    <p:sldId id="351" r:id="rId20"/>
    <p:sldId id="356" r:id="rId21"/>
    <p:sldId id="352" r:id="rId22"/>
    <p:sldId id="353" r:id="rId23"/>
    <p:sldId id="354" r:id="rId24"/>
    <p:sldId id="333" r:id="rId25"/>
    <p:sldId id="334" r:id="rId26"/>
    <p:sldId id="335" r:id="rId27"/>
    <p:sldId id="336" r:id="rId28"/>
    <p:sldId id="340" r:id="rId29"/>
    <p:sldId id="338" r:id="rId30"/>
    <p:sldId id="339" r:id="rId31"/>
    <p:sldId id="337" r:id="rId32"/>
    <p:sldId id="357" r:id="rId33"/>
    <p:sldId id="328" r:id="rId34"/>
    <p:sldId id="341" r:id="rId35"/>
    <p:sldId id="262" r:id="rId36"/>
    <p:sldId id="265" r:id="rId37"/>
    <p:sldId id="310" r:id="rId38"/>
    <p:sldId id="269" r:id="rId39"/>
    <p:sldId id="329" r:id="rId40"/>
    <p:sldId id="358" r:id="rId41"/>
    <p:sldId id="313" r:id="rId42"/>
    <p:sldId id="314" r:id="rId43"/>
    <p:sldId id="273" r:id="rId44"/>
    <p:sldId id="275" r:id="rId45"/>
  </p:sldIdLst>
  <p:sldSz cx="9144000" cy="6858000" type="screen4x3"/>
  <p:notesSz cx="6858000" cy="9144000"/>
  <p:defaultTextStyle>
    <a:defPPr>
      <a:defRPr lang="el-GR"/>
    </a:defPPr>
    <a:lvl1pPr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1pPr>
    <a:lvl2pPr marL="4572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2pPr>
    <a:lvl3pPr marL="9144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3pPr>
    <a:lvl4pPr marL="13716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4pPr>
    <a:lvl5pPr marL="1828800" algn="ctr" rtl="0" fontAlgn="base">
      <a:spcBef>
        <a:spcPct val="0"/>
      </a:spcBef>
      <a:spcAft>
        <a:spcPct val="0"/>
      </a:spcAft>
      <a:defRPr sz="2400" kern="1200">
        <a:solidFill>
          <a:schemeClr val="tx1"/>
        </a:solidFill>
        <a:latin typeface="Palatino Linotype" pitchFamily="18" charset="0"/>
        <a:ea typeface="+mn-ea"/>
        <a:cs typeface="Times New Roman" pitchFamily="18" charset="0"/>
      </a:defRPr>
    </a:lvl5pPr>
    <a:lvl6pPr marL="2286000" algn="l" defTabSz="914400" rtl="0" eaLnBrk="1" latinLnBrk="0" hangingPunct="1">
      <a:defRPr sz="2400" kern="1200">
        <a:solidFill>
          <a:schemeClr val="tx1"/>
        </a:solidFill>
        <a:latin typeface="Palatino Linotype" pitchFamily="18" charset="0"/>
        <a:ea typeface="+mn-ea"/>
        <a:cs typeface="Times New Roman" pitchFamily="18" charset="0"/>
      </a:defRPr>
    </a:lvl6pPr>
    <a:lvl7pPr marL="2743200" algn="l" defTabSz="914400" rtl="0" eaLnBrk="1" latinLnBrk="0" hangingPunct="1">
      <a:defRPr sz="2400" kern="1200">
        <a:solidFill>
          <a:schemeClr val="tx1"/>
        </a:solidFill>
        <a:latin typeface="Palatino Linotype" pitchFamily="18" charset="0"/>
        <a:ea typeface="+mn-ea"/>
        <a:cs typeface="Times New Roman" pitchFamily="18" charset="0"/>
      </a:defRPr>
    </a:lvl7pPr>
    <a:lvl8pPr marL="3200400" algn="l" defTabSz="914400" rtl="0" eaLnBrk="1" latinLnBrk="0" hangingPunct="1">
      <a:defRPr sz="2400" kern="1200">
        <a:solidFill>
          <a:schemeClr val="tx1"/>
        </a:solidFill>
        <a:latin typeface="Palatino Linotype" pitchFamily="18" charset="0"/>
        <a:ea typeface="+mn-ea"/>
        <a:cs typeface="Times New Roman" pitchFamily="18" charset="0"/>
      </a:defRPr>
    </a:lvl8pPr>
    <a:lvl9pPr marL="3657600" algn="l" defTabSz="914400" rtl="0" eaLnBrk="1" latinLnBrk="0" hangingPunct="1">
      <a:defRPr sz="2400" kern="1200">
        <a:solidFill>
          <a:schemeClr val="tx1"/>
        </a:solidFill>
        <a:latin typeface="Palatino Linotype"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6300"/>
    <a:srgbClr val="000066"/>
    <a:srgbClr val="FFFF00"/>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81" autoAdjust="0"/>
    <p:restoredTop sz="90929"/>
  </p:normalViewPr>
  <p:slideViewPr>
    <p:cSldViewPr>
      <p:cViewPr varScale="1">
        <p:scale>
          <a:sx n="49" d="100"/>
          <a:sy n="49" d="100"/>
        </p:scale>
        <p:origin x="-102" y="-3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wmf"/><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21D054C-2B93-4A12-BC85-0F51769FFF3C}" type="slidenum">
              <a:rPr lang="el-GR"/>
              <a:pPr>
                <a:defRPr/>
              </a:pPr>
              <a:t>‹#›</a:t>
            </a:fld>
            <a:endParaRPr lang="el-GR"/>
          </a:p>
        </p:txBody>
      </p:sp>
    </p:spTree>
    <p:extLst>
      <p:ext uri="{BB962C8B-B14F-4D97-AF65-F5344CB8AC3E}">
        <p14:creationId xmlns:p14="http://schemas.microsoft.com/office/powerpoint/2010/main" val="2419032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0509BB8E-E4FB-4F5D-84CA-6F29CA59973C}" type="slidenum">
              <a:rPr lang="el-GR"/>
              <a:pPr>
                <a:defRPr/>
              </a:pPr>
              <a:t>‹#›</a:t>
            </a:fld>
            <a:endParaRPr lang="el-GR"/>
          </a:p>
        </p:txBody>
      </p:sp>
    </p:spTree>
    <p:extLst>
      <p:ext uri="{BB962C8B-B14F-4D97-AF65-F5344CB8AC3E}">
        <p14:creationId xmlns:p14="http://schemas.microsoft.com/office/powerpoint/2010/main" val="2319688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C1E286D-FAE4-4B3A-B709-1BD345206A19}" type="slidenum">
              <a:rPr lang="el-GR"/>
              <a:pPr>
                <a:defRPr/>
              </a:pPr>
              <a:t>‹#›</a:t>
            </a:fld>
            <a:endParaRPr lang="el-GR"/>
          </a:p>
        </p:txBody>
      </p:sp>
    </p:spTree>
    <p:extLst>
      <p:ext uri="{BB962C8B-B14F-4D97-AF65-F5344CB8AC3E}">
        <p14:creationId xmlns:p14="http://schemas.microsoft.com/office/powerpoint/2010/main" val="1904337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9DAB132B-8608-49DC-9890-7B77EB3ECBAF}" type="slidenum">
              <a:rPr lang="el-GR"/>
              <a:pPr>
                <a:defRPr/>
              </a:pPr>
              <a:t>‹#›</a:t>
            </a:fld>
            <a:endParaRPr lang="el-GR"/>
          </a:p>
        </p:txBody>
      </p:sp>
    </p:spTree>
    <p:extLst>
      <p:ext uri="{BB962C8B-B14F-4D97-AF65-F5344CB8AC3E}">
        <p14:creationId xmlns:p14="http://schemas.microsoft.com/office/powerpoint/2010/main" val="161222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70A122D-9E37-4798-80F9-3D083360782F}" type="slidenum">
              <a:rPr lang="el-GR"/>
              <a:pPr>
                <a:defRPr/>
              </a:pPr>
              <a:t>‹#›</a:t>
            </a:fld>
            <a:endParaRPr lang="el-GR"/>
          </a:p>
        </p:txBody>
      </p:sp>
    </p:spTree>
    <p:extLst>
      <p:ext uri="{BB962C8B-B14F-4D97-AF65-F5344CB8AC3E}">
        <p14:creationId xmlns:p14="http://schemas.microsoft.com/office/powerpoint/2010/main" val="3451360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578B85F6-CA18-48D9-B1F7-FA656473CB42}" type="slidenum">
              <a:rPr lang="el-GR"/>
              <a:pPr>
                <a:defRPr/>
              </a:pPr>
              <a:t>‹#›</a:t>
            </a:fld>
            <a:endParaRPr lang="el-GR"/>
          </a:p>
        </p:txBody>
      </p:sp>
    </p:spTree>
    <p:extLst>
      <p:ext uri="{BB962C8B-B14F-4D97-AF65-F5344CB8AC3E}">
        <p14:creationId xmlns:p14="http://schemas.microsoft.com/office/powerpoint/2010/main" val="201718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53F582F5-7056-452C-AE40-1F420D193CF2}" type="slidenum">
              <a:rPr lang="el-GR"/>
              <a:pPr>
                <a:defRPr/>
              </a:pPr>
              <a:t>‹#›</a:t>
            </a:fld>
            <a:endParaRPr lang="el-GR"/>
          </a:p>
        </p:txBody>
      </p:sp>
    </p:spTree>
    <p:extLst>
      <p:ext uri="{BB962C8B-B14F-4D97-AF65-F5344CB8AC3E}">
        <p14:creationId xmlns:p14="http://schemas.microsoft.com/office/powerpoint/2010/main" val="1794355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D3AF343A-D657-4249-B796-4E278B63690E}" type="slidenum">
              <a:rPr lang="el-GR"/>
              <a:pPr>
                <a:defRPr/>
              </a:pPr>
              <a:t>‹#›</a:t>
            </a:fld>
            <a:endParaRPr lang="el-GR"/>
          </a:p>
        </p:txBody>
      </p:sp>
    </p:spTree>
    <p:extLst>
      <p:ext uri="{BB962C8B-B14F-4D97-AF65-F5344CB8AC3E}">
        <p14:creationId xmlns:p14="http://schemas.microsoft.com/office/powerpoint/2010/main" val="331582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F04E34A3-0F7B-44C8-9F4C-7312809CA679}" type="slidenum">
              <a:rPr lang="el-GR"/>
              <a:pPr>
                <a:defRPr/>
              </a:pPr>
              <a:t>‹#›</a:t>
            </a:fld>
            <a:endParaRPr lang="el-GR"/>
          </a:p>
        </p:txBody>
      </p:sp>
    </p:spTree>
    <p:extLst>
      <p:ext uri="{BB962C8B-B14F-4D97-AF65-F5344CB8AC3E}">
        <p14:creationId xmlns:p14="http://schemas.microsoft.com/office/powerpoint/2010/main" val="140341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FFB845A2-9EDD-4667-8086-4D28ACE828D8}" type="slidenum">
              <a:rPr lang="el-GR"/>
              <a:pPr>
                <a:defRPr/>
              </a:pPr>
              <a:t>‹#›</a:t>
            </a:fld>
            <a:endParaRPr lang="el-GR"/>
          </a:p>
        </p:txBody>
      </p:sp>
    </p:spTree>
    <p:extLst>
      <p:ext uri="{BB962C8B-B14F-4D97-AF65-F5344CB8AC3E}">
        <p14:creationId xmlns:p14="http://schemas.microsoft.com/office/powerpoint/2010/main" val="233064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763EF3C6-FCFB-461C-9C2A-9AB021985494}" type="slidenum">
              <a:rPr lang="el-GR"/>
              <a:pPr>
                <a:defRPr/>
              </a:pPr>
              <a:t>‹#›</a:t>
            </a:fld>
            <a:endParaRPr lang="el-GR"/>
          </a:p>
        </p:txBody>
      </p:sp>
    </p:spTree>
    <p:extLst>
      <p:ext uri="{BB962C8B-B14F-4D97-AF65-F5344CB8AC3E}">
        <p14:creationId xmlns:p14="http://schemas.microsoft.com/office/powerpoint/2010/main" val="30002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A5DC3C1-80A8-42A5-BFF7-6FEC957CD90A}" type="slidenum">
              <a:rPr lang="el-GR"/>
              <a:pPr>
                <a:defRPr/>
              </a:pPr>
              <a:t>‹#›</a:t>
            </a:fld>
            <a:endParaRPr lang="el-GR"/>
          </a:p>
        </p:txBody>
      </p:sp>
    </p:spTree>
    <p:extLst>
      <p:ext uri="{BB962C8B-B14F-4D97-AF65-F5344CB8AC3E}">
        <p14:creationId xmlns:p14="http://schemas.microsoft.com/office/powerpoint/2010/main" val="389490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l-G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D2715E6-F508-4580-8D48-242A877CB6F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oleObject" Target="../embeddings/oleObject1.bin"/><Relationship Id="rId7" Type="http://schemas.openxmlformats.org/officeDocument/2006/relationships/image" Target="../media/image4.png"/><Relationship Id="rId12" Type="http://schemas.openxmlformats.org/officeDocument/2006/relationships/image" Target="../media/image9.gi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image" Target="../media/image8.gif"/><Relationship Id="rId5" Type="http://schemas.openxmlformats.org/officeDocument/2006/relationships/image" Target="../media/image2.wmf"/><Relationship Id="rId15" Type="http://schemas.openxmlformats.org/officeDocument/2006/relationships/image" Target="../media/image12.gif"/><Relationship Id="rId10" Type="http://schemas.openxmlformats.org/officeDocument/2006/relationships/image" Target="../media/image7.gif"/><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7.bin"/><Relationship Id="rId3" Type="http://schemas.openxmlformats.org/officeDocument/2006/relationships/image" Target="../media/image19.wmf"/><Relationship Id="rId7" Type="http://schemas.openxmlformats.org/officeDocument/2006/relationships/image" Target="../media/image14.png"/><Relationship Id="rId12" Type="http://schemas.openxmlformats.org/officeDocument/2006/relationships/oleObject" Target="../embeddings/oleObject6.bin"/><Relationship Id="rId17" Type="http://schemas.openxmlformats.org/officeDocument/2006/relationships/image" Target="../media/image20.gif"/><Relationship Id="rId2" Type="http://schemas.openxmlformats.org/officeDocument/2006/relationships/slideLayout" Target="../slideLayouts/slideLayout6.xml"/><Relationship Id="rId16" Type="http://schemas.openxmlformats.org/officeDocument/2006/relationships/image" Target="../media/image18.wmf"/><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oleObject" Target="../embeddings/oleObject8.bin"/><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5.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slideLayout" Target="../slideLayouts/slideLayout6.xml"/><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24.wmf"/><Relationship Id="rId1" Type="http://schemas.openxmlformats.org/officeDocument/2006/relationships/slideLayout" Target="../slideLayouts/slideLayout6.xml"/><Relationship Id="rId4" Type="http://schemas.openxmlformats.org/officeDocument/2006/relationships/image" Target="../media/image45.wmf"/></Relationships>
</file>

<file path=ppt/slides/_rels/slide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57.wmf"/><Relationship Id="rId1" Type="http://schemas.openxmlformats.org/officeDocument/2006/relationships/slideLayout" Target="../slideLayouts/slideLayout6.xml"/><Relationship Id="rId5" Type="http://schemas.openxmlformats.org/officeDocument/2006/relationships/image" Target="../media/image47.wmf"/><Relationship Id="rId4" Type="http://schemas.openxmlformats.org/officeDocument/2006/relationships/image" Target="../media/image24.wmf"/></Relationships>
</file>

<file path=ppt/slides/_rels/slide2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2.xml"/><Relationship Id="rId4" Type="http://schemas.openxmlformats.org/officeDocument/2006/relationships/image" Target="../media/image68.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24.wmf"/><Relationship Id="rId1" Type="http://schemas.openxmlformats.org/officeDocument/2006/relationships/slideLayout" Target="../slideLayouts/slideLayout12.xml"/><Relationship Id="rId4" Type="http://schemas.openxmlformats.org/officeDocument/2006/relationships/image" Target="../media/image45.wmf"/></Relationships>
</file>

<file path=ppt/slides/_rels/slide3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24.wmf"/><Relationship Id="rId1" Type="http://schemas.openxmlformats.org/officeDocument/2006/relationships/slideLayout" Target="../slideLayouts/slideLayout6.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4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74.wmf"/><Relationship Id="rId1" Type="http://schemas.openxmlformats.org/officeDocument/2006/relationships/slideLayout" Target="../slideLayouts/slideLayout6.xml"/><Relationship Id="rId5" Type="http://schemas.openxmlformats.org/officeDocument/2006/relationships/image" Target="../media/image45.wmf"/><Relationship Id="rId4" Type="http://schemas.openxmlformats.org/officeDocument/2006/relationships/image" Target="../media/image57.wmf"/></Relationships>
</file>

<file path=ppt/slides/_rels/slide39.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2987675" y="2930873"/>
            <a:ext cx="2663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defRPr/>
            </a:pPr>
            <a:r>
              <a:rPr lang="el-GR" sz="1600" b="1" dirty="0">
                <a:solidFill>
                  <a:srgbClr val="FF0000"/>
                </a:solidFill>
                <a:latin typeface="Times New Roman" pitchFamily="18" charset="0"/>
              </a:rPr>
              <a:t>Β΄ Γυμνασίου  </a:t>
            </a:r>
          </a:p>
          <a:p>
            <a:pPr>
              <a:defRPr/>
            </a:pPr>
            <a:r>
              <a:rPr lang="el-GR" sz="1600" b="1" dirty="0">
                <a:solidFill>
                  <a:srgbClr val="002060"/>
                </a:solidFill>
                <a:latin typeface="Times New Roman" pitchFamily="18" charset="0"/>
              </a:rPr>
              <a:t>Γενική Ενότητα Ι</a:t>
            </a:r>
            <a:r>
              <a:rPr lang="en-US" sz="1600" b="1" dirty="0">
                <a:solidFill>
                  <a:srgbClr val="002060"/>
                </a:solidFill>
                <a:latin typeface="Times New Roman" pitchFamily="18" charset="0"/>
              </a:rPr>
              <a:t>I</a:t>
            </a:r>
            <a:endParaRPr lang="el-GR" sz="1600" b="1" dirty="0">
              <a:solidFill>
                <a:srgbClr val="002060"/>
              </a:solidFill>
              <a:latin typeface="Times New Roman" pitchFamily="18" charset="0"/>
            </a:endParaRPr>
          </a:p>
          <a:p>
            <a:pPr>
              <a:defRPr/>
            </a:pPr>
            <a:r>
              <a:rPr lang="el-GR" sz="1600" b="1" dirty="0">
                <a:solidFill>
                  <a:srgbClr val="002060"/>
                </a:solidFill>
                <a:latin typeface="Times New Roman" pitchFamily="18" charset="0"/>
              </a:rPr>
              <a:t>Ενότητα </a:t>
            </a:r>
            <a:r>
              <a:rPr lang="el-GR" sz="1600" b="1" dirty="0" smtClean="0">
                <a:solidFill>
                  <a:srgbClr val="002060"/>
                </a:solidFill>
                <a:latin typeface="Times New Roman" pitchFamily="18" charset="0"/>
              </a:rPr>
              <a:t>2.</a:t>
            </a:r>
            <a:r>
              <a:rPr lang="en-US" sz="1600" b="1" dirty="0" smtClean="0">
                <a:solidFill>
                  <a:srgbClr val="002060"/>
                </a:solidFill>
                <a:latin typeface="Times New Roman" pitchFamily="18" charset="0"/>
              </a:rPr>
              <a:t>8</a:t>
            </a:r>
            <a:r>
              <a:rPr lang="el-GR" sz="1600" b="1" dirty="0" smtClean="0">
                <a:solidFill>
                  <a:srgbClr val="002060"/>
                </a:solidFill>
                <a:latin typeface="Times New Roman" pitchFamily="18" charset="0"/>
              </a:rPr>
              <a:t>  </a:t>
            </a:r>
            <a:r>
              <a:rPr lang="el-GR" sz="1600" b="1" dirty="0">
                <a:solidFill>
                  <a:srgbClr val="002060"/>
                </a:solidFill>
                <a:latin typeface="Times New Roman" pitchFamily="18" charset="0"/>
              </a:rPr>
              <a:t>Σελ. </a:t>
            </a:r>
            <a:r>
              <a:rPr lang="en-US" sz="1600" b="1" dirty="0" smtClean="0">
                <a:solidFill>
                  <a:srgbClr val="002060"/>
                </a:solidFill>
                <a:latin typeface="Times New Roman" pitchFamily="18" charset="0"/>
              </a:rPr>
              <a:t>5</a:t>
            </a:r>
            <a:r>
              <a:rPr lang="el-GR" sz="1600" b="1" dirty="0" smtClean="0">
                <a:solidFill>
                  <a:srgbClr val="002060"/>
                </a:solidFill>
                <a:latin typeface="Times New Roman" pitchFamily="18" charset="0"/>
              </a:rPr>
              <a:t>8</a:t>
            </a:r>
            <a:r>
              <a:rPr lang="en-US" sz="1600" b="1" dirty="0" smtClean="0">
                <a:solidFill>
                  <a:srgbClr val="002060"/>
                </a:solidFill>
                <a:latin typeface="Times New Roman" pitchFamily="18" charset="0"/>
              </a:rPr>
              <a:t> – </a:t>
            </a:r>
            <a:r>
              <a:rPr lang="el-GR" sz="1600" b="1" dirty="0" smtClean="0">
                <a:solidFill>
                  <a:srgbClr val="002060"/>
                </a:solidFill>
                <a:latin typeface="Times New Roman" pitchFamily="18" charset="0"/>
              </a:rPr>
              <a:t>61</a:t>
            </a:r>
          </a:p>
          <a:p>
            <a:pPr>
              <a:defRPr/>
            </a:pPr>
            <a:r>
              <a:rPr lang="el-GR" sz="1600" b="1" dirty="0" smtClean="0">
                <a:solidFill>
                  <a:srgbClr val="002060"/>
                </a:solidFill>
                <a:latin typeface="Times New Roman" pitchFamily="18" charset="0"/>
              </a:rPr>
              <a:t>Ασκήσεις 1, 2, 3</a:t>
            </a:r>
            <a:r>
              <a:rPr lang="en-US" sz="1600" b="1" dirty="0" smtClean="0">
                <a:solidFill>
                  <a:srgbClr val="002060"/>
                </a:solidFill>
                <a:latin typeface="Times New Roman" pitchFamily="18" charset="0"/>
              </a:rPr>
              <a:t>   </a:t>
            </a:r>
            <a:r>
              <a:rPr lang="el-GR" sz="1600" b="1" dirty="0" smtClean="0">
                <a:solidFill>
                  <a:srgbClr val="002060"/>
                </a:solidFill>
                <a:latin typeface="Times New Roman" pitchFamily="18" charset="0"/>
              </a:rPr>
              <a:t>Σελ. 61</a:t>
            </a:r>
            <a:endParaRPr lang="el-GR" sz="1600" b="1" dirty="0">
              <a:solidFill>
                <a:srgbClr val="002060"/>
              </a:solidFill>
              <a:latin typeface="Times New Roman" pitchFamily="18" charset="0"/>
            </a:endParaRPr>
          </a:p>
        </p:txBody>
      </p:sp>
      <p:sp>
        <p:nvSpPr>
          <p:cNvPr id="352260" name="Rectangle 4"/>
          <p:cNvSpPr>
            <a:spLocks noChangeArrowheads="1"/>
          </p:cNvSpPr>
          <p:nvPr/>
        </p:nvSpPr>
        <p:spPr bwMode="auto">
          <a:xfrm>
            <a:off x="179512" y="1885950"/>
            <a:ext cx="8712968" cy="461665"/>
          </a:xfrm>
          <a:prstGeom prst="rect">
            <a:avLst/>
          </a:prstGeom>
          <a:solidFill>
            <a:srgbClr val="FFC000"/>
          </a:solidFill>
          <a:ln>
            <a:noFill/>
          </a:ln>
          <a:effectLst/>
        </p:spPr>
        <p:txBody>
          <a:bodyPr wrap="square">
            <a:spAutoFit/>
          </a:bodyPr>
          <a:lstStyle/>
          <a:p>
            <a:pPr algn="ctr">
              <a:defRPr/>
            </a:pPr>
            <a:r>
              <a:rPr lang="el-GR" sz="2400" b="1" dirty="0" smtClean="0">
                <a:solidFill>
                  <a:srgbClr val="002060"/>
                </a:solidFill>
                <a:effectLst>
                  <a:outerShdw blurRad="38100" dist="38100" dir="2700000" algn="tl">
                    <a:srgbClr val="C0C0C0"/>
                  </a:outerShdw>
                </a:effectLst>
                <a:latin typeface="Comic Sans MS" pitchFamily="66" charset="0"/>
              </a:rPr>
              <a:t>Άτομα και μόρια</a:t>
            </a:r>
            <a:endParaRPr lang="el-GR" sz="2400" b="1" dirty="0">
              <a:solidFill>
                <a:srgbClr val="002060"/>
              </a:solidFill>
              <a:effectLst>
                <a:outerShdw blurRad="38100" dist="38100" dir="2700000" algn="tl">
                  <a:srgbClr val="C0C0C0"/>
                </a:outerShdw>
              </a:effectLst>
              <a:latin typeface="Comic Sans MS" pitchFamily="66" charset="0"/>
            </a:endParaRPr>
          </a:p>
        </p:txBody>
      </p:sp>
      <p:graphicFrame>
        <p:nvGraphicFramePr>
          <p:cNvPr id="2052" name="Object 5"/>
          <p:cNvGraphicFramePr>
            <a:graphicFrameLocks noChangeAspect="1"/>
          </p:cNvGraphicFramePr>
          <p:nvPr/>
        </p:nvGraphicFramePr>
        <p:xfrm>
          <a:off x="611188" y="333375"/>
          <a:ext cx="936625" cy="1150938"/>
        </p:xfrm>
        <a:graphic>
          <a:graphicData uri="http://schemas.openxmlformats.org/presentationml/2006/ole">
            <mc:AlternateContent xmlns:mc="http://schemas.openxmlformats.org/markup-compatibility/2006">
              <mc:Choice xmlns:v="urn:schemas-microsoft-com:vml" Requires="v">
                <p:oleObj spid="_x0000_s47119" name="Φωτογραφία του Photo Editor" r:id="rId3" imgW="1523810" imgH="1991003" progId="MSPhotoEd.3">
                  <p:embed/>
                </p:oleObj>
              </mc:Choice>
              <mc:Fallback>
                <p:oleObj name="Φωτογραφία του Photo Editor" r:id="rId3" imgW="1523810" imgH="199100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33375"/>
                        <a:ext cx="936625"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6" descr="j021669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3488" y="341313"/>
            <a:ext cx="949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Εικόνα1ξγξ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9624" y="3469482"/>
            <a:ext cx="7540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Group 8"/>
          <p:cNvGrpSpPr>
            <a:grpSpLocks/>
          </p:cNvGrpSpPr>
          <p:nvPr/>
        </p:nvGrpSpPr>
        <p:grpSpPr bwMode="auto">
          <a:xfrm>
            <a:off x="971550" y="2349500"/>
            <a:ext cx="7151688" cy="1014413"/>
            <a:chOff x="567" y="1434"/>
            <a:chExt cx="4596" cy="639"/>
          </a:xfrm>
        </p:grpSpPr>
        <p:pic>
          <p:nvPicPr>
            <p:cNvPr id="2063" name="Picture 9" descr="bb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 y="1434"/>
              <a:ext cx="87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0" descr="gintern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 y="1480"/>
              <a:ext cx="858"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6" name="Picture 11" descr="ΣΡΔΔΓΡ"/>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413" y="1341438"/>
            <a:ext cx="42672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2" descr="ΤΑΙΝΙΑ"/>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64263" y="5013325"/>
            <a:ext cx="121602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3" descr="ΔΙΑΦΑΝΕΙΕΣ"/>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843213" y="4581525"/>
            <a:ext cx="147161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4" descr="zz_writer.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716463" y="5300663"/>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T091064010-7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5338" y="3294063"/>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afisa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4292600"/>
            <a:ext cx="16859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ΔΙΑΛΥΜΑ"/>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956550" y="4941888"/>
            <a:ext cx="8191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2724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83820" y="260648"/>
            <a:ext cx="8928992" cy="1143000"/>
          </a:xfrm>
          <a:solidFill>
            <a:schemeClr val="accent2"/>
          </a:solidFill>
        </p:spPr>
        <p:txBody>
          <a:bodyPr/>
          <a:lstStyle/>
          <a:p>
            <a:pPr eaLnBrk="1" hangingPunct="1"/>
            <a:r>
              <a:rPr lang="el-GR" sz="3600" kern="1200" dirty="0">
                <a:solidFill>
                  <a:srgbClr val="FFC000"/>
                </a:solidFill>
                <a:latin typeface="+mn-lt"/>
              </a:rPr>
              <a:t>Αυτά τα άτομα έχουν μεγάλη ιστορία…</a:t>
            </a:r>
          </a:p>
        </p:txBody>
      </p:sp>
      <p:sp>
        <p:nvSpPr>
          <p:cNvPr id="10244" name="Rectangle 4"/>
          <p:cNvSpPr>
            <a:spLocks noGrp="1" noChangeArrowheads="1"/>
          </p:cNvSpPr>
          <p:nvPr>
            <p:ph type="body" sz="half" idx="2"/>
          </p:nvPr>
        </p:nvSpPr>
        <p:spPr>
          <a:xfrm>
            <a:off x="4427984" y="2276872"/>
            <a:ext cx="4648200" cy="1066800"/>
          </a:xfrm>
        </p:spPr>
        <p:txBody>
          <a:bodyPr/>
          <a:lstStyle/>
          <a:p>
            <a:pPr eaLnBrk="1" hangingPunct="1"/>
            <a:r>
              <a:rPr lang="el-GR" sz="2800" dirty="0" smtClean="0"/>
              <a:t>Ο Δημόκριτος (5ος αι. </a:t>
            </a:r>
            <a:r>
              <a:rPr lang="el-GR" sz="2800" dirty="0" err="1" smtClean="0"/>
              <a:t>π.Χ.</a:t>
            </a:r>
            <a:r>
              <a:rPr lang="el-GR" sz="2800" dirty="0" smtClean="0"/>
              <a:t>) υπέθεσε την ύπαρξή τους.</a:t>
            </a:r>
          </a:p>
        </p:txBody>
      </p:sp>
      <p:pic>
        <p:nvPicPr>
          <p:cNvPr id="19460" name="Picture 8"/>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3568" y="1772816"/>
            <a:ext cx="3505200" cy="2200275"/>
          </a:xfrm>
          <a:noFill/>
        </p:spPr>
      </p:pic>
      <p:pic>
        <p:nvPicPr>
          <p:cNvPr id="1946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3505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2"/>
          <p:cNvSpPr txBox="1">
            <a:spLocks noChangeArrowheads="1"/>
          </p:cNvSpPr>
          <p:nvPr/>
        </p:nvSpPr>
        <p:spPr bwMode="auto">
          <a:xfrm>
            <a:off x="4495800" y="47244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eaLnBrk="1" hangingPunct="1">
              <a:spcBef>
                <a:spcPct val="20000"/>
              </a:spcBef>
              <a:buChar char="•"/>
              <a:defRPr sz="2800">
                <a:latin typeface="+mn-lt"/>
                <a:cs typeface="+mn-cs"/>
              </a:defRPr>
            </a:lvl1pPr>
            <a:lvl2pPr marL="742950" indent="-285750" algn="l" eaLnBrk="0" hangingPunct="0">
              <a:spcBef>
                <a:spcPct val="20000"/>
              </a:spcBef>
              <a:buChar char="–"/>
              <a:defRPr sz="2800">
                <a:latin typeface="+mn-lt"/>
                <a:cs typeface="+mn-cs"/>
              </a:defRPr>
            </a:lvl2pPr>
            <a:lvl3pPr marL="1143000" indent="-228600" algn="l" eaLnBrk="0" hangingPunct="0">
              <a:spcBef>
                <a:spcPct val="20000"/>
              </a:spcBef>
              <a:buChar char="•"/>
              <a:defRPr>
                <a:latin typeface="+mn-lt"/>
                <a:cs typeface="+mn-cs"/>
              </a:defRPr>
            </a:lvl3pPr>
            <a:lvl4pPr marL="1600200" indent="-228600" algn="l" eaLnBrk="0" hangingPunct="0">
              <a:spcBef>
                <a:spcPct val="20000"/>
              </a:spcBef>
              <a:buChar char="–"/>
              <a:defRPr sz="2000">
                <a:latin typeface="+mn-lt"/>
                <a:cs typeface="+mn-cs"/>
              </a:defRPr>
            </a:lvl4pPr>
            <a:lvl5pPr marL="2057400" indent="-228600" algn="l" eaLnBrk="0" hangingPunct="0">
              <a:spcBef>
                <a:spcPct val="20000"/>
              </a:spcBef>
              <a:buChar char="»"/>
              <a:defRPr sz="2000">
                <a:latin typeface="+mn-lt"/>
                <a:cs typeface="+mn-cs"/>
              </a:defRPr>
            </a:lvl5pPr>
            <a:lvl6pPr marL="2514600" indent="-228600" fontAlgn="base">
              <a:spcBef>
                <a:spcPct val="20000"/>
              </a:spcBef>
              <a:spcAft>
                <a:spcPct val="0"/>
              </a:spcAft>
              <a:buChar char="»"/>
              <a:defRPr sz="2000">
                <a:latin typeface="+mn-lt"/>
                <a:cs typeface="+mn-cs"/>
              </a:defRPr>
            </a:lvl6pPr>
            <a:lvl7pPr marL="2971800" indent="-228600" fontAlgn="base">
              <a:spcBef>
                <a:spcPct val="20000"/>
              </a:spcBef>
              <a:spcAft>
                <a:spcPct val="0"/>
              </a:spcAft>
              <a:buChar char="»"/>
              <a:defRPr sz="2000">
                <a:latin typeface="+mn-lt"/>
                <a:cs typeface="+mn-cs"/>
              </a:defRPr>
            </a:lvl7pPr>
            <a:lvl8pPr marL="3429000" indent="-228600" fontAlgn="base">
              <a:spcBef>
                <a:spcPct val="20000"/>
              </a:spcBef>
              <a:spcAft>
                <a:spcPct val="0"/>
              </a:spcAft>
              <a:buChar char="»"/>
              <a:defRPr sz="2000">
                <a:latin typeface="+mn-lt"/>
                <a:cs typeface="+mn-cs"/>
              </a:defRPr>
            </a:lvl8pPr>
            <a:lvl9pPr marL="3886200" indent="-228600" fontAlgn="base">
              <a:spcBef>
                <a:spcPct val="20000"/>
              </a:spcBef>
              <a:spcAft>
                <a:spcPct val="0"/>
              </a:spcAft>
              <a:buChar char="»"/>
              <a:defRPr sz="2000">
                <a:latin typeface="+mn-lt"/>
                <a:cs typeface="+mn-cs"/>
              </a:defRPr>
            </a:lvl9pPr>
          </a:lstStyle>
          <a:p>
            <a:r>
              <a:rPr lang="el-GR" dirty="0"/>
              <a:t>Ο </a:t>
            </a:r>
            <a:r>
              <a:rPr lang="el-GR" dirty="0" err="1"/>
              <a:t>Ντάλτον</a:t>
            </a:r>
            <a:r>
              <a:rPr lang="el-GR" dirty="0"/>
              <a:t> (19ος αι. </a:t>
            </a:r>
            <a:r>
              <a:rPr lang="el-GR" dirty="0" err="1"/>
              <a:t>μ.Χ</a:t>
            </a:r>
            <a:r>
              <a:rPr lang="el-GR" dirty="0"/>
              <a:t>.) τα στήριξε πειραματικά.</a:t>
            </a:r>
          </a:p>
        </p:txBody>
      </p:sp>
    </p:spTree>
    <p:extLst>
      <p:ext uri="{BB962C8B-B14F-4D97-AF65-F5344CB8AC3E}">
        <p14:creationId xmlns:p14="http://schemas.microsoft.com/office/powerpoint/2010/main" val="1680402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additive="base">
                                        <p:cTn id="7" dur="500" fill="hold"/>
                                        <p:tgtEl>
                                          <p:spTgt spid="1024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2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252"/>
                                        </p:tgtEl>
                                        <p:attrNameLst>
                                          <p:attrName>style.visibility</p:attrName>
                                        </p:attrNameLst>
                                      </p:cBhvr>
                                      <p:to>
                                        <p:strVal val="visible"/>
                                      </p:to>
                                    </p:set>
                                    <p:anim calcmode="lin" valueType="num">
                                      <p:cBhvr additive="base">
                                        <p:cTn id="13" dur="500" fill="hold"/>
                                        <p:tgtEl>
                                          <p:spTgt spid="10252"/>
                                        </p:tgtEl>
                                        <p:attrNameLst>
                                          <p:attrName>ppt_x</p:attrName>
                                        </p:attrNameLst>
                                      </p:cBhvr>
                                      <p:tavLst>
                                        <p:tav tm="0">
                                          <p:val>
                                            <p:strVal val="1+#ppt_w/2"/>
                                          </p:val>
                                        </p:tav>
                                        <p:tav tm="100000">
                                          <p:val>
                                            <p:strVal val="#ppt_x"/>
                                          </p:val>
                                        </p:tav>
                                      </p:tavLst>
                                    </p:anim>
                                    <p:anim calcmode="lin" valueType="num">
                                      <p:cBhvr additive="base">
                                        <p:cTn id="14" dur="500" fill="hold"/>
                                        <p:tgtEl>
                                          <p:spTgt spid="10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autoUpdateAnimBg="0"/>
      <p:bldP spid="1025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89143"/>
            <a:ext cx="21717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5"/>
          <p:cNvSpPr txBox="1">
            <a:spLocks noChangeArrowheads="1"/>
          </p:cNvSpPr>
          <p:nvPr/>
        </p:nvSpPr>
        <p:spPr bwMode="auto">
          <a:xfrm>
            <a:off x="2669853" y="53330"/>
            <a:ext cx="6172200" cy="3231654"/>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b="1" dirty="0">
                <a:latin typeface="+mn-lt"/>
              </a:rPr>
              <a:t>Δημόκριτος (460 </a:t>
            </a:r>
            <a:r>
              <a:rPr lang="el-GR" b="1" dirty="0" err="1">
                <a:latin typeface="+mn-lt"/>
              </a:rPr>
              <a:t>π.Χ.</a:t>
            </a:r>
            <a:r>
              <a:rPr lang="el-GR" b="1" dirty="0">
                <a:latin typeface="+mn-lt"/>
              </a:rPr>
              <a:t>- 370 </a:t>
            </a:r>
            <a:r>
              <a:rPr lang="el-GR" b="1" dirty="0" err="1">
                <a:latin typeface="+mn-lt"/>
              </a:rPr>
              <a:t>π.Χ</a:t>
            </a:r>
            <a:r>
              <a:rPr lang="el-GR" b="1" dirty="0">
                <a:latin typeface="+mn-lt"/>
              </a:rPr>
              <a:t>)</a:t>
            </a:r>
          </a:p>
          <a:p>
            <a:pPr marL="266700" indent="-266700" algn="l" eaLnBrk="1" hangingPunct="1">
              <a:spcBef>
                <a:spcPct val="50000"/>
              </a:spcBef>
              <a:buFontTx/>
              <a:buChar char="•"/>
            </a:pPr>
            <a:r>
              <a:rPr lang="el-GR" dirty="0" smtClean="0">
                <a:latin typeface="+mn-lt"/>
              </a:rPr>
              <a:t>Η </a:t>
            </a:r>
            <a:r>
              <a:rPr lang="el-GR" dirty="0">
                <a:latin typeface="+mn-lt"/>
              </a:rPr>
              <a:t>ύλη αποτελείται από άτομα, δηλαδή από μικροσκοπικά σωματίδια που δεν τέμνονται σε μικρότερα.</a:t>
            </a:r>
          </a:p>
          <a:p>
            <a:pPr marL="266700" indent="-266700" algn="l" eaLnBrk="1" hangingPunct="1">
              <a:spcBef>
                <a:spcPct val="50000"/>
              </a:spcBef>
              <a:buFontTx/>
              <a:buChar char="•"/>
            </a:pPr>
            <a:r>
              <a:rPr lang="el-GR" dirty="0">
                <a:latin typeface="+mn-lt"/>
              </a:rPr>
              <a:t> Η ύλη αποτελείται μόνο από τα άτομα και το κενό.</a:t>
            </a:r>
          </a:p>
          <a:p>
            <a:pPr marL="266700" indent="-266700" algn="l" eaLnBrk="1" hangingPunct="1">
              <a:spcBef>
                <a:spcPct val="50000"/>
              </a:spcBef>
              <a:buFontTx/>
              <a:buChar char="•"/>
            </a:pPr>
            <a:r>
              <a:rPr lang="el-GR" dirty="0">
                <a:latin typeface="+mn-lt"/>
              </a:rPr>
              <a:t> Τα άτομα είναι άφθαρτα και αναλλοίωτα.</a:t>
            </a:r>
          </a:p>
        </p:txBody>
      </p:sp>
      <p:sp>
        <p:nvSpPr>
          <p:cNvPr id="5126" name="Text Box 6"/>
          <p:cNvSpPr txBox="1">
            <a:spLocks noChangeArrowheads="1"/>
          </p:cNvSpPr>
          <p:nvPr/>
        </p:nvSpPr>
        <p:spPr bwMode="auto">
          <a:xfrm>
            <a:off x="179512" y="5893797"/>
            <a:ext cx="8791600" cy="830997"/>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dirty="0">
                <a:latin typeface="+mn-lt"/>
              </a:rPr>
              <a:t>Η ατομική θεωρία ήταν στην αφάνεια για περισσότερα από 2000 χρόνια, μέχρι την εποχή του...</a:t>
            </a:r>
          </a:p>
        </p:txBody>
      </p:sp>
      <p:pic>
        <p:nvPicPr>
          <p:cNvPr id="5" name="Picture 2" descr="DHMOKRITOS-SOUBLAK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680" y="3336305"/>
            <a:ext cx="3550401" cy="255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575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96"/>
            <a:ext cx="261937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Text Box 5"/>
          <p:cNvSpPr txBox="1">
            <a:spLocks noChangeArrowheads="1"/>
          </p:cNvSpPr>
          <p:nvPr/>
        </p:nvSpPr>
        <p:spPr bwMode="auto">
          <a:xfrm>
            <a:off x="3131840" y="211465"/>
            <a:ext cx="5832647" cy="52322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2800" b="1">
                <a:latin typeface="+mn-lt"/>
              </a:rPr>
              <a:t>John Dalton, 1766-1844</a:t>
            </a:r>
            <a:endParaRPr lang="el-GR" sz="2800" b="1">
              <a:latin typeface="+mn-lt"/>
            </a:endParaRPr>
          </a:p>
        </p:txBody>
      </p:sp>
      <p:sp>
        <p:nvSpPr>
          <p:cNvPr id="6148" name="Text Box 6"/>
          <p:cNvSpPr txBox="1">
            <a:spLocks noChangeArrowheads="1"/>
          </p:cNvSpPr>
          <p:nvPr/>
        </p:nvSpPr>
        <p:spPr bwMode="auto">
          <a:xfrm>
            <a:off x="3131839" y="908720"/>
            <a:ext cx="5832647" cy="100647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2000">
                <a:latin typeface="+mn-lt"/>
              </a:rPr>
              <a:t>O John Dalton </a:t>
            </a:r>
            <a:r>
              <a:rPr lang="el-GR" sz="2000">
                <a:latin typeface="+mn-lt"/>
              </a:rPr>
              <a:t>έφερε ξανά στο προσκήνιο την ατομική θεωρία και τη στήριξε με πειραματικά δεδομένα!</a:t>
            </a:r>
          </a:p>
        </p:txBody>
      </p:sp>
      <p:sp>
        <p:nvSpPr>
          <p:cNvPr id="6151" name="Text Box 7"/>
          <p:cNvSpPr txBox="1">
            <a:spLocks noChangeArrowheads="1"/>
          </p:cNvSpPr>
          <p:nvPr/>
        </p:nvSpPr>
        <p:spPr bwMode="auto">
          <a:xfrm>
            <a:off x="3131840" y="2225675"/>
            <a:ext cx="5832648" cy="433965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182563" indent="-182563" algn="l" eaLnBrk="1" hangingPunct="1">
              <a:spcBef>
                <a:spcPct val="50000"/>
              </a:spcBef>
              <a:buFontTx/>
              <a:buChar char="•"/>
            </a:pPr>
            <a:r>
              <a:rPr lang="el-GR" dirty="0">
                <a:latin typeface="+mn-lt"/>
              </a:rPr>
              <a:t> Η ύλη αποτελείται από </a:t>
            </a:r>
            <a:r>
              <a:rPr lang="el-GR" b="1" dirty="0">
                <a:latin typeface="+mn-lt"/>
              </a:rPr>
              <a:t>άτομα</a:t>
            </a:r>
            <a:r>
              <a:rPr lang="el-GR" dirty="0">
                <a:latin typeface="+mn-lt"/>
              </a:rPr>
              <a:t>, τα οποία είναι αδιαίρετα και αναλλοίωτα.</a:t>
            </a:r>
          </a:p>
          <a:p>
            <a:pPr marL="182563" indent="-182563" algn="l" eaLnBrk="1" hangingPunct="1">
              <a:spcBef>
                <a:spcPct val="50000"/>
              </a:spcBef>
              <a:buFontTx/>
              <a:buChar char="•"/>
            </a:pPr>
            <a:r>
              <a:rPr lang="el-GR" dirty="0">
                <a:latin typeface="+mn-lt"/>
              </a:rPr>
              <a:t> Όλα τα άτομα ενός στοιχείου έχουν την </a:t>
            </a:r>
            <a:r>
              <a:rPr lang="el-GR" b="1" dirty="0">
                <a:latin typeface="+mn-lt"/>
              </a:rPr>
              <a:t>ίδια μάζα</a:t>
            </a:r>
            <a:r>
              <a:rPr lang="el-GR" dirty="0">
                <a:latin typeface="+mn-lt"/>
              </a:rPr>
              <a:t> και τις ίδιες ιδιότητες.</a:t>
            </a:r>
          </a:p>
          <a:p>
            <a:pPr marL="182563" indent="-182563" algn="l" eaLnBrk="1" hangingPunct="1">
              <a:spcBef>
                <a:spcPct val="50000"/>
              </a:spcBef>
              <a:buFontTx/>
              <a:buChar char="•"/>
            </a:pPr>
            <a:r>
              <a:rPr lang="el-GR" dirty="0">
                <a:latin typeface="+mn-lt"/>
              </a:rPr>
              <a:t> Οι </a:t>
            </a:r>
            <a:r>
              <a:rPr lang="el-GR" b="1" dirty="0">
                <a:latin typeface="+mn-lt"/>
              </a:rPr>
              <a:t>ενώσεις</a:t>
            </a:r>
            <a:r>
              <a:rPr lang="el-GR" dirty="0">
                <a:latin typeface="+mn-lt"/>
              </a:rPr>
              <a:t> σχηματίζονται από τον συνδυασμό δύο η περισσότερων ατόμων.</a:t>
            </a:r>
          </a:p>
          <a:p>
            <a:pPr marL="182563" indent="-182563" algn="l" eaLnBrk="1" hangingPunct="1">
              <a:spcBef>
                <a:spcPct val="50000"/>
              </a:spcBef>
              <a:buFontTx/>
              <a:buChar char="•"/>
            </a:pPr>
            <a:r>
              <a:rPr lang="el-GR" dirty="0">
                <a:latin typeface="+mn-lt"/>
              </a:rPr>
              <a:t> Μια χημική αντίδραση είναι μια </a:t>
            </a:r>
            <a:r>
              <a:rPr lang="el-GR" b="1" dirty="0">
                <a:latin typeface="+mn-lt"/>
              </a:rPr>
              <a:t>ανακατανομή</a:t>
            </a:r>
            <a:r>
              <a:rPr lang="el-GR" dirty="0">
                <a:latin typeface="+mn-lt"/>
              </a:rPr>
              <a:t> των ατόμων των ενώσεων που συμμετέχουν σε αυτή.</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19" y="3664653"/>
            <a:ext cx="2566726" cy="316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856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51520" y="286777"/>
            <a:ext cx="864096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pPr>
            <a:r>
              <a:rPr lang="el-GR" sz="3200" b="1" dirty="0">
                <a:latin typeface="+mn-lt"/>
              </a:rPr>
              <a:t>Η θεωρία του </a:t>
            </a:r>
            <a:r>
              <a:rPr lang="en-US" sz="3200" b="1" dirty="0">
                <a:latin typeface="+mn-lt"/>
              </a:rPr>
              <a:t>Dalton, </a:t>
            </a:r>
            <a:r>
              <a:rPr lang="el-GR" sz="3200" b="1" dirty="0">
                <a:latin typeface="+mn-lt"/>
              </a:rPr>
              <a:t>παρότι σε κάποια σημεία της έχει αναθεωρηθεί και εμπλουτιστεί, </a:t>
            </a:r>
            <a:r>
              <a:rPr lang="el-GR" sz="3200" b="1" dirty="0">
                <a:solidFill>
                  <a:srgbClr val="FF0000"/>
                </a:solidFill>
                <a:latin typeface="+mn-lt"/>
              </a:rPr>
              <a:t>παραμένει ακόμα στη βάση της σύγχρονης χημείας.</a:t>
            </a:r>
          </a:p>
        </p:txBody>
      </p:sp>
      <p:pic>
        <p:nvPicPr>
          <p:cNvPr id="717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192395"/>
            <a:ext cx="33972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19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988840"/>
            <a:ext cx="8640960" cy="1944216"/>
          </a:xfrm>
          <a:solidFill>
            <a:srgbClr val="00B0F0"/>
          </a:solidFill>
          <a:ln>
            <a:solidFill>
              <a:srgbClr val="FF0000"/>
            </a:solidFill>
          </a:ln>
        </p:spPr>
        <p:txBody>
          <a:bodyPr/>
          <a:lstStyle/>
          <a:p>
            <a:r>
              <a:rPr lang="el-GR" sz="7200" b="1" dirty="0" smtClean="0"/>
              <a:t>3. Χαρακτηριστικά των ατόμων</a:t>
            </a:r>
            <a:endParaRPr lang="el-GR" sz="7200" b="1" dirty="0"/>
          </a:p>
        </p:txBody>
      </p:sp>
    </p:spTree>
    <p:extLst>
      <p:ext uri="{BB962C8B-B14F-4D97-AF65-F5344CB8AC3E}">
        <p14:creationId xmlns:p14="http://schemas.microsoft.com/office/powerpoint/2010/main" val="636566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51519" y="150167"/>
            <a:ext cx="4181271" cy="461665"/>
          </a:xfrm>
          <a:prstGeom prst="rect">
            <a:avLst/>
          </a:prstGeom>
          <a:solidFill>
            <a:srgbClr val="FFC000"/>
          </a:solidFill>
          <a:ln>
            <a:noFill/>
          </a:ln>
          <a:effec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l" eaLnBrk="1" hangingPunct="1">
              <a:spcBef>
                <a:spcPct val="50000"/>
              </a:spcBef>
            </a:pPr>
            <a:r>
              <a:rPr lang="el-GR" b="1" dirty="0">
                <a:latin typeface="+mn-lt"/>
              </a:rPr>
              <a:t>Τι μέγεθος έχουν τα άτομα;</a:t>
            </a:r>
          </a:p>
        </p:txBody>
      </p:sp>
      <p:sp>
        <p:nvSpPr>
          <p:cNvPr id="8198" name="Text Box 6"/>
          <p:cNvSpPr txBox="1">
            <a:spLocks noChangeArrowheads="1"/>
          </p:cNvSpPr>
          <p:nvPr/>
        </p:nvSpPr>
        <p:spPr bwMode="auto">
          <a:xfrm>
            <a:off x="2419350" y="967047"/>
            <a:ext cx="6579146" cy="1846659"/>
          </a:xfrm>
          <a:prstGeom prst="rect">
            <a:avLst/>
          </a:prstGeom>
          <a:solidFill>
            <a:schemeClr val="accent1">
              <a:lumMod val="20000"/>
              <a:lumOff val="80000"/>
            </a:schemeClr>
          </a:solidFill>
          <a:ln>
            <a:noFill/>
          </a:ln>
          <a:effec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l-GR" dirty="0"/>
              <a:t> </a:t>
            </a:r>
            <a:r>
              <a:rPr lang="el-GR" sz="2000" dirty="0"/>
              <a:t>Τα άτομα είναι πάρα πολύ μικρά και δε μπορούμε να τα δούμε με τα μάτια μας.</a:t>
            </a:r>
          </a:p>
          <a:p>
            <a:pPr eaLnBrk="1" hangingPunct="1">
              <a:spcBef>
                <a:spcPct val="50000"/>
              </a:spcBef>
              <a:buFontTx/>
              <a:buChar char="•"/>
            </a:pPr>
            <a:r>
              <a:rPr lang="el-GR" sz="2000" dirty="0"/>
              <a:t> Στο κεφάλι μιας καρφίτσας μπορούν να χωρέσουν </a:t>
            </a:r>
            <a:r>
              <a:rPr lang="el-GR" sz="2000" dirty="0" smtClean="0"/>
              <a:t/>
            </a:r>
            <a:br>
              <a:rPr lang="el-GR" sz="2000" dirty="0" smtClean="0"/>
            </a:br>
            <a:r>
              <a:rPr lang="el-GR" sz="2000" b="1" dirty="0" smtClean="0">
                <a:solidFill>
                  <a:srgbClr val="FF0000"/>
                </a:solidFill>
              </a:rPr>
              <a:t>5 </a:t>
            </a:r>
            <a:r>
              <a:rPr lang="el-GR" sz="2000" b="1" dirty="0">
                <a:solidFill>
                  <a:srgbClr val="FF0000"/>
                </a:solidFill>
              </a:rPr>
              <a:t>εκατομμύρια </a:t>
            </a:r>
            <a:r>
              <a:rPr lang="el-GR" sz="2000" b="1" dirty="0" err="1">
                <a:solidFill>
                  <a:srgbClr val="FF0000"/>
                </a:solidFill>
              </a:rPr>
              <a:t>εκατομμύρια</a:t>
            </a:r>
            <a:r>
              <a:rPr lang="el-GR" sz="2000" b="1" dirty="0">
                <a:solidFill>
                  <a:srgbClr val="FF0000"/>
                </a:solidFill>
              </a:rPr>
              <a:t> άτομα υδρογόνου (5</a:t>
            </a:r>
            <a:r>
              <a:rPr lang="el-GR" sz="2000" b="1" dirty="0">
                <a:solidFill>
                  <a:srgbClr val="FF0000"/>
                </a:solidFill>
                <a:sym typeface="Symbol" pitchFamily="18" charset="2"/>
              </a:rPr>
              <a:t>10</a:t>
            </a:r>
            <a:r>
              <a:rPr lang="el-GR" sz="2000" b="1" baseline="30000" dirty="0">
                <a:solidFill>
                  <a:srgbClr val="FF0000"/>
                </a:solidFill>
                <a:sym typeface="Symbol" pitchFamily="18" charset="2"/>
              </a:rPr>
              <a:t>12</a:t>
            </a:r>
            <a:r>
              <a:rPr lang="el-GR" sz="2000" b="1" dirty="0">
                <a:solidFill>
                  <a:srgbClr val="FF0000"/>
                </a:solidFill>
                <a:sym typeface="Symbol" pitchFamily="18" charset="2"/>
              </a:rPr>
              <a:t>)</a:t>
            </a:r>
            <a:endParaRPr lang="el-GR" b="1" dirty="0">
              <a:solidFill>
                <a:srgbClr val="FF0000"/>
              </a:solidFill>
              <a:sym typeface="Symbol" pitchFamily="18" charset="2"/>
            </a:endParaRPr>
          </a:p>
        </p:txBody>
      </p:sp>
      <p:sp>
        <p:nvSpPr>
          <p:cNvPr id="8199" name="Text Box 7"/>
          <p:cNvSpPr txBox="1">
            <a:spLocks noChangeArrowheads="1"/>
          </p:cNvSpPr>
          <p:nvPr/>
        </p:nvSpPr>
        <p:spPr bwMode="auto">
          <a:xfrm>
            <a:off x="241791" y="3357352"/>
            <a:ext cx="4191000" cy="461665"/>
          </a:xfrm>
          <a:prstGeom prst="rect">
            <a:avLst/>
          </a:prstGeom>
          <a:solidFill>
            <a:srgbClr val="FFC000"/>
          </a:solidFill>
          <a:ln>
            <a:noFill/>
          </a:ln>
          <a:effectLst/>
        </p:spPr>
        <p:txBody>
          <a:bodyPr wrap="square">
            <a:spAutoFit/>
          </a:bodyPr>
          <a:lstStyle>
            <a:defPPr>
              <a:defRPr lang="el-GR"/>
            </a:defPPr>
            <a:lvl1pPr algn="l" eaLnBrk="1" hangingPunct="1">
              <a:spcBef>
                <a:spcPct val="50000"/>
              </a:spcBef>
              <a:defRPr b="1">
                <a:latin typeface="+mn-lt"/>
              </a:defRPr>
            </a:lvl1pPr>
            <a:lvl2pPr marL="742950" indent="-285750" eaLnBrk="0" hangingPunct="0">
              <a:defRPr>
                <a:latin typeface="Tahoma" pitchFamily="34" charset="0"/>
              </a:defRPr>
            </a:lvl2pPr>
            <a:lvl3pPr marL="1143000" indent="-228600" eaLnBrk="0" hangingPunct="0">
              <a:defRPr>
                <a:latin typeface="Tahoma" pitchFamily="34" charset="0"/>
              </a:defRPr>
            </a:lvl3pPr>
            <a:lvl4pPr marL="1600200" indent="-228600" eaLnBrk="0" hangingPunct="0">
              <a:defRPr>
                <a:latin typeface="Tahoma" pitchFamily="34" charset="0"/>
              </a:defRPr>
            </a:lvl4pPr>
            <a:lvl5pPr marL="2057400" indent="-228600" eaLnBrk="0" hangingPunct="0">
              <a:defRPr>
                <a:latin typeface="Tahoma" pitchFamily="34" charset="0"/>
              </a:defRPr>
            </a:lvl5pPr>
            <a:lvl6pPr marL="2514600" indent="-228600" eaLnBrk="0" fontAlgn="base" hangingPunct="0">
              <a:spcBef>
                <a:spcPct val="0"/>
              </a:spcBef>
              <a:spcAft>
                <a:spcPct val="0"/>
              </a:spcAft>
              <a:defRPr>
                <a:latin typeface="Tahoma" pitchFamily="34" charset="0"/>
              </a:defRPr>
            </a:lvl6pPr>
            <a:lvl7pPr marL="2971800" indent="-228600" eaLnBrk="0" fontAlgn="base" hangingPunct="0">
              <a:spcBef>
                <a:spcPct val="0"/>
              </a:spcBef>
              <a:spcAft>
                <a:spcPct val="0"/>
              </a:spcAft>
              <a:defRPr>
                <a:latin typeface="Tahoma" pitchFamily="34" charset="0"/>
              </a:defRPr>
            </a:lvl7pPr>
            <a:lvl8pPr marL="3429000" indent="-228600" eaLnBrk="0" fontAlgn="base" hangingPunct="0">
              <a:spcBef>
                <a:spcPct val="0"/>
              </a:spcBef>
              <a:spcAft>
                <a:spcPct val="0"/>
              </a:spcAft>
              <a:defRPr>
                <a:latin typeface="Tahoma" pitchFamily="34" charset="0"/>
              </a:defRPr>
            </a:lvl8pPr>
            <a:lvl9pPr marL="3886200" indent="-228600" eaLnBrk="0" fontAlgn="base" hangingPunct="0">
              <a:spcBef>
                <a:spcPct val="0"/>
              </a:spcBef>
              <a:spcAft>
                <a:spcPct val="0"/>
              </a:spcAft>
              <a:defRPr>
                <a:latin typeface="Tahoma" pitchFamily="34" charset="0"/>
              </a:defRPr>
            </a:lvl9pPr>
          </a:lstStyle>
          <a:p>
            <a:r>
              <a:rPr lang="el-GR" dirty="0"/>
              <a:t>Τι σχήμα έχουν τα άτομα;</a:t>
            </a:r>
          </a:p>
        </p:txBody>
      </p:sp>
      <p:sp>
        <p:nvSpPr>
          <p:cNvPr id="8200" name="Text Box 8"/>
          <p:cNvSpPr txBox="1">
            <a:spLocks noChangeArrowheads="1"/>
          </p:cNvSpPr>
          <p:nvPr/>
        </p:nvSpPr>
        <p:spPr bwMode="auto">
          <a:xfrm>
            <a:off x="2636839" y="4342456"/>
            <a:ext cx="6377855" cy="1538883"/>
          </a:xfrm>
          <a:prstGeom prst="rect">
            <a:avLst/>
          </a:prstGeom>
          <a:solidFill>
            <a:schemeClr val="accent1">
              <a:lumMod val="20000"/>
              <a:lumOff val="80000"/>
            </a:schemeClr>
          </a:solidFill>
          <a:ln>
            <a:noFill/>
          </a:ln>
          <a:effec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l-GR" dirty="0"/>
              <a:t> </a:t>
            </a:r>
            <a:r>
              <a:rPr lang="el-GR" sz="2000" dirty="0"/>
              <a:t>Ο </a:t>
            </a:r>
            <a:r>
              <a:rPr lang="en-US" sz="2000" dirty="0"/>
              <a:t>Dalton </a:t>
            </a:r>
            <a:r>
              <a:rPr lang="el-GR" sz="2000" dirty="0"/>
              <a:t>τα φαντάστηκε και τα αναπαρέστησε </a:t>
            </a:r>
            <a:r>
              <a:rPr lang="el-GR" sz="2000" dirty="0" smtClean="0"/>
              <a:t>σαν </a:t>
            </a:r>
            <a:r>
              <a:rPr lang="el-GR" sz="2000" dirty="0"/>
              <a:t>μικρές σφαίρες.</a:t>
            </a:r>
          </a:p>
          <a:p>
            <a:pPr eaLnBrk="1" hangingPunct="1">
              <a:spcBef>
                <a:spcPct val="50000"/>
              </a:spcBef>
              <a:buFontTx/>
              <a:buChar char="•"/>
            </a:pPr>
            <a:r>
              <a:rPr lang="el-GR" sz="2000" dirty="0"/>
              <a:t> Η άποψη αυτή ενισχύεται από τα σύγχρονα πειραματικά δεδομένα.</a:t>
            </a:r>
            <a:endParaRPr lang="el-GR" dirty="0"/>
          </a:p>
        </p:txBody>
      </p:sp>
      <p:pic>
        <p:nvPicPr>
          <p:cNvPr id="820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11" y="4116536"/>
            <a:ext cx="2014537"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Ορθογώνιο 3"/>
          <p:cNvSpPr>
            <a:spLocks noChangeArrowheads="1"/>
          </p:cNvSpPr>
          <p:nvPr/>
        </p:nvSpPr>
        <p:spPr bwMode="auto">
          <a:xfrm>
            <a:off x="0" y="1283752"/>
            <a:ext cx="2419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sz="1600" b="1" dirty="0"/>
              <a:t>διάμετρος ατόμων: </a:t>
            </a:r>
            <a:endParaRPr lang="el-GR" sz="1600" dirty="0"/>
          </a:p>
          <a:p>
            <a:r>
              <a:rPr lang="el-GR" sz="1600" b="1" dirty="0"/>
              <a:t>1 έως 5 </a:t>
            </a:r>
            <a:r>
              <a:rPr lang="en-US" sz="1600" b="1" dirty="0"/>
              <a:t>Å</a:t>
            </a:r>
            <a:endParaRPr lang="en-US" sz="1600" dirty="0"/>
          </a:p>
          <a:p>
            <a:r>
              <a:rPr lang="nn-NO" sz="1600" b="1" dirty="0"/>
              <a:t>(1 Å = 1 </a:t>
            </a:r>
            <a:r>
              <a:rPr lang="nn-NO" sz="1100" b="1" dirty="0"/>
              <a:t>X</a:t>
            </a:r>
            <a:r>
              <a:rPr lang="nn-NO" sz="1600" dirty="0"/>
              <a:t> </a:t>
            </a:r>
            <a:r>
              <a:rPr lang="nn-NO" sz="1600" b="1" dirty="0"/>
              <a:t>10</a:t>
            </a:r>
            <a:r>
              <a:rPr lang="nn-NO" sz="1600" b="1" baseline="30000" dirty="0"/>
              <a:t>–10</a:t>
            </a:r>
            <a:r>
              <a:rPr lang="nn-NO" sz="1600" b="1" dirty="0"/>
              <a:t> m)</a:t>
            </a:r>
            <a:endParaRPr lang="el-GR" sz="1600" dirty="0"/>
          </a:p>
        </p:txBody>
      </p:sp>
    </p:spTree>
    <p:extLst>
      <p:ext uri="{BB962C8B-B14F-4D97-AF65-F5344CB8AC3E}">
        <p14:creationId xmlns:p14="http://schemas.microsoft.com/office/powerpoint/2010/main" val="3820117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213939" y="142392"/>
            <a:ext cx="4705672" cy="461665"/>
          </a:xfrm>
          <a:prstGeom prst="rect">
            <a:avLst/>
          </a:prstGeom>
          <a:solidFill>
            <a:srgbClr val="FFC000"/>
          </a:solidFill>
          <a:ln>
            <a:noFill/>
          </a:ln>
          <a:effectLst/>
        </p:spPr>
        <p:txBody>
          <a:bodyPr wrap="square">
            <a:spAutoFit/>
          </a:bodyPr>
          <a:lstStyle>
            <a:defPPr>
              <a:defRPr lang="el-GR"/>
            </a:defPPr>
            <a:lvl1pPr algn="l" eaLnBrk="1" hangingPunct="1">
              <a:spcBef>
                <a:spcPct val="50000"/>
              </a:spcBef>
              <a:defRPr b="1">
                <a:latin typeface="+mn-lt"/>
              </a:defRPr>
            </a:lvl1pPr>
            <a:lvl2pPr marL="742950" indent="-285750" eaLnBrk="0" hangingPunct="0">
              <a:defRPr>
                <a:latin typeface="Tahoma" pitchFamily="34" charset="0"/>
              </a:defRPr>
            </a:lvl2pPr>
            <a:lvl3pPr marL="1143000" indent="-228600" eaLnBrk="0" hangingPunct="0">
              <a:defRPr>
                <a:latin typeface="Tahoma" pitchFamily="34" charset="0"/>
              </a:defRPr>
            </a:lvl3pPr>
            <a:lvl4pPr marL="1600200" indent="-228600" eaLnBrk="0" hangingPunct="0">
              <a:defRPr>
                <a:latin typeface="Tahoma" pitchFamily="34" charset="0"/>
              </a:defRPr>
            </a:lvl4pPr>
            <a:lvl5pPr marL="2057400" indent="-228600" eaLnBrk="0" hangingPunct="0">
              <a:defRPr>
                <a:latin typeface="Tahoma" pitchFamily="34" charset="0"/>
              </a:defRPr>
            </a:lvl5pPr>
            <a:lvl6pPr marL="2514600" indent="-228600" eaLnBrk="0" fontAlgn="base" hangingPunct="0">
              <a:spcBef>
                <a:spcPct val="0"/>
              </a:spcBef>
              <a:spcAft>
                <a:spcPct val="0"/>
              </a:spcAft>
              <a:defRPr>
                <a:latin typeface="Tahoma" pitchFamily="34" charset="0"/>
              </a:defRPr>
            </a:lvl6pPr>
            <a:lvl7pPr marL="2971800" indent="-228600" eaLnBrk="0" fontAlgn="base" hangingPunct="0">
              <a:spcBef>
                <a:spcPct val="0"/>
              </a:spcBef>
              <a:spcAft>
                <a:spcPct val="0"/>
              </a:spcAft>
              <a:defRPr>
                <a:latin typeface="Tahoma" pitchFamily="34" charset="0"/>
              </a:defRPr>
            </a:lvl7pPr>
            <a:lvl8pPr marL="3429000" indent="-228600" eaLnBrk="0" fontAlgn="base" hangingPunct="0">
              <a:spcBef>
                <a:spcPct val="0"/>
              </a:spcBef>
              <a:spcAft>
                <a:spcPct val="0"/>
              </a:spcAft>
              <a:defRPr>
                <a:latin typeface="Tahoma" pitchFamily="34" charset="0"/>
              </a:defRPr>
            </a:lvl8pPr>
            <a:lvl9pPr marL="3886200" indent="-228600" eaLnBrk="0" fontAlgn="base" hangingPunct="0">
              <a:spcBef>
                <a:spcPct val="0"/>
              </a:spcBef>
              <a:spcAft>
                <a:spcPct val="0"/>
              </a:spcAft>
              <a:defRPr>
                <a:latin typeface="Tahoma" pitchFamily="34" charset="0"/>
              </a:defRPr>
            </a:lvl9pPr>
          </a:lstStyle>
          <a:p>
            <a:r>
              <a:rPr lang="el-GR" dirty="0" smtClean="0"/>
              <a:t>Μπορούμε </a:t>
            </a:r>
            <a:r>
              <a:rPr lang="el-GR" dirty="0"/>
              <a:t>να δούμε τα άτομα;</a:t>
            </a:r>
          </a:p>
        </p:txBody>
      </p:sp>
      <p:sp>
        <p:nvSpPr>
          <p:cNvPr id="9222" name="Text Box 6"/>
          <p:cNvSpPr txBox="1">
            <a:spLocks noChangeArrowheads="1"/>
          </p:cNvSpPr>
          <p:nvPr/>
        </p:nvSpPr>
        <p:spPr bwMode="auto">
          <a:xfrm>
            <a:off x="2454903" y="833505"/>
            <a:ext cx="6477000" cy="701675"/>
          </a:xfrm>
          <a:prstGeom prst="rect">
            <a:avLst/>
          </a:prstGeom>
          <a:solidFill>
            <a:schemeClr val="accent1">
              <a:lumMod val="20000"/>
              <a:lumOff val="80000"/>
            </a:schemeClr>
          </a:solidFill>
          <a:ln>
            <a:noFill/>
          </a:ln>
          <a:effec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dirty="0"/>
              <a:t>Όχι με τα μάτια μας. Μπορούμε να δούμε μόνο κάποια </a:t>
            </a:r>
            <a:r>
              <a:rPr lang="el-GR" sz="2000" dirty="0">
                <a:solidFill>
                  <a:srgbClr val="FF0000"/>
                </a:solidFill>
              </a:rPr>
              <a:t>μεγάλα άτομα</a:t>
            </a:r>
            <a:r>
              <a:rPr lang="el-GR" sz="2000" dirty="0"/>
              <a:t> με </a:t>
            </a:r>
            <a:r>
              <a:rPr lang="el-GR" sz="2000" dirty="0">
                <a:solidFill>
                  <a:srgbClr val="FF0000"/>
                </a:solidFill>
              </a:rPr>
              <a:t>ειδικά μικροσκόπια.</a:t>
            </a:r>
          </a:p>
        </p:txBody>
      </p:sp>
      <p:pic>
        <p:nvPicPr>
          <p:cNvPr id="92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18624"/>
            <a:ext cx="2427312" cy="211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106" y="1618624"/>
            <a:ext cx="2764797" cy="220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059832" y="1858222"/>
            <a:ext cx="3056226" cy="1631216"/>
          </a:xfrm>
          <a:prstGeom prst="rect">
            <a:avLst/>
          </a:prstGeom>
        </p:spPr>
        <p:txBody>
          <a:bodyPr wrap="square">
            <a:spAutoFit/>
          </a:bodyPr>
          <a:lstStyle/>
          <a:p>
            <a:pPr eaLnBrk="1" hangingPunct="1">
              <a:spcBef>
                <a:spcPct val="50000"/>
              </a:spcBef>
            </a:pPr>
            <a:r>
              <a:rPr lang="el-GR" sz="2000" dirty="0" smtClean="0">
                <a:latin typeface="+mn-lt"/>
              </a:rPr>
              <a:t>για να πάρουμε μια εικόνα τους με το ηλεκτρονικό μικροσκόπιο πρέπει να μεγεθύνουμε 700.000.000 φορές!</a:t>
            </a:r>
            <a:endParaRPr lang="el-GR" sz="2000" dirty="0">
              <a:latin typeface="+mn-lt"/>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880173"/>
            <a:ext cx="3693889" cy="293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Ορθογώνιο 7"/>
          <p:cNvSpPr>
            <a:spLocks noChangeArrowheads="1"/>
          </p:cNvSpPr>
          <p:nvPr/>
        </p:nvSpPr>
        <p:spPr bwMode="auto">
          <a:xfrm>
            <a:off x="3851920" y="4221088"/>
            <a:ext cx="5222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sz="1800" b="1" dirty="0">
                <a:latin typeface="+mn-lt"/>
              </a:rPr>
              <a:t>Άτομα νικελίου (</a:t>
            </a:r>
            <a:r>
              <a:rPr lang="el-GR" sz="1800" b="1" dirty="0" err="1">
                <a:latin typeface="+mn-lt"/>
              </a:rPr>
              <a:t>Ni</a:t>
            </a:r>
            <a:r>
              <a:rPr lang="el-GR" sz="1800" b="1" dirty="0">
                <a:latin typeface="+mn-lt"/>
              </a:rPr>
              <a:t>) στην επιφάνεια ενός κρυστάλλου νικελίου (εικόνα παρμένη με σαρωτικό μικροσκόπιο σήραγγας, STM)</a:t>
            </a:r>
            <a:endParaRPr lang="el-GR" sz="1800" dirty="0">
              <a:latin typeface="+mn-lt"/>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6212" y="5146208"/>
            <a:ext cx="147637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Ορθογώνιο 5"/>
          <p:cNvSpPr>
            <a:spLocks noChangeArrowheads="1"/>
          </p:cNvSpPr>
          <p:nvPr/>
        </p:nvSpPr>
        <p:spPr bwMode="auto">
          <a:xfrm>
            <a:off x="5384887" y="5216779"/>
            <a:ext cx="1843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sz="1800" b="1" dirty="0">
                <a:latin typeface="+mn-lt"/>
              </a:rPr>
              <a:t>Κέρμα με</a:t>
            </a:r>
            <a:endParaRPr lang="el-GR" sz="1800" dirty="0">
              <a:latin typeface="+mn-lt"/>
            </a:endParaRPr>
          </a:p>
          <a:p>
            <a:r>
              <a:rPr lang="el-GR" sz="1800" b="1" i="1" dirty="0">
                <a:latin typeface="+mn-lt"/>
              </a:rPr>
              <a:t>δ </a:t>
            </a:r>
            <a:r>
              <a:rPr lang="el-GR" sz="1800" b="1" dirty="0">
                <a:latin typeface="+mn-lt"/>
              </a:rPr>
              <a:t>= 1,5 </a:t>
            </a:r>
            <a:r>
              <a:rPr lang="en-US" sz="1800" b="1" dirty="0">
                <a:latin typeface="+mn-lt"/>
              </a:rPr>
              <a:t>cm </a:t>
            </a:r>
            <a:endParaRPr lang="el-GR" sz="1800" dirty="0">
              <a:latin typeface="+mn-lt"/>
            </a:endParaRPr>
          </a:p>
        </p:txBody>
      </p:sp>
      <p:sp>
        <p:nvSpPr>
          <p:cNvPr id="12" name="Ορθογώνιο 4"/>
          <p:cNvSpPr>
            <a:spLocks noChangeArrowheads="1"/>
          </p:cNvSpPr>
          <p:nvPr/>
        </p:nvSpPr>
        <p:spPr bwMode="auto">
          <a:xfrm>
            <a:off x="956481" y="5862892"/>
            <a:ext cx="2139950" cy="831850"/>
          </a:xfrm>
          <a:prstGeom prst="rect">
            <a:avLst/>
          </a:prstGeom>
          <a:solidFill>
            <a:schemeClr val="accent1">
              <a:lumMod val="20000"/>
              <a:lumOff val="80000"/>
            </a:schemeClr>
          </a:solidFill>
          <a:ln>
            <a:noFill/>
          </a:ln>
        </p:spPr>
        <p:txBody>
          <a:bodyPr>
            <a:spAutoFit/>
          </a:bodyPr>
          <a:lstStyle/>
          <a:p>
            <a:r>
              <a:rPr lang="el-GR" sz="1600" b="1" dirty="0" smtClean="0">
                <a:latin typeface="+mn-lt"/>
              </a:rPr>
              <a:t>Άτομα </a:t>
            </a:r>
            <a:r>
              <a:rPr lang="en-US" sz="1600" b="1" dirty="0">
                <a:latin typeface="+mn-lt"/>
              </a:rPr>
              <a:t>Ni:</a:t>
            </a:r>
            <a:endParaRPr lang="en-US" sz="1600" dirty="0">
              <a:latin typeface="+mn-lt"/>
            </a:endParaRPr>
          </a:p>
          <a:p>
            <a:r>
              <a:rPr lang="el-GR" sz="1600" b="1" dirty="0">
                <a:latin typeface="+mn-lt"/>
              </a:rPr>
              <a:t>διάμετρος 2,48 </a:t>
            </a:r>
            <a:r>
              <a:rPr lang="en-US" sz="1600" b="1" dirty="0">
                <a:latin typeface="+mn-lt"/>
              </a:rPr>
              <a:t>Å</a:t>
            </a:r>
            <a:endParaRPr lang="en-US" sz="1600" dirty="0">
              <a:latin typeface="+mn-lt"/>
            </a:endParaRPr>
          </a:p>
          <a:p>
            <a:r>
              <a:rPr lang="en-US" sz="1600" b="1" dirty="0">
                <a:latin typeface="+mn-lt"/>
              </a:rPr>
              <a:t>(2,48 </a:t>
            </a:r>
            <a:r>
              <a:rPr lang="en-US" sz="1200" b="1" dirty="0">
                <a:latin typeface="+mn-lt"/>
              </a:rPr>
              <a:t>X</a:t>
            </a:r>
            <a:r>
              <a:rPr lang="en-US" sz="1600" dirty="0">
                <a:latin typeface="+mn-lt"/>
              </a:rPr>
              <a:t> </a:t>
            </a:r>
            <a:r>
              <a:rPr lang="en-US" sz="1600" b="1" dirty="0">
                <a:latin typeface="+mn-lt"/>
              </a:rPr>
              <a:t>10</a:t>
            </a:r>
            <a:r>
              <a:rPr lang="en-US" sz="1600" b="1" baseline="30000" dirty="0">
                <a:latin typeface="+mn-lt"/>
              </a:rPr>
              <a:t>–8</a:t>
            </a:r>
            <a:r>
              <a:rPr lang="en-US" sz="1600" b="1" dirty="0">
                <a:latin typeface="+mn-lt"/>
              </a:rPr>
              <a:t> cm). </a:t>
            </a:r>
            <a:endParaRPr lang="el-GR" sz="1600" dirty="0">
              <a:latin typeface="+mn-lt"/>
            </a:endParaRPr>
          </a:p>
        </p:txBody>
      </p:sp>
      <p:sp>
        <p:nvSpPr>
          <p:cNvPr id="13" name="Ορθογώνιο 6"/>
          <p:cNvSpPr>
            <a:spLocks noChangeArrowheads="1"/>
          </p:cNvSpPr>
          <p:nvPr/>
        </p:nvSpPr>
        <p:spPr bwMode="auto">
          <a:xfrm>
            <a:off x="6306431" y="5897759"/>
            <a:ext cx="27832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sz="1600" b="1" dirty="0">
                <a:latin typeface="+mn-lt"/>
              </a:rPr>
              <a:t>1,5/2,48 </a:t>
            </a:r>
            <a:r>
              <a:rPr lang="en-US" sz="1200" b="1" dirty="0">
                <a:latin typeface="+mn-lt"/>
              </a:rPr>
              <a:t>X</a:t>
            </a:r>
            <a:r>
              <a:rPr lang="el-GR" sz="1600" dirty="0">
                <a:latin typeface="+mn-lt"/>
              </a:rPr>
              <a:t> </a:t>
            </a:r>
            <a:r>
              <a:rPr lang="el-GR" sz="1600" b="1" dirty="0">
                <a:latin typeface="+mn-lt"/>
              </a:rPr>
              <a:t>10</a:t>
            </a:r>
            <a:r>
              <a:rPr lang="el-GR" sz="1600" b="1" baseline="30000" dirty="0">
                <a:latin typeface="+mn-lt"/>
              </a:rPr>
              <a:t>–8</a:t>
            </a:r>
            <a:r>
              <a:rPr lang="el-GR" sz="1600" b="1" dirty="0">
                <a:latin typeface="+mn-lt"/>
              </a:rPr>
              <a:t> = 6 </a:t>
            </a:r>
            <a:r>
              <a:rPr lang="en-US" sz="1200" b="1" dirty="0">
                <a:latin typeface="+mn-lt"/>
              </a:rPr>
              <a:t>X</a:t>
            </a:r>
            <a:r>
              <a:rPr lang="el-GR" sz="1600" dirty="0">
                <a:latin typeface="+mn-lt"/>
              </a:rPr>
              <a:t> </a:t>
            </a:r>
            <a:r>
              <a:rPr lang="el-GR" sz="1600" b="1" dirty="0">
                <a:latin typeface="+mn-lt"/>
              </a:rPr>
              <a:t>10</a:t>
            </a:r>
            <a:r>
              <a:rPr lang="el-GR" sz="1600" b="1" baseline="30000" dirty="0">
                <a:latin typeface="+mn-lt"/>
              </a:rPr>
              <a:t>7</a:t>
            </a:r>
            <a:endParaRPr lang="el-GR" sz="1600" baseline="30000" dirty="0">
              <a:latin typeface="+mn-lt"/>
            </a:endParaRPr>
          </a:p>
          <a:p>
            <a:r>
              <a:rPr lang="el-GR" sz="1600" b="1" dirty="0">
                <a:latin typeface="+mn-lt"/>
              </a:rPr>
              <a:t>ή 60 εκατομμύρια !!!</a:t>
            </a:r>
            <a:endParaRPr lang="el-GR" sz="1600" dirty="0">
              <a:latin typeface="+mn-lt"/>
            </a:endParaRPr>
          </a:p>
          <a:p>
            <a:r>
              <a:rPr lang="el-GR" sz="1600" b="1" dirty="0">
                <a:latin typeface="+mn-lt"/>
              </a:rPr>
              <a:t>άτομα </a:t>
            </a:r>
            <a:r>
              <a:rPr lang="en-US" sz="1600" b="1" dirty="0">
                <a:latin typeface="+mn-lt"/>
              </a:rPr>
              <a:t>Ni.</a:t>
            </a:r>
            <a:endParaRPr lang="el-GR" sz="1600" dirty="0">
              <a:latin typeface="+mn-lt"/>
            </a:endParaRPr>
          </a:p>
        </p:txBody>
      </p:sp>
    </p:spTree>
    <p:extLst>
      <p:ext uri="{BB962C8B-B14F-4D97-AF65-F5344CB8AC3E}">
        <p14:creationId xmlns:p14="http://schemas.microsoft.com/office/powerpoint/2010/main" val="1357680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blinds(horizontal)">
                                      <p:cBhvr>
                                        <p:cTn id="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BLOGGER_PHOTO_ID_5375080313018108450" descr="1046856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0696"/>
            <a:ext cx="3747269" cy="251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ChangeArrowheads="1"/>
          </p:cNvSpPr>
          <p:nvPr/>
        </p:nvSpPr>
        <p:spPr bwMode="auto">
          <a:xfrm>
            <a:off x="4348453" y="836712"/>
            <a:ext cx="44720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l"/>
            <a:r>
              <a:rPr lang="el-GR" sz="1800">
                <a:solidFill>
                  <a:srgbClr val="000000"/>
                </a:solidFill>
                <a:latin typeface="+mn-lt"/>
              </a:rPr>
              <a:t>Το μόριο του πεντακένιου όπως κανείς δεν το έχει ξαναδεί. </a:t>
            </a:r>
          </a:p>
          <a:p>
            <a:pPr algn="l" eaLnBrk="0" hangingPunct="0"/>
            <a:r>
              <a:rPr lang="el-GR" sz="1800">
                <a:solidFill>
                  <a:srgbClr val="000000"/>
                </a:solidFill>
                <a:latin typeface="+mn-lt"/>
              </a:rPr>
              <a:t>Τα σκούρα εξάγωνα αντιστοιχούν σε δακτύλιους άνθρακα</a:t>
            </a:r>
            <a:r>
              <a:rPr lang="el-GR" sz="1800">
                <a:latin typeface="+mn-lt"/>
              </a:rPr>
              <a:t> </a:t>
            </a:r>
          </a:p>
        </p:txBody>
      </p:sp>
      <p:pic>
        <p:nvPicPr>
          <p:cNvPr id="4" name="Εικόνα 1" descr="http://www.physics4u.gr/news/images7/AFM_distinguish_ato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281" y="2924944"/>
            <a:ext cx="4471162" cy="37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2"/>
          <p:cNvSpPr>
            <a:spLocks noChangeArrowheads="1"/>
          </p:cNvSpPr>
          <p:nvPr/>
        </p:nvSpPr>
        <p:spPr bwMode="auto">
          <a:xfrm>
            <a:off x="444376" y="3717032"/>
            <a:ext cx="35544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l-GR" sz="2000" dirty="0">
                <a:latin typeface="+mn-lt"/>
              </a:rPr>
              <a:t>Ένα Μικροσκόπιο Ατομικής Δύναμης μπορεί να προσδιορίσει την ταυτότητα των ατόμων της επιφάνειας ενός κράματος: άτομα πυριτίου [κόκκινο], κασσιτέρου [μπλε] και μολύβδου [πράσινα)</a:t>
            </a:r>
          </a:p>
        </p:txBody>
      </p:sp>
    </p:spTree>
    <p:extLst>
      <p:ext uri="{BB962C8B-B14F-4D97-AF65-F5344CB8AC3E}">
        <p14:creationId xmlns:p14="http://schemas.microsoft.com/office/powerpoint/2010/main" val="242756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99864" y="166483"/>
            <a:ext cx="6910536" cy="461665"/>
          </a:xfrm>
          <a:prstGeom prst="rect">
            <a:avLst/>
          </a:prstGeom>
          <a:solidFill>
            <a:srgbClr val="FFC000"/>
          </a:solidFill>
          <a:ln>
            <a:noFill/>
          </a:ln>
          <a:effectLst/>
        </p:spPr>
        <p:txBody>
          <a:bodyPr wrap="square">
            <a:spAutoFit/>
          </a:bodyPr>
          <a:lstStyle>
            <a:defPPr>
              <a:defRPr lang="el-GR"/>
            </a:defPPr>
            <a:lvl1pPr algn="l" eaLnBrk="1" hangingPunct="1">
              <a:spcBef>
                <a:spcPct val="50000"/>
              </a:spcBef>
              <a:defRPr b="1">
                <a:latin typeface="+mn-lt"/>
              </a:defRPr>
            </a:lvl1pPr>
            <a:lvl2pPr marL="742950" indent="-285750" eaLnBrk="0" hangingPunct="0">
              <a:defRPr>
                <a:latin typeface="Tahoma" pitchFamily="34" charset="0"/>
              </a:defRPr>
            </a:lvl2pPr>
            <a:lvl3pPr marL="1143000" indent="-228600" eaLnBrk="0" hangingPunct="0">
              <a:defRPr>
                <a:latin typeface="Tahoma" pitchFamily="34" charset="0"/>
              </a:defRPr>
            </a:lvl3pPr>
            <a:lvl4pPr marL="1600200" indent="-228600" eaLnBrk="0" hangingPunct="0">
              <a:defRPr>
                <a:latin typeface="Tahoma" pitchFamily="34" charset="0"/>
              </a:defRPr>
            </a:lvl4pPr>
            <a:lvl5pPr marL="2057400" indent="-228600" eaLnBrk="0" hangingPunct="0">
              <a:defRPr>
                <a:latin typeface="Tahoma" pitchFamily="34" charset="0"/>
              </a:defRPr>
            </a:lvl5pPr>
            <a:lvl6pPr marL="2514600" indent="-228600" eaLnBrk="0" fontAlgn="base" hangingPunct="0">
              <a:spcBef>
                <a:spcPct val="0"/>
              </a:spcBef>
              <a:spcAft>
                <a:spcPct val="0"/>
              </a:spcAft>
              <a:defRPr>
                <a:latin typeface="Tahoma" pitchFamily="34" charset="0"/>
              </a:defRPr>
            </a:lvl6pPr>
            <a:lvl7pPr marL="2971800" indent="-228600" eaLnBrk="0" fontAlgn="base" hangingPunct="0">
              <a:spcBef>
                <a:spcPct val="0"/>
              </a:spcBef>
              <a:spcAft>
                <a:spcPct val="0"/>
              </a:spcAft>
              <a:defRPr>
                <a:latin typeface="Tahoma" pitchFamily="34" charset="0"/>
              </a:defRPr>
            </a:lvl7pPr>
            <a:lvl8pPr marL="3429000" indent="-228600" eaLnBrk="0" fontAlgn="base" hangingPunct="0">
              <a:spcBef>
                <a:spcPct val="0"/>
              </a:spcBef>
              <a:spcAft>
                <a:spcPct val="0"/>
              </a:spcAft>
              <a:defRPr>
                <a:latin typeface="Tahoma" pitchFamily="34" charset="0"/>
              </a:defRPr>
            </a:lvl8pPr>
            <a:lvl9pPr marL="3886200" indent="-228600" eaLnBrk="0" fontAlgn="base" hangingPunct="0">
              <a:spcBef>
                <a:spcPct val="0"/>
              </a:spcBef>
              <a:spcAft>
                <a:spcPct val="0"/>
              </a:spcAft>
              <a:defRPr>
                <a:latin typeface="Tahoma" pitchFamily="34" charset="0"/>
              </a:defRPr>
            </a:lvl9pPr>
          </a:lstStyle>
          <a:p>
            <a:r>
              <a:rPr lang="el-GR" dirty="0"/>
              <a:t>Πόσα διαφορετικά άτομα υπάρχουν στη φύση;</a:t>
            </a:r>
          </a:p>
        </p:txBody>
      </p:sp>
      <p:sp>
        <p:nvSpPr>
          <p:cNvPr id="11270" name="Text Box 6"/>
          <p:cNvSpPr txBox="1">
            <a:spLocks noChangeArrowheads="1"/>
          </p:cNvSpPr>
          <p:nvPr/>
        </p:nvSpPr>
        <p:spPr bwMode="auto">
          <a:xfrm>
            <a:off x="3859530" y="966411"/>
            <a:ext cx="4876800" cy="396875"/>
          </a:xfrm>
          <a:prstGeom prst="rect">
            <a:avLst/>
          </a:prstGeom>
          <a:solidFill>
            <a:schemeClr val="accent1">
              <a:lumMod val="20000"/>
              <a:lumOff val="80000"/>
            </a:schemeClr>
          </a:solidFill>
          <a:ln>
            <a:noFill/>
          </a:ln>
          <a:effec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a:t>Όσα και στοιχεία, δηλαδή </a:t>
            </a:r>
            <a:r>
              <a:rPr lang="el-GR" sz="2000" b="1">
                <a:solidFill>
                  <a:srgbClr val="FF0000"/>
                </a:solidFill>
              </a:rPr>
              <a:t>περίπου 1</a:t>
            </a:r>
            <a:r>
              <a:rPr lang="en-US" sz="2000" b="1">
                <a:solidFill>
                  <a:srgbClr val="FF0000"/>
                </a:solidFill>
              </a:rPr>
              <a:t>2</a:t>
            </a:r>
            <a:r>
              <a:rPr lang="el-GR" sz="2000" b="1">
                <a:solidFill>
                  <a:srgbClr val="FF0000"/>
                </a:solidFill>
              </a:rPr>
              <a:t>0</a:t>
            </a:r>
            <a:r>
              <a:rPr lang="el-GR" sz="2000"/>
              <a:t>.</a:t>
            </a:r>
          </a:p>
        </p:txBody>
      </p:sp>
      <p:sp>
        <p:nvSpPr>
          <p:cNvPr id="11271" name="Text Box 7"/>
          <p:cNvSpPr txBox="1">
            <a:spLocks noChangeArrowheads="1"/>
          </p:cNvSpPr>
          <p:nvPr/>
        </p:nvSpPr>
        <p:spPr bwMode="auto">
          <a:xfrm>
            <a:off x="202332" y="3429000"/>
            <a:ext cx="6705600" cy="701675"/>
          </a:xfrm>
          <a:prstGeom prst="rect">
            <a:avLst/>
          </a:prstGeom>
          <a:solidFill>
            <a:schemeClr val="accent1">
              <a:lumMod val="20000"/>
              <a:lumOff val="80000"/>
            </a:schemeClr>
          </a:solidFill>
          <a:ln>
            <a:noFill/>
          </a:ln>
          <a:effec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dirty="0"/>
              <a:t>Δηλαδή όλη αυτή η τεράστια ποικιλία χημικών ενώσεων που συναντάμε αποτελείται μόνο από </a:t>
            </a:r>
            <a:r>
              <a:rPr lang="el-GR" sz="2000" dirty="0" smtClean="0"/>
              <a:t>120 </a:t>
            </a:r>
            <a:r>
              <a:rPr lang="el-GR" sz="2000" dirty="0"/>
              <a:t>στοιχεία;</a:t>
            </a:r>
          </a:p>
        </p:txBody>
      </p:sp>
      <p:pic>
        <p:nvPicPr>
          <p:cNvPr id="112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538864"/>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747" y="1520825"/>
            <a:ext cx="190500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5323" y="3802607"/>
            <a:ext cx="18446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 name="Picture 2" descr="http://oreilly.com/emails/press/graphics/elements-of-human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5132" y="4293096"/>
            <a:ext cx="2712016" cy="2289175"/>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t2.gstatic.com/images?q=tbn:ANd9GcRBU795VlAyX-gQk9cOY0v57k8YTK1AB69Dorg4aUGPCb9ZH4vh3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140" y="1538864"/>
            <a:ext cx="1677084" cy="170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457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physicsgg.files.wordpress.com/2012/06/periodic-tabl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60648"/>
            <a:ext cx="9091700" cy="638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961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143000" y="188640"/>
            <a:ext cx="2238375" cy="4108450"/>
            <a:chOff x="720" y="1200"/>
            <a:chExt cx="1410" cy="2588"/>
          </a:xfrm>
        </p:grpSpPr>
        <p:pic>
          <p:nvPicPr>
            <p:cNvPr id="20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248"/>
              <a:ext cx="1033"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 Box 5"/>
            <p:cNvSpPr txBox="1">
              <a:spLocks noChangeArrowheads="1"/>
            </p:cNvSpPr>
            <p:nvPr/>
          </p:nvSpPr>
          <p:spPr bwMode="auto">
            <a:xfrm>
              <a:off x="1746" y="1200"/>
              <a:ext cx="384" cy="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a:latin typeface="Arial Black" pitchFamily="34" charset="0"/>
                </a:rPr>
                <a:t>ΜΑΚΡΟΚΟΣΜΟΣ</a:t>
              </a:r>
            </a:p>
          </p:txBody>
        </p:sp>
      </p:grpSp>
      <p:sp>
        <p:nvSpPr>
          <p:cNvPr id="24582" name="AutoShape 6"/>
          <p:cNvSpPr>
            <a:spLocks noChangeArrowheads="1"/>
          </p:cNvSpPr>
          <p:nvPr/>
        </p:nvSpPr>
        <p:spPr bwMode="auto">
          <a:xfrm>
            <a:off x="3719945" y="1556792"/>
            <a:ext cx="1981200" cy="1752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chemeClr val="hlink"/>
              </a:gs>
              <a:gs pos="100000">
                <a:schemeClr val="tx2"/>
              </a:gs>
            </a:gsLst>
            <a:lin ang="0" scaled="1"/>
          </a:gradFill>
          <a:ln w="9525">
            <a:solidFill>
              <a:schemeClr val="tx1"/>
            </a:solidFill>
            <a:miter lim="800000"/>
            <a:headEnd/>
            <a:tailEnd/>
          </a:ln>
        </p:spPr>
        <p:txBody>
          <a:bodyPr wrap="none" anchor="ctr"/>
          <a:lstStyle/>
          <a:p>
            <a:endParaRPr lang="el-GR"/>
          </a:p>
        </p:txBody>
      </p:sp>
      <p:grpSp>
        <p:nvGrpSpPr>
          <p:cNvPr id="3" name="Group 15"/>
          <p:cNvGrpSpPr>
            <a:grpSpLocks/>
          </p:cNvGrpSpPr>
          <p:nvPr/>
        </p:nvGrpSpPr>
        <p:grpSpPr bwMode="auto">
          <a:xfrm>
            <a:off x="6096000" y="214928"/>
            <a:ext cx="2244725" cy="4108450"/>
            <a:chOff x="3936" y="1182"/>
            <a:chExt cx="1414" cy="2588"/>
          </a:xfrm>
        </p:grpSpPr>
        <p:sp>
          <p:nvSpPr>
            <p:cNvPr id="2054" name="Rectangle 7"/>
            <p:cNvSpPr>
              <a:spLocks noChangeArrowheads="1"/>
            </p:cNvSpPr>
            <p:nvPr/>
          </p:nvSpPr>
          <p:spPr bwMode="auto">
            <a:xfrm>
              <a:off x="3936" y="1248"/>
              <a:ext cx="1344" cy="2448"/>
            </a:xfrm>
            <a:prstGeom prst="rect">
              <a:avLst/>
            </a:prstGeom>
            <a:solidFill>
              <a:schemeClr val="tx1"/>
            </a:solidFill>
            <a:ln w="9525">
              <a:solidFill>
                <a:schemeClr val="tx1"/>
              </a:solidFill>
              <a:miter lim="800000"/>
              <a:headEnd/>
              <a:tailEnd/>
            </a:ln>
          </p:spPr>
          <p:txBody>
            <a:bodyPr wrap="none" anchor="ctr"/>
            <a:lstStyle/>
            <a:p>
              <a:endParaRPr lang="el-GR"/>
            </a:p>
          </p:txBody>
        </p:sp>
        <p:sp>
          <p:nvSpPr>
            <p:cNvPr id="2055" name="Text Box 8"/>
            <p:cNvSpPr txBox="1">
              <a:spLocks noChangeArrowheads="1"/>
            </p:cNvSpPr>
            <p:nvPr/>
          </p:nvSpPr>
          <p:spPr bwMode="auto">
            <a:xfrm>
              <a:off x="4966" y="1182"/>
              <a:ext cx="384" cy="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r>
                <a:rPr lang="el-GR">
                  <a:solidFill>
                    <a:schemeClr val="bg1"/>
                  </a:solidFill>
                  <a:latin typeface="Arial Black" pitchFamily="34" charset="0"/>
                </a:rPr>
                <a:t>Μ</a:t>
              </a:r>
            </a:p>
            <a:p>
              <a:pPr eaLnBrk="1" hangingPunct="1"/>
              <a:r>
                <a:rPr lang="el-GR">
                  <a:solidFill>
                    <a:schemeClr val="bg1"/>
                  </a:solidFill>
                  <a:latin typeface="Arial Black" pitchFamily="34" charset="0"/>
                </a:rPr>
                <a:t>Ι</a:t>
              </a:r>
            </a:p>
            <a:p>
              <a:pPr eaLnBrk="1" hangingPunct="1"/>
              <a:r>
                <a:rPr lang="el-GR">
                  <a:solidFill>
                    <a:schemeClr val="bg1"/>
                  </a:solidFill>
                  <a:latin typeface="Arial Black" pitchFamily="34" charset="0"/>
                </a:rPr>
                <a:t>ΚΡΟΚΟΣΜΟΣ</a:t>
              </a:r>
            </a:p>
          </p:txBody>
        </p:sp>
        <p:graphicFrame>
          <p:nvGraphicFramePr>
            <p:cNvPr id="2056" name="Object 9"/>
            <p:cNvGraphicFramePr>
              <a:graphicFrameLocks noChangeAspect="1"/>
            </p:cNvGraphicFramePr>
            <p:nvPr/>
          </p:nvGraphicFramePr>
          <p:xfrm>
            <a:off x="4512" y="1584"/>
            <a:ext cx="528" cy="503"/>
          </p:xfrm>
          <a:graphic>
            <a:graphicData uri="http://schemas.openxmlformats.org/presentationml/2006/ole">
              <mc:AlternateContent xmlns:mc="http://schemas.openxmlformats.org/markup-compatibility/2006">
                <mc:Choice xmlns:v="urn:schemas-microsoft-com:vml" Requires="v">
                  <p:oleObj spid="_x0000_s2149" name="ACD/3D" r:id="rId4" imgW="1219370" imgH="1162212" progId="ACD.3D">
                    <p:embed/>
                  </p:oleObj>
                </mc:Choice>
                <mc:Fallback>
                  <p:oleObj name="ACD/3D" r:id="rId4" imgW="1219370" imgH="1162212" progId="ACD.3D">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1584"/>
                          <a:ext cx="528" cy="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0"/>
            <p:cNvGraphicFramePr>
              <a:graphicFrameLocks noChangeAspect="1"/>
            </p:cNvGraphicFramePr>
            <p:nvPr/>
          </p:nvGraphicFramePr>
          <p:xfrm>
            <a:off x="4128" y="2112"/>
            <a:ext cx="480" cy="413"/>
          </p:xfrm>
          <a:graphic>
            <a:graphicData uri="http://schemas.openxmlformats.org/presentationml/2006/ole">
              <mc:AlternateContent xmlns:mc="http://schemas.openxmlformats.org/markup-compatibility/2006">
                <mc:Choice xmlns:v="urn:schemas-microsoft-com:vml" Requires="v">
                  <p:oleObj spid="_x0000_s2150" name="ACD/3D" r:id="rId6" imgW="1219370" imgH="1047619" progId="ACD.3D">
                    <p:embed/>
                  </p:oleObj>
                </mc:Choice>
                <mc:Fallback>
                  <p:oleObj name="ACD/3D" r:id="rId6" imgW="1219370" imgH="1047619" progId="ACD.3D">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 y="2112"/>
                          <a:ext cx="480"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1"/>
            <p:cNvGraphicFramePr>
              <a:graphicFrameLocks noChangeAspect="1"/>
            </p:cNvGraphicFramePr>
            <p:nvPr/>
          </p:nvGraphicFramePr>
          <p:xfrm>
            <a:off x="4512" y="2736"/>
            <a:ext cx="288" cy="288"/>
          </p:xfrm>
          <a:graphic>
            <a:graphicData uri="http://schemas.openxmlformats.org/presentationml/2006/ole">
              <mc:AlternateContent xmlns:mc="http://schemas.openxmlformats.org/markup-compatibility/2006">
                <mc:Choice xmlns:v="urn:schemas-microsoft-com:vml" Requires="v">
                  <p:oleObj spid="_x0000_s2151" name="ACD/3D" r:id="rId8" imgW="1142857" imgH="1142857" progId="ACD.3D">
                    <p:embed/>
                  </p:oleObj>
                </mc:Choice>
                <mc:Fallback>
                  <p:oleObj name="ACD/3D" r:id="rId8" imgW="1142857" imgH="1142857" progId="ACD.3D">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2" y="2736"/>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9" name="Object 12"/>
            <p:cNvGraphicFramePr>
              <a:graphicFrameLocks noChangeAspect="1"/>
            </p:cNvGraphicFramePr>
            <p:nvPr/>
          </p:nvGraphicFramePr>
          <p:xfrm>
            <a:off x="4080" y="3024"/>
            <a:ext cx="211" cy="222"/>
          </p:xfrm>
          <a:graphic>
            <a:graphicData uri="http://schemas.openxmlformats.org/presentationml/2006/ole">
              <mc:AlternateContent xmlns:mc="http://schemas.openxmlformats.org/markup-compatibility/2006">
                <mc:Choice xmlns:v="urn:schemas-microsoft-com:vml" Requires="v">
                  <p:oleObj spid="_x0000_s2152" name="ACD/3D" r:id="rId10" imgW="1104762" imgH="1162212" progId="ACD.3D">
                    <p:embed/>
                  </p:oleObj>
                </mc:Choice>
                <mc:Fallback>
                  <p:oleObj name="ACD/3D" r:id="rId10" imgW="1104762" imgH="1162212" progId="ACD.3D">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0" y="3024"/>
                          <a:ext cx="211"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0" name="Object 13"/>
            <p:cNvGraphicFramePr>
              <a:graphicFrameLocks noChangeAspect="1"/>
            </p:cNvGraphicFramePr>
            <p:nvPr/>
          </p:nvGraphicFramePr>
          <p:xfrm>
            <a:off x="4752" y="3312"/>
            <a:ext cx="211" cy="222"/>
          </p:xfrm>
          <a:graphic>
            <a:graphicData uri="http://schemas.openxmlformats.org/presentationml/2006/ole">
              <mc:AlternateContent xmlns:mc="http://schemas.openxmlformats.org/markup-compatibility/2006">
                <mc:Choice xmlns:v="urn:schemas-microsoft-com:vml" Requires="v">
                  <p:oleObj spid="_x0000_s2153" name="ACD/3D" r:id="rId12" imgW="1104762" imgH="1162212" progId="ACD.3D">
                    <p:embed/>
                  </p:oleObj>
                </mc:Choice>
                <mc:Fallback>
                  <p:oleObj name="ACD/3D" r:id="rId12" imgW="1104762" imgH="1162212" progId="ACD.3D">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2" y="3312"/>
                          <a:ext cx="211"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1" name="Object 14"/>
            <p:cNvGraphicFramePr>
              <a:graphicFrameLocks noChangeAspect="1"/>
            </p:cNvGraphicFramePr>
            <p:nvPr/>
          </p:nvGraphicFramePr>
          <p:xfrm>
            <a:off x="3936" y="1248"/>
            <a:ext cx="428" cy="726"/>
          </p:xfrm>
          <a:graphic>
            <a:graphicData uri="http://schemas.openxmlformats.org/presentationml/2006/ole">
              <mc:AlternateContent xmlns:mc="http://schemas.openxmlformats.org/markup-compatibility/2006">
                <mc:Choice xmlns:v="urn:schemas-microsoft-com:vml" Requires="v">
                  <p:oleObj spid="_x0000_s2154" name="ACD/3D" r:id="rId13" imgW="1219370" imgH="1152381" progId="ACD.3D">
                    <p:embed/>
                  </p:oleObj>
                </mc:Choice>
                <mc:Fallback>
                  <p:oleObj name="ACD/3D" r:id="rId13" imgW="1219370" imgH="1152381" progId="ACD.3D">
                    <p:embed/>
                    <p:pic>
                      <p:nvPicPr>
                        <p:cNvPr id="0" name="Object 14"/>
                        <p:cNvPicPr>
                          <a:picLocks noChangeAspect="1" noChangeArrowheads="1"/>
                        </p:cNvPicPr>
                        <p:nvPr/>
                      </p:nvPicPr>
                      <p:blipFill>
                        <a:blip r:embed="rId14">
                          <a:extLst>
                            <a:ext uri="{28A0092B-C50C-407E-A947-70E740481C1C}">
                              <a14:useLocalDpi xmlns:a14="http://schemas.microsoft.com/office/drawing/2010/main" val="0"/>
                            </a:ext>
                          </a:extLst>
                        </a:blip>
                        <a:srcRect l="44286"/>
                        <a:stretch>
                          <a:fillRect/>
                        </a:stretch>
                      </p:blipFill>
                      <p:spPr bwMode="auto">
                        <a:xfrm>
                          <a:off x="3936" y="1248"/>
                          <a:ext cx="428" cy="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5" name="Αντικείμενο 4"/>
          <p:cNvGraphicFramePr>
            <a:graphicFrameLocks/>
          </p:cNvGraphicFramePr>
          <p:nvPr>
            <p:extLst>
              <p:ext uri="{D42A27DB-BD31-4B8C-83A1-F6EECF244321}">
                <p14:modId xmlns:p14="http://schemas.microsoft.com/office/powerpoint/2010/main" val="1272760817"/>
              </p:ext>
            </p:extLst>
          </p:nvPr>
        </p:nvGraphicFramePr>
        <p:xfrm>
          <a:off x="1444461" y="4343091"/>
          <a:ext cx="1036966" cy="2252981"/>
        </p:xfrm>
        <a:graphic>
          <a:graphicData uri="http://schemas.openxmlformats.org/presentationml/2006/ole">
            <mc:AlternateContent xmlns:mc="http://schemas.openxmlformats.org/markup-compatibility/2006">
              <mc:Choice xmlns:v="urn:schemas-microsoft-com:vml" Requires="v">
                <p:oleObj spid="_x0000_s2155" name="Clip" r:id="rId15" imgW="2719388" imgH="4860925" progId="MS_ClipArt_Gallery.5">
                  <p:embed/>
                </p:oleObj>
              </mc:Choice>
              <mc:Fallback>
                <p:oleObj name="Clip" r:id="rId15" imgW="2719388" imgH="4860925" progId="MS_ClipArt_Gallery.5">
                  <p:embed/>
                  <p:pic>
                    <p:nvPicPr>
                      <p:cNvPr id="0" name="Object 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4461" y="4343091"/>
                        <a:ext cx="1036966" cy="2252981"/>
                      </a:xfrm>
                      <a:prstGeom prst="rect">
                        <a:avLst/>
                      </a:prstGeom>
                      <a:noFill/>
                      <a:ln>
                        <a:noFill/>
                      </a:ln>
                      <a:effectLst/>
                    </p:spPr>
                  </p:pic>
                </p:oleObj>
              </mc:Fallback>
            </mc:AlternateContent>
          </a:graphicData>
        </a:graphic>
      </p:graphicFrame>
      <p:pic>
        <p:nvPicPr>
          <p:cNvPr id="18" name="Picture 4" descr="wate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339291" y="4581128"/>
            <a:ext cx="199866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6"/>
          <p:cNvSpPr>
            <a:spLocks noChangeArrowheads="1"/>
          </p:cNvSpPr>
          <p:nvPr/>
        </p:nvSpPr>
        <p:spPr bwMode="auto">
          <a:xfrm>
            <a:off x="3731064" y="4608144"/>
            <a:ext cx="1981200" cy="1752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chemeClr val="hlink"/>
              </a:gs>
              <a:gs pos="100000">
                <a:schemeClr val="tx2"/>
              </a:gs>
            </a:gsLst>
            <a:lin ang="0" scaled="1"/>
          </a:gradFill>
          <a:ln w="9525">
            <a:solidFill>
              <a:schemeClr val="tx1"/>
            </a:solidFill>
            <a:miter lim="800000"/>
            <a:headEnd/>
            <a:tailEnd/>
          </a:ln>
        </p:spPr>
        <p:txBody>
          <a:bodyPr wrap="none" anchor="ctr"/>
          <a:lstStyle/>
          <a:p>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412776"/>
            <a:ext cx="8640960" cy="3240360"/>
          </a:xfrm>
          <a:solidFill>
            <a:srgbClr val="00B0F0"/>
          </a:solidFill>
          <a:ln>
            <a:solidFill>
              <a:srgbClr val="FF0000"/>
            </a:solidFill>
          </a:ln>
        </p:spPr>
        <p:txBody>
          <a:bodyPr/>
          <a:lstStyle/>
          <a:p>
            <a:r>
              <a:rPr lang="el-GR" sz="7200" b="1" dirty="0" smtClean="0"/>
              <a:t>4. Αναπαράσταση ατόμων και μορίων - </a:t>
            </a:r>
            <a:r>
              <a:rPr lang="el-GR" sz="7200" b="1" dirty="0" err="1" smtClean="0"/>
              <a:t>Προσομοιώματα</a:t>
            </a:r>
            <a:endParaRPr lang="el-GR" sz="7200" b="1" dirty="0"/>
          </a:p>
        </p:txBody>
      </p:sp>
    </p:spTree>
    <p:extLst>
      <p:ext uri="{BB962C8B-B14F-4D97-AF65-F5344CB8AC3E}">
        <p14:creationId xmlns:p14="http://schemas.microsoft.com/office/powerpoint/2010/main" val="640461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70451" y="286045"/>
            <a:ext cx="3979168" cy="461665"/>
          </a:xfrm>
          <a:prstGeom prst="rect">
            <a:avLst/>
          </a:prstGeom>
          <a:solidFill>
            <a:srgbClr val="FFC000"/>
          </a:solidFill>
          <a:ln>
            <a:noFill/>
          </a:ln>
          <a:effectLst/>
        </p:spPr>
        <p:txBody>
          <a:bodyPr wrap="square">
            <a:spAutoFit/>
          </a:bodyPr>
          <a:lstStyle>
            <a:defPPr>
              <a:defRPr lang="el-GR"/>
            </a:defPPr>
            <a:lvl1pPr algn="l" eaLnBrk="1" hangingPunct="1">
              <a:spcBef>
                <a:spcPct val="50000"/>
              </a:spcBef>
              <a:defRPr b="1">
                <a:latin typeface="+mn-lt"/>
              </a:defRPr>
            </a:lvl1pPr>
            <a:lvl2pPr marL="742950" indent="-285750" eaLnBrk="0" hangingPunct="0">
              <a:defRPr>
                <a:latin typeface="Tahoma" pitchFamily="34" charset="0"/>
              </a:defRPr>
            </a:lvl2pPr>
            <a:lvl3pPr marL="1143000" indent="-228600" eaLnBrk="0" hangingPunct="0">
              <a:defRPr>
                <a:latin typeface="Tahoma" pitchFamily="34" charset="0"/>
              </a:defRPr>
            </a:lvl3pPr>
            <a:lvl4pPr marL="1600200" indent="-228600" eaLnBrk="0" hangingPunct="0">
              <a:defRPr>
                <a:latin typeface="Tahoma" pitchFamily="34" charset="0"/>
              </a:defRPr>
            </a:lvl4pPr>
            <a:lvl5pPr marL="2057400" indent="-228600" eaLnBrk="0" hangingPunct="0">
              <a:defRPr>
                <a:latin typeface="Tahoma" pitchFamily="34" charset="0"/>
              </a:defRPr>
            </a:lvl5pPr>
            <a:lvl6pPr marL="2514600" indent="-228600" eaLnBrk="0" fontAlgn="base" hangingPunct="0">
              <a:spcBef>
                <a:spcPct val="0"/>
              </a:spcBef>
              <a:spcAft>
                <a:spcPct val="0"/>
              </a:spcAft>
              <a:defRPr>
                <a:latin typeface="Tahoma" pitchFamily="34" charset="0"/>
              </a:defRPr>
            </a:lvl6pPr>
            <a:lvl7pPr marL="2971800" indent="-228600" eaLnBrk="0" fontAlgn="base" hangingPunct="0">
              <a:spcBef>
                <a:spcPct val="0"/>
              </a:spcBef>
              <a:spcAft>
                <a:spcPct val="0"/>
              </a:spcAft>
              <a:defRPr>
                <a:latin typeface="Tahoma" pitchFamily="34" charset="0"/>
              </a:defRPr>
            </a:lvl7pPr>
            <a:lvl8pPr marL="3429000" indent="-228600" eaLnBrk="0" fontAlgn="base" hangingPunct="0">
              <a:spcBef>
                <a:spcPct val="0"/>
              </a:spcBef>
              <a:spcAft>
                <a:spcPct val="0"/>
              </a:spcAft>
              <a:defRPr>
                <a:latin typeface="Tahoma" pitchFamily="34" charset="0"/>
              </a:defRPr>
            </a:lvl8pPr>
            <a:lvl9pPr marL="3886200" indent="-228600" eaLnBrk="0" fontAlgn="base" hangingPunct="0">
              <a:spcBef>
                <a:spcPct val="0"/>
              </a:spcBef>
              <a:spcAft>
                <a:spcPct val="0"/>
              </a:spcAft>
              <a:defRPr>
                <a:latin typeface="Tahoma" pitchFamily="34" charset="0"/>
              </a:defRPr>
            </a:lvl9pPr>
          </a:lstStyle>
          <a:p>
            <a:r>
              <a:rPr lang="el-GR" dirty="0"/>
              <a:t>Πως τα αναπαριστούμε;</a:t>
            </a:r>
          </a:p>
        </p:txBody>
      </p:sp>
      <p:sp>
        <p:nvSpPr>
          <p:cNvPr id="10246" name="Text Box 6"/>
          <p:cNvSpPr txBox="1">
            <a:spLocks noChangeArrowheads="1"/>
          </p:cNvSpPr>
          <p:nvPr/>
        </p:nvSpPr>
        <p:spPr bwMode="auto">
          <a:xfrm>
            <a:off x="1143000" y="1124744"/>
            <a:ext cx="6934200" cy="85407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buFontTx/>
              <a:buChar char="•"/>
            </a:pPr>
            <a:r>
              <a:rPr lang="el-GR" sz="2000" dirty="0"/>
              <a:t> Με σφαιρίδια διαφορετικού </a:t>
            </a:r>
            <a:r>
              <a:rPr lang="el-GR" sz="2000" b="1" dirty="0"/>
              <a:t>μεγέθους</a:t>
            </a:r>
            <a:r>
              <a:rPr lang="el-GR" sz="2000" dirty="0"/>
              <a:t> και </a:t>
            </a:r>
            <a:r>
              <a:rPr lang="el-GR" sz="2000" b="1" dirty="0"/>
              <a:t>χρώματος</a:t>
            </a:r>
            <a:r>
              <a:rPr lang="el-GR" sz="2000" dirty="0"/>
              <a:t>.</a:t>
            </a:r>
          </a:p>
          <a:p>
            <a:pPr eaLnBrk="1" hangingPunct="1">
              <a:spcBef>
                <a:spcPct val="50000"/>
              </a:spcBef>
              <a:buFontTx/>
              <a:buChar char="•"/>
            </a:pPr>
            <a:r>
              <a:rPr lang="el-GR" sz="2000" dirty="0"/>
              <a:t> Στο άτομο κάθε στοιχείου αποδίδουμε και ένα σύμβολο.</a:t>
            </a:r>
          </a:p>
        </p:txBody>
      </p:sp>
      <p:pic>
        <p:nvPicPr>
          <p:cNvPr id="102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85344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8" name="Text Box 8"/>
          <p:cNvSpPr txBox="1">
            <a:spLocks noChangeArrowheads="1"/>
          </p:cNvSpPr>
          <p:nvPr/>
        </p:nvSpPr>
        <p:spPr bwMode="auto">
          <a:xfrm>
            <a:off x="304800" y="4648200"/>
            <a:ext cx="8534400" cy="40011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b="1" dirty="0" smtClean="0"/>
              <a:t> </a:t>
            </a:r>
            <a:r>
              <a:rPr lang="el-GR" sz="2000" b="1" dirty="0"/>
              <a:t>Η          </a:t>
            </a:r>
            <a:r>
              <a:rPr lang="en-US" sz="2000" b="1" dirty="0"/>
              <a:t>C                   N                O                      S                    </a:t>
            </a:r>
            <a:r>
              <a:rPr lang="en-US" sz="2000" b="1" dirty="0" err="1"/>
              <a:t>Cl</a:t>
            </a:r>
            <a:endParaRPr lang="el-GR" dirty="0"/>
          </a:p>
        </p:txBody>
      </p:sp>
      <p:sp>
        <p:nvSpPr>
          <p:cNvPr id="10249" name="Text Box 9"/>
          <p:cNvSpPr txBox="1">
            <a:spLocks noChangeArrowheads="1"/>
          </p:cNvSpPr>
          <p:nvPr/>
        </p:nvSpPr>
        <p:spPr bwMode="auto">
          <a:xfrm>
            <a:off x="76200" y="5699125"/>
            <a:ext cx="8763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dirty="0"/>
              <a:t>Τα άτομα δε έχουν χρώμα. </a:t>
            </a:r>
            <a:endParaRPr lang="el-GR" sz="2000" dirty="0" smtClean="0"/>
          </a:p>
          <a:p>
            <a:pPr eaLnBrk="1" hangingPunct="1">
              <a:spcBef>
                <a:spcPct val="50000"/>
              </a:spcBef>
            </a:pPr>
            <a:r>
              <a:rPr lang="el-GR" sz="2000" dirty="0" smtClean="0"/>
              <a:t>Το </a:t>
            </a:r>
            <a:r>
              <a:rPr lang="el-GR" sz="2000" dirty="0"/>
              <a:t>χρώμα το χρησιμοποιούμε εμείς για να τα διακρίνουμε!</a:t>
            </a:r>
          </a:p>
        </p:txBody>
      </p:sp>
    </p:spTree>
    <p:extLst>
      <p:ext uri="{BB962C8B-B14F-4D97-AF65-F5344CB8AC3E}">
        <p14:creationId xmlns:p14="http://schemas.microsoft.com/office/powerpoint/2010/main" val="1298698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70200" y="188640"/>
            <a:ext cx="7194237" cy="792088"/>
          </a:xfrm>
        </p:spPr>
        <p:txBody>
          <a:bodyPr/>
          <a:lstStyle/>
          <a:p>
            <a:pPr eaLnBrk="1" hangingPunct="1"/>
            <a:r>
              <a:rPr lang="el-GR" sz="2800" kern="1200" dirty="0">
                <a:latin typeface="+mn-lt"/>
              </a:rPr>
              <a:t>Τα </a:t>
            </a:r>
            <a:r>
              <a:rPr lang="el-GR" sz="2800" kern="1200" dirty="0" err="1" smtClean="0">
                <a:latin typeface="+mn-lt"/>
              </a:rPr>
              <a:t>προσομοιώματα</a:t>
            </a:r>
            <a:r>
              <a:rPr lang="el-GR" sz="2800" kern="1200" dirty="0" smtClean="0">
                <a:latin typeface="+mn-lt"/>
              </a:rPr>
              <a:t> </a:t>
            </a:r>
            <a:r>
              <a:rPr lang="el-GR" sz="2800" kern="1200" dirty="0">
                <a:latin typeface="+mn-lt"/>
              </a:rPr>
              <a:t>ατόμων και μορίων…</a:t>
            </a: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665" y="1571309"/>
            <a:ext cx="17160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190" y="1777287"/>
            <a:ext cx="1064624" cy="9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803" y="3212976"/>
            <a:ext cx="16319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2406" y="1855624"/>
            <a:ext cx="893850" cy="64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4441" y="3208214"/>
            <a:ext cx="12255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1389" y="1777287"/>
            <a:ext cx="899183" cy="9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2949" y="1952308"/>
            <a:ext cx="531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AutoShape 12"/>
          <p:cNvSpPr>
            <a:spLocks noChangeArrowheads="1"/>
          </p:cNvSpPr>
          <p:nvPr/>
        </p:nvSpPr>
        <p:spPr bwMode="auto">
          <a:xfrm>
            <a:off x="3779912" y="980728"/>
            <a:ext cx="914400" cy="685800"/>
          </a:xfrm>
          <a:prstGeom prst="downArrow">
            <a:avLst>
              <a:gd name="adj1" fmla="val 50000"/>
              <a:gd name="adj2" fmla="val 25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sp>
        <p:nvSpPr>
          <p:cNvPr id="24587" name="AutoShape 13"/>
          <p:cNvSpPr>
            <a:spLocks noChangeArrowheads="1"/>
          </p:cNvSpPr>
          <p:nvPr/>
        </p:nvSpPr>
        <p:spPr bwMode="auto">
          <a:xfrm>
            <a:off x="6876256" y="825299"/>
            <a:ext cx="914400" cy="685800"/>
          </a:xfrm>
          <a:prstGeom prst="downArrow">
            <a:avLst>
              <a:gd name="adj1" fmla="val 50000"/>
              <a:gd name="adj2" fmla="val 25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p>
        </p:txBody>
      </p:sp>
      <p:sp>
        <p:nvSpPr>
          <p:cNvPr id="24588" name="Text Box 14"/>
          <p:cNvSpPr txBox="1">
            <a:spLocks noChangeArrowheads="1"/>
          </p:cNvSpPr>
          <p:nvPr/>
        </p:nvSpPr>
        <p:spPr bwMode="auto">
          <a:xfrm>
            <a:off x="179511" y="3297350"/>
            <a:ext cx="57849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sz="2000" dirty="0">
                <a:latin typeface="+mn-lt"/>
              </a:rPr>
              <a:t>…είναι </a:t>
            </a:r>
            <a:r>
              <a:rPr lang="el-GR" sz="2000" dirty="0">
                <a:solidFill>
                  <a:srgbClr val="FF0000"/>
                </a:solidFill>
                <a:latin typeface="+mn-lt"/>
              </a:rPr>
              <a:t>μοντέλα</a:t>
            </a:r>
            <a:r>
              <a:rPr lang="el-GR" sz="2000" dirty="0">
                <a:latin typeface="+mn-lt"/>
              </a:rPr>
              <a:t> που μας βοηθούν </a:t>
            </a:r>
            <a:r>
              <a:rPr lang="el-GR" sz="2000" dirty="0" smtClean="0">
                <a:latin typeface="+mn-lt"/>
              </a:rPr>
              <a:t>όταν </a:t>
            </a:r>
            <a:r>
              <a:rPr lang="el-GR" sz="2000" dirty="0">
                <a:latin typeface="+mn-lt"/>
              </a:rPr>
              <a:t>μιλάμε για αόρατα (λόγω του μικρού μεγέθους τους) σωματίδια </a:t>
            </a:r>
          </a:p>
        </p:txBody>
      </p:sp>
      <p:sp>
        <p:nvSpPr>
          <p:cNvPr id="13" name="Rectangle 2"/>
          <p:cNvSpPr txBox="1">
            <a:spLocks noChangeArrowheads="1"/>
          </p:cNvSpPr>
          <p:nvPr/>
        </p:nvSpPr>
        <p:spPr bwMode="auto">
          <a:xfrm>
            <a:off x="597794" y="5509628"/>
            <a:ext cx="414106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r>
              <a:rPr lang="el-GR" sz="2800" kern="1200" dirty="0" smtClean="0">
                <a:latin typeface="+mn-lt"/>
              </a:rPr>
              <a:t>Τα μοντέλα χρησιμεύουν</a:t>
            </a:r>
            <a:endParaRPr lang="el-GR" sz="2800" kern="1200" dirty="0">
              <a:latin typeface="+mn-lt"/>
            </a:endParaRPr>
          </a:p>
        </p:txBody>
      </p:sp>
      <p:sp>
        <p:nvSpPr>
          <p:cNvPr id="14" name="Rectangle 3"/>
          <p:cNvSpPr txBox="1">
            <a:spLocks noChangeArrowheads="1"/>
          </p:cNvSpPr>
          <p:nvPr/>
        </p:nvSpPr>
        <p:spPr>
          <a:xfrm>
            <a:off x="5035083" y="5075298"/>
            <a:ext cx="3682345" cy="14401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r>
              <a:rPr lang="el-GR" sz="2400" dirty="0" smtClean="0"/>
              <a:t>ως μέσα διδασκαλίας</a:t>
            </a:r>
          </a:p>
          <a:p>
            <a:pPr eaLnBrk="1" hangingPunct="1"/>
            <a:r>
              <a:rPr lang="el-GR" sz="2400" dirty="0" smtClean="0"/>
              <a:t>ως μέσα επικοινωνίας</a:t>
            </a:r>
          </a:p>
          <a:p>
            <a:pPr eaLnBrk="1" hangingPunct="1"/>
            <a:r>
              <a:rPr lang="el-GR" sz="2400" dirty="0" smtClean="0"/>
              <a:t>ως μέσα πρόβλεψης</a:t>
            </a:r>
          </a:p>
          <a:p>
            <a:pPr eaLnBrk="1" hangingPunct="1"/>
            <a:endParaRPr lang="el-GR" sz="2400" dirty="0" smtClean="0"/>
          </a:p>
        </p:txBody>
      </p:sp>
    </p:spTree>
    <p:extLst>
      <p:ext uri="{BB962C8B-B14F-4D97-AF65-F5344CB8AC3E}">
        <p14:creationId xmlns:p14="http://schemas.microsoft.com/office/powerpoint/2010/main" val="313280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99" y="17040"/>
            <a:ext cx="2375694"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6724"/>
            <a:ext cx="2317424" cy="290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erro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24044"/>
            <a:ext cx="2771800" cy="27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99" y="2880141"/>
            <a:ext cx="3059832" cy="3839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2" descr="syrrx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09476" y="3189638"/>
            <a:ext cx="4015395" cy="32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5652120" y="3388777"/>
            <a:ext cx="3137397" cy="400110"/>
          </a:xfrm>
          <a:prstGeom prst="rect">
            <a:avLst/>
          </a:prstGeom>
          <a:solidFill>
            <a:schemeClr val="tx1"/>
          </a:solidFill>
        </p:spPr>
        <p:txBody>
          <a:bodyPr wrap="none">
            <a:spAutoFit/>
          </a:bodyPr>
          <a:lstStyle/>
          <a:p>
            <a:pPr eaLnBrk="1" hangingPunct="1">
              <a:spcBef>
                <a:spcPct val="50000"/>
              </a:spcBef>
            </a:pPr>
            <a:r>
              <a:rPr lang="el-GR" sz="2000" b="1" dirty="0" smtClean="0">
                <a:solidFill>
                  <a:schemeClr val="bg1"/>
                </a:solidFill>
                <a:latin typeface="Comic Sans MS" pitchFamily="66" charset="0"/>
              </a:rPr>
              <a:t>Έρευνα για νέα φάρμακα</a:t>
            </a:r>
            <a:endParaRPr lang="en-US" sz="2000" b="1" dirty="0">
              <a:solidFill>
                <a:schemeClr val="bg1"/>
              </a:solidFill>
              <a:latin typeface="Comic Sans MS" pitchFamily="66" charset="0"/>
            </a:endParaRPr>
          </a:p>
        </p:txBody>
      </p:sp>
      <p:sp>
        <p:nvSpPr>
          <p:cNvPr id="3" name="Ορθογώνιο 2"/>
          <p:cNvSpPr/>
          <p:nvPr/>
        </p:nvSpPr>
        <p:spPr>
          <a:xfrm>
            <a:off x="3536579" y="6086552"/>
            <a:ext cx="5065640" cy="646331"/>
          </a:xfrm>
          <a:prstGeom prst="rect">
            <a:avLst/>
          </a:prstGeom>
          <a:solidFill>
            <a:schemeClr val="tx1"/>
          </a:solidFill>
        </p:spPr>
        <p:txBody>
          <a:bodyPr wrap="square">
            <a:spAutoFit/>
          </a:bodyPr>
          <a:lstStyle/>
          <a:p>
            <a:r>
              <a:rPr lang="el-GR" sz="1800" dirty="0" smtClean="0">
                <a:solidFill>
                  <a:schemeClr val="bg1"/>
                </a:solidFill>
                <a:latin typeface="Comic Sans MS" pitchFamily="66" charset="0"/>
              </a:rPr>
              <a:t>Το</a:t>
            </a:r>
            <a:r>
              <a:rPr lang="el-GR" sz="1800" b="1" dirty="0" smtClean="0">
                <a:solidFill>
                  <a:srgbClr val="6600FF"/>
                </a:solidFill>
                <a:latin typeface="Comic Sans MS" pitchFamily="66" charset="0"/>
              </a:rPr>
              <a:t> </a:t>
            </a:r>
            <a:r>
              <a:rPr lang="el-GR" sz="1800" b="1" dirty="0" smtClean="0">
                <a:solidFill>
                  <a:srgbClr val="92D050"/>
                </a:solidFill>
                <a:latin typeface="Comic Sans MS" pitchFamily="66" charset="0"/>
              </a:rPr>
              <a:t>πράσινο</a:t>
            </a:r>
            <a:r>
              <a:rPr lang="el-GR" sz="1800" b="1" dirty="0" smtClean="0">
                <a:solidFill>
                  <a:srgbClr val="6600FF"/>
                </a:solidFill>
                <a:latin typeface="Comic Sans MS" pitchFamily="66" charset="0"/>
              </a:rPr>
              <a:t> </a:t>
            </a:r>
            <a:r>
              <a:rPr lang="el-GR" sz="1800" dirty="0" smtClean="0">
                <a:solidFill>
                  <a:schemeClr val="bg1"/>
                </a:solidFill>
                <a:latin typeface="Comic Sans MS" pitchFamily="66" charset="0"/>
              </a:rPr>
              <a:t>είναι ένα  μόριο φαρμάκου το οποίο μπορεί μπλοκάρει τη δράση της πρωτεΐνης</a:t>
            </a:r>
            <a:endParaRPr lang="el-GR" sz="1800" dirty="0">
              <a:solidFill>
                <a:schemeClr val="bg1"/>
              </a:solidFill>
            </a:endParaRPr>
          </a:p>
        </p:txBody>
      </p:sp>
    </p:spTree>
    <p:extLst>
      <p:ext uri="{BB962C8B-B14F-4D97-AF65-F5344CB8AC3E}">
        <p14:creationId xmlns:p14="http://schemas.microsoft.com/office/powerpoint/2010/main" val="2989029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988840"/>
            <a:ext cx="8640960" cy="1143000"/>
          </a:xfrm>
          <a:solidFill>
            <a:srgbClr val="00B0F0"/>
          </a:solidFill>
          <a:ln>
            <a:solidFill>
              <a:srgbClr val="FF0000"/>
            </a:solidFill>
          </a:ln>
        </p:spPr>
        <p:txBody>
          <a:bodyPr/>
          <a:lstStyle/>
          <a:p>
            <a:r>
              <a:rPr lang="el-GR" sz="7200" b="1" dirty="0" smtClean="0"/>
              <a:t>5. Είδη μορίων</a:t>
            </a:r>
            <a:endParaRPr lang="el-GR" sz="7200" b="1" dirty="0"/>
          </a:p>
        </p:txBody>
      </p:sp>
    </p:spTree>
    <p:extLst>
      <p:ext uri="{BB962C8B-B14F-4D97-AF65-F5344CB8AC3E}">
        <p14:creationId xmlns:p14="http://schemas.microsoft.com/office/powerpoint/2010/main" val="3603756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1500" y="188640"/>
            <a:ext cx="7772400" cy="675928"/>
          </a:xfrm>
          <a:noFill/>
          <a:ln>
            <a:noFill/>
          </a:ln>
        </p:spPr>
        <p:txBody>
          <a:bodyPr vert="horz" wrap="square" lIns="91440" tIns="45720" rIns="91440" bIns="45720" numCol="1" anchor="ctr" anchorCtr="0" compatLnSpc="1">
            <a:prstTxWarp prst="textNoShape">
              <a:avLst/>
            </a:prstTxWarp>
          </a:bodyPr>
          <a:lstStyle/>
          <a:p>
            <a:pPr eaLnBrk="1" hangingPunct="1"/>
            <a:r>
              <a:rPr lang="el-GR" b="1" dirty="0" smtClean="0">
                <a:solidFill>
                  <a:srgbClr val="C00000"/>
                </a:solidFill>
                <a:latin typeface="+mn-lt"/>
              </a:rPr>
              <a:t>Υπάρχουν δυο είδη </a:t>
            </a:r>
            <a:r>
              <a:rPr lang="el-GR" b="1" dirty="0">
                <a:solidFill>
                  <a:srgbClr val="C00000"/>
                </a:solidFill>
                <a:latin typeface="+mn-lt"/>
              </a:rPr>
              <a:t>μορίων</a:t>
            </a:r>
          </a:p>
        </p:txBody>
      </p:sp>
      <p:sp>
        <p:nvSpPr>
          <p:cNvPr id="15363" name="Text Box 3"/>
          <p:cNvSpPr txBox="1">
            <a:spLocks noChangeArrowheads="1"/>
          </p:cNvSpPr>
          <p:nvPr/>
        </p:nvSpPr>
        <p:spPr bwMode="auto">
          <a:xfrm>
            <a:off x="457200" y="5877272"/>
            <a:ext cx="7924800" cy="830997"/>
          </a:xfrm>
          <a:prstGeom prst="rect">
            <a:avLst/>
          </a:prstGeom>
          <a:solidFill>
            <a:srgbClr val="00B0F0"/>
          </a:solidFill>
          <a:ln>
            <a:noFill/>
          </a:ln>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b="1" dirty="0">
                <a:latin typeface="+mn-lt"/>
              </a:rPr>
              <a:t>Τελικά πότε τα άτομα ενός μορίου είναι όμοια και πότε ανόμοια;</a:t>
            </a:r>
          </a:p>
        </p:txBody>
      </p:sp>
      <p:grpSp>
        <p:nvGrpSpPr>
          <p:cNvPr id="16388" name="Group 12"/>
          <p:cNvGrpSpPr>
            <a:grpSpLocks/>
          </p:cNvGrpSpPr>
          <p:nvPr/>
        </p:nvGrpSpPr>
        <p:grpSpPr bwMode="auto">
          <a:xfrm>
            <a:off x="838200" y="1245613"/>
            <a:ext cx="7239000" cy="1905000"/>
            <a:chOff x="432" y="816"/>
            <a:chExt cx="4560" cy="1200"/>
          </a:xfrm>
        </p:grpSpPr>
        <p:pic>
          <p:nvPicPr>
            <p:cNvPr id="163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816"/>
              <a:ext cx="1200" cy="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7"/>
            <p:cNvSpPr>
              <a:spLocks noChangeShapeType="1"/>
            </p:cNvSpPr>
            <p:nvPr/>
          </p:nvSpPr>
          <p:spPr bwMode="auto">
            <a:xfrm>
              <a:off x="624" y="2016"/>
              <a:ext cx="43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
          <p:nvSpPr>
            <p:cNvPr id="16396" name="Text Box 9"/>
            <p:cNvSpPr txBox="1">
              <a:spLocks noChangeArrowheads="1"/>
            </p:cNvSpPr>
            <p:nvPr/>
          </p:nvSpPr>
          <p:spPr bwMode="auto">
            <a:xfrm>
              <a:off x="1776" y="1116"/>
              <a:ext cx="321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l-GR"/>
              </a:defPPr>
              <a:lvl1pPr eaLnBrk="1" hangingPunct="1">
                <a:spcBef>
                  <a:spcPct val="50000"/>
                </a:spcBef>
                <a:defRPr>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l-GR" dirty="0"/>
                <a:t>Το μόριο του νερού αποτελείται από ανόμοια άτομα</a:t>
              </a:r>
            </a:p>
          </p:txBody>
        </p:sp>
      </p:grpSp>
      <p:grpSp>
        <p:nvGrpSpPr>
          <p:cNvPr id="3" name="Group 13"/>
          <p:cNvGrpSpPr>
            <a:grpSpLocks/>
          </p:cNvGrpSpPr>
          <p:nvPr/>
        </p:nvGrpSpPr>
        <p:grpSpPr bwMode="auto">
          <a:xfrm>
            <a:off x="1284288" y="3352800"/>
            <a:ext cx="6716713" cy="2057400"/>
            <a:chOff x="809" y="2112"/>
            <a:chExt cx="4231" cy="1296"/>
          </a:xfrm>
        </p:grpSpPr>
        <p:pic>
          <p:nvPicPr>
            <p:cNvPr id="163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 y="2112"/>
              <a:ext cx="531"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 y="2635"/>
              <a:ext cx="967"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10"/>
            <p:cNvSpPr txBox="1">
              <a:spLocks noChangeArrowheads="1"/>
            </p:cNvSpPr>
            <p:nvPr/>
          </p:nvSpPr>
          <p:spPr bwMode="auto">
            <a:xfrm>
              <a:off x="1824" y="2112"/>
              <a:ext cx="321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dirty="0">
                  <a:latin typeface="+mn-lt"/>
                </a:rPr>
                <a:t>Το μόριο του υδρογόνου αποτελείται από όμοια άτομα</a:t>
              </a:r>
            </a:p>
          </p:txBody>
        </p:sp>
        <p:sp>
          <p:nvSpPr>
            <p:cNvPr id="16393" name="Text Box 11"/>
            <p:cNvSpPr txBox="1">
              <a:spLocks noChangeArrowheads="1"/>
            </p:cNvSpPr>
            <p:nvPr/>
          </p:nvSpPr>
          <p:spPr bwMode="auto">
            <a:xfrm>
              <a:off x="1824" y="2736"/>
              <a:ext cx="321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l-GR"/>
              </a:defPPr>
              <a:lvl1pPr eaLnBrk="1" hangingPunct="1">
                <a:spcBef>
                  <a:spcPct val="50000"/>
                </a:spcBef>
                <a:defRPr>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l-GR" dirty="0"/>
                <a:t>Το μόριο του οξυγόνου αποτελείται από όμοια άτομα</a:t>
              </a:r>
            </a:p>
          </p:txBody>
        </p:sp>
      </p:grpSp>
    </p:spTree>
    <p:extLst>
      <p:ext uri="{BB962C8B-B14F-4D97-AF65-F5344CB8AC3E}">
        <p14:creationId xmlns:p14="http://schemas.microsoft.com/office/powerpoint/2010/main" val="3371718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332656"/>
            <a:ext cx="7772400" cy="1143000"/>
          </a:xfrm>
        </p:spPr>
        <p:txBody>
          <a:bodyPr/>
          <a:lstStyle/>
          <a:p>
            <a:pPr eaLnBrk="1" hangingPunct="1"/>
            <a:r>
              <a:rPr lang="el-GR" sz="4000" b="1" dirty="0" smtClean="0">
                <a:solidFill>
                  <a:srgbClr val="C00000"/>
                </a:solidFill>
                <a:latin typeface="+mn-lt"/>
              </a:rPr>
              <a:t>Μόρια χημικών στοιχείων και μόρια χημικών ενώσεων</a:t>
            </a:r>
          </a:p>
        </p:txBody>
      </p:sp>
      <p:grpSp>
        <p:nvGrpSpPr>
          <p:cNvPr id="17411" name="Group 168"/>
          <p:cNvGrpSpPr>
            <a:grpSpLocks/>
          </p:cNvGrpSpPr>
          <p:nvPr/>
        </p:nvGrpSpPr>
        <p:grpSpPr bwMode="auto">
          <a:xfrm>
            <a:off x="914400" y="2286000"/>
            <a:ext cx="3276600" cy="2057400"/>
            <a:chOff x="576" y="1440"/>
            <a:chExt cx="2064" cy="1296"/>
          </a:xfrm>
        </p:grpSpPr>
        <p:pic>
          <p:nvPicPr>
            <p:cNvPr id="174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1872"/>
              <a:ext cx="439"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1872"/>
              <a:ext cx="1081"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 Box 161"/>
            <p:cNvSpPr txBox="1">
              <a:spLocks noChangeArrowheads="1"/>
            </p:cNvSpPr>
            <p:nvPr/>
          </p:nvSpPr>
          <p:spPr bwMode="auto">
            <a:xfrm>
              <a:off x="576" y="1440"/>
              <a:ext cx="2064"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sz="3200" dirty="0">
                  <a:latin typeface="Times New Roman" pitchFamily="18" charset="0"/>
                </a:rPr>
                <a:t>Χημικά στοιχεία</a:t>
              </a:r>
            </a:p>
          </p:txBody>
        </p:sp>
      </p:grpSp>
      <p:grpSp>
        <p:nvGrpSpPr>
          <p:cNvPr id="17412" name="Group 164"/>
          <p:cNvGrpSpPr>
            <a:grpSpLocks/>
          </p:cNvGrpSpPr>
          <p:nvPr/>
        </p:nvGrpSpPr>
        <p:grpSpPr bwMode="auto">
          <a:xfrm>
            <a:off x="4991100" y="2285285"/>
            <a:ext cx="3276600" cy="2046288"/>
            <a:chOff x="3048" y="1495"/>
            <a:chExt cx="2064" cy="1289"/>
          </a:xfrm>
        </p:grpSpPr>
        <p:pic>
          <p:nvPicPr>
            <p:cNvPr id="174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 y="1920"/>
              <a:ext cx="960"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162"/>
            <p:cNvSpPr txBox="1">
              <a:spLocks noChangeArrowheads="1"/>
            </p:cNvSpPr>
            <p:nvPr/>
          </p:nvSpPr>
          <p:spPr bwMode="auto">
            <a:xfrm>
              <a:off x="3048" y="1495"/>
              <a:ext cx="2064" cy="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sz="3200" dirty="0">
                  <a:latin typeface="Times New Roman" pitchFamily="18" charset="0"/>
                </a:rPr>
                <a:t>Χημικές ενώσεις</a:t>
              </a:r>
            </a:p>
          </p:txBody>
        </p:sp>
      </p:grpSp>
      <p:sp>
        <p:nvSpPr>
          <p:cNvPr id="16550" name="Text Box 166"/>
          <p:cNvSpPr txBox="1">
            <a:spLocks noChangeArrowheads="1"/>
          </p:cNvSpPr>
          <p:nvPr/>
        </p:nvSpPr>
        <p:spPr bwMode="auto">
          <a:xfrm>
            <a:off x="4876800" y="4555375"/>
            <a:ext cx="38673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sz="2800" dirty="0">
                <a:latin typeface="Times New Roman" pitchFamily="18" charset="0"/>
              </a:rPr>
              <a:t>Τα μόριά τους αποτελούνται από ανόμοια </a:t>
            </a:r>
            <a:r>
              <a:rPr lang="el-GR" sz="2800" dirty="0" smtClean="0">
                <a:latin typeface="Times New Roman" pitchFamily="18" charset="0"/>
              </a:rPr>
              <a:t>άτομα </a:t>
            </a:r>
            <a:r>
              <a:rPr lang="el-GR" sz="2800" dirty="0">
                <a:latin typeface="Times New Roman" pitchFamily="18" charset="0"/>
              </a:rPr>
              <a:t>(άτομα διαφορετικών στοιχείων)</a:t>
            </a:r>
          </a:p>
        </p:txBody>
      </p:sp>
      <p:sp>
        <p:nvSpPr>
          <p:cNvPr id="16551" name="Text Box 167"/>
          <p:cNvSpPr txBox="1">
            <a:spLocks noChangeArrowheads="1"/>
          </p:cNvSpPr>
          <p:nvPr/>
        </p:nvSpPr>
        <p:spPr bwMode="auto">
          <a:xfrm>
            <a:off x="914400" y="4572000"/>
            <a:ext cx="3505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sz="2800" dirty="0">
                <a:latin typeface="Times New Roman" pitchFamily="18" charset="0"/>
              </a:rPr>
              <a:t>Τα μόριά τους αποτελούνται από όμοια </a:t>
            </a:r>
            <a:r>
              <a:rPr lang="el-GR" sz="2800" dirty="0" smtClean="0">
                <a:latin typeface="Times New Roman" pitchFamily="18" charset="0"/>
              </a:rPr>
              <a:t>άτομα </a:t>
            </a:r>
            <a:r>
              <a:rPr lang="el-GR" sz="2800" dirty="0">
                <a:latin typeface="Times New Roman" pitchFamily="18" charset="0"/>
              </a:rPr>
              <a:t>(άτομα του ιδίου στοιχείου</a:t>
            </a:r>
            <a:r>
              <a:rPr lang="el-GR" sz="2800" dirty="0" smtClean="0">
                <a:latin typeface="Times New Roman" pitchFamily="18" charset="0"/>
              </a:rPr>
              <a:t>)</a:t>
            </a:r>
            <a:endParaRPr lang="el-GR" sz="2800" dirty="0">
              <a:latin typeface="Times New Roman" pitchFamily="18" charset="0"/>
            </a:endParaRPr>
          </a:p>
        </p:txBody>
      </p:sp>
      <p:sp>
        <p:nvSpPr>
          <p:cNvPr id="17415" name="TextBox 1"/>
          <p:cNvSpPr txBox="1">
            <a:spLocks noChangeArrowheads="1"/>
          </p:cNvSpPr>
          <p:nvPr/>
        </p:nvSpPr>
        <p:spPr bwMode="auto">
          <a:xfrm rot="-2984310">
            <a:off x="124619" y="3710781"/>
            <a:ext cx="1260475"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r>
              <a:rPr lang="el-GR">
                <a:solidFill>
                  <a:srgbClr val="FFFF00"/>
                </a:solidFill>
              </a:rPr>
              <a:t>ορισμοί</a:t>
            </a:r>
          </a:p>
        </p:txBody>
      </p:sp>
      <p:pic>
        <p:nvPicPr>
          <p:cNvPr id="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834434" y="3055144"/>
            <a:ext cx="1681162" cy="1204912"/>
          </a:xfrm>
          <a:prstGeom prst="rect">
            <a:avLst/>
          </a:prstGeom>
          <a:noFill/>
        </p:spPr>
      </p:pic>
    </p:spTree>
    <p:extLst>
      <p:ext uri="{BB962C8B-B14F-4D97-AF65-F5344CB8AC3E}">
        <p14:creationId xmlns:p14="http://schemas.microsoft.com/office/powerpoint/2010/main" val="121442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454968" y="379615"/>
            <a:ext cx="7698432"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b="1" dirty="0"/>
              <a:t>Τα άτομα ενώνονται μεταξύ τους και σχηματίζουν μόρια.</a:t>
            </a:r>
          </a:p>
        </p:txBody>
      </p:sp>
      <p:sp>
        <p:nvSpPr>
          <p:cNvPr id="12293" name="Text Box 5"/>
          <p:cNvSpPr txBox="1">
            <a:spLocks noChangeArrowheads="1"/>
          </p:cNvSpPr>
          <p:nvPr/>
        </p:nvSpPr>
        <p:spPr bwMode="auto">
          <a:xfrm>
            <a:off x="304800" y="13716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a:t>ΑΤΟΜΑ</a:t>
            </a:r>
          </a:p>
        </p:txBody>
      </p:sp>
      <p:sp>
        <p:nvSpPr>
          <p:cNvPr id="12294" name="Line 6"/>
          <p:cNvSpPr>
            <a:spLocks noChangeShapeType="1"/>
          </p:cNvSpPr>
          <p:nvPr/>
        </p:nvSpPr>
        <p:spPr bwMode="auto">
          <a:xfrm>
            <a:off x="1447800" y="16002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295" name="Text Box 7"/>
          <p:cNvSpPr txBox="1">
            <a:spLocks noChangeArrowheads="1"/>
          </p:cNvSpPr>
          <p:nvPr/>
        </p:nvSpPr>
        <p:spPr bwMode="auto">
          <a:xfrm>
            <a:off x="2743200" y="13716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a:t>ΜΟΡΙΑ</a:t>
            </a:r>
          </a:p>
        </p:txBody>
      </p:sp>
      <p:sp>
        <p:nvSpPr>
          <p:cNvPr id="12297" name="Line 9"/>
          <p:cNvSpPr>
            <a:spLocks noChangeShapeType="1"/>
          </p:cNvSpPr>
          <p:nvPr/>
        </p:nvSpPr>
        <p:spPr bwMode="auto">
          <a:xfrm>
            <a:off x="3810000" y="16002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298" name="Text Box 10"/>
          <p:cNvSpPr txBox="1">
            <a:spLocks noChangeArrowheads="1"/>
          </p:cNvSpPr>
          <p:nvPr/>
        </p:nvSpPr>
        <p:spPr bwMode="auto">
          <a:xfrm>
            <a:off x="4953000" y="13716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a:t>ΜΟΡΙΑ ΣΤΟΙΧΕΙΩΝ</a:t>
            </a:r>
          </a:p>
        </p:txBody>
      </p:sp>
      <p:sp>
        <p:nvSpPr>
          <p:cNvPr id="12299" name="Line 11"/>
          <p:cNvSpPr>
            <a:spLocks noChangeShapeType="1"/>
          </p:cNvSpPr>
          <p:nvPr/>
        </p:nvSpPr>
        <p:spPr bwMode="auto">
          <a:xfrm>
            <a:off x="3810000" y="1828800"/>
            <a:ext cx="38100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00" name="Line 12"/>
          <p:cNvSpPr>
            <a:spLocks noChangeShapeType="1"/>
          </p:cNvSpPr>
          <p:nvPr/>
        </p:nvSpPr>
        <p:spPr bwMode="auto">
          <a:xfrm>
            <a:off x="4191000" y="38100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2301" name="Text Box 13"/>
          <p:cNvSpPr txBox="1">
            <a:spLocks noChangeArrowheads="1"/>
          </p:cNvSpPr>
          <p:nvPr/>
        </p:nvSpPr>
        <p:spPr bwMode="auto">
          <a:xfrm>
            <a:off x="4953000" y="3489325"/>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a:t>ΜΟΡΙΑ ΕΝΩΣΕΩΝ</a:t>
            </a:r>
          </a:p>
        </p:txBody>
      </p:sp>
      <p:pic>
        <p:nvPicPr>
          <p:cNvPr id="1230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057400"/>
            <a:ext cx="42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90800"/>
            <a:ext cx="76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191000"/>
            <a:ext cx="91440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876800"/>
            <a:ext cx="615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6" name="Text Box 18"/>
          <p:cNvSpPr txBox="1">
            <a:spLocks noChangeArrowheads="1"/>
          </p:cNvSpPr>
          <p:nvPr/>
        </p:nvSpPr>
        <p:spPr bwMode="auto">
          <a:xfrm>
            <a:off x="5943600" y="20716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a:t>Υδρογόνο</a:t>
            </a:r>
          </a:p>
        </p:txBody>
      </p:sp>
      <p:sp>
        <p:nvSpPr>
          <p:cNvPr id="12307" name="Text Box 19"/>
          <p:cNvSpPr txBox="1">
            <a:spLocks noChangeArrowheads="1"/>
          </p:cNvSpPr>
          <p:nvPr/>
        </p:nvSpPr>
        <p:spPr bwMode="auto">
          <a:xfrm>
            <a:off x="6019800" y="2667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a:t>Οξυγόνο</a:t>
            </a:r>
          </a:p>
        </p:txBody>
      </p:sp>
      <p:sp>
        <p:nvSpPr>
          <p:cNvPr id="12308" name="Text Box 20"/>
          <p:cNvSpPr txBox="1">
            <a:spLocks noChangeArrowheads="1"/>
          </p:cNvSpPr>
          <p:nvPr/>
        </p:nvSpPr>
        <p:spPr bwMode="auto">
          <a:xfrm>
            <a:off x="6172200" y="42672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a:t>Διοξείδιο του άνθρακα</a:t>
            </a:r>
          </a:p>
        </p:txBody>
      </p:sp>
      <p:sp>
        <p:nvSpPr>
          <p:cNvPr id="12309" name="Text Box 21"/>
          <p:cNvSpPr txBox="1">
            <a:spLocks noChangeArrowheads="1"/>
          </p:cNvSpPr>
          <p:nvPr/>
        </p:nvSpPr>
        <p:spPr bwMode="auto">
          <a:xfrm>
            <a:off x="6248400" y="50292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a:t>Νερό</a:t>
            </a:r>
          </a:p>
        </p:txBody>
      </p:sp>
    </p:spTree>
    <p:extLst>
      <p:ext uri="{BB962C8B-B14F-4D97-AF65-F5344CB8AC3E}">
        <p14:creationId xmlns:p14="http://schemas.microsoft.com/office/powerpoint/2010/main" val="3608983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linds(horizontal)">
                                      <p:cBhvr>
                                        <p:cTn id="7" dur="500"/>
                                        <p:tgtEl>
                                          <p:spTgt spid="1229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blinds(horizontal)">
                                      <p:cBhvr>
                                        <p:cTn id="10" dur="500"/>
                                        <p:tgtEl>
                                          <p:spTgt spid="1229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295"/>
                                        </p:tgtEl>
                                        <p:attrNameLst>
                                          <p:attrName>style.visibility</p:attrName>
                                        </p:attrNameLst>
                                      </p:cBhvr>
                                      <p:to>
                                        <p:strVal val="visible"/>
                                      </p:to>
                                    </p:set>
                                    <p:animEffect transition="in" filter="blinds(horizontal)">
                                      <p:cBhvr>
                                        <p:cTn id="13" dur="500"/>
                                        <p:tgtEl>
                                          <p:spTgt spid="1229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297"/>
                                        </p:tgtEl>
                                        <p:attrNameLst>
                                          <p:attrName>style.visibility</p:attrName>
                                        </p:attrNameLst>
                                      </p:cBhvr>
                                      <p:to>
                                        <p:strVal val="visible"/>
                                      </p:to>
                                    </p:set>
                                    <p:animEffect transition="in" filter="blinds(horizontal)">
                                      <p:cBhvr>
                                        <p:cTn id="18" dur="500"/>
                                        <p:tgtEl>
                                          <p:spTgt spid="1229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298"/>
                                        </p:tgtEl>
                                        <p:attrNameLst>
                                          <p:attrName>style.visibility</p:attrName>
                                        </p:attrNameLst>
                                      </p:cBhvr>
                                      <p:to>
                                        <p:strVal val="visible"/>
                                      </p:to>
                                    </p:set>
                                    <p:animEffect transition="in" filter="blinds(horizontal)">
                                      <p:cBhvr>
                                        <p:cTn id="21" dur="500"/>
                                        <p:tgtEl>
                                          <p:spTgt spid="12298"/>
                                        </p:tgtEl>
                                      </p:cBhvr>
                                    </p:animEffect>
                                  </p:childTnLst>
                                </p:cTn>
                              </p:par>
                              <p:par>
                                <p:cTn id="22" presetID="3" presetClass="entr" presetSubtype="10" fill="hold" nodeType="withEffect">
                                  <p:stCondLst>
                                    <p:cond delay="0"/>
                                  </p:stCondLst>
                                  <p:childTnLst>
                                    <p:set>
                                      <p:cBhvr>
                                        <p:cTn id="23" dur="1" fill="hold">
                                          <p:stCondLst>
                                            <p:cond delay="0"/>
                                          </p:stCondLst>
                                        </p:cTn>
                                        <p:tgtEl>
                                          <p:spTgt spid="12302"/>
                                        </p:tgtEl>
                                        <p:attrNameLst>
                                          <p:attrName>style.visibility</p:attrName>
                                        </p:attrNameLst>
                                      </p:cBhvr>
                                      <p:to>
                                        <p:strVal val="visible"/>
                                      </p:to>
                                    </p:set>
                                    <p:animEffect transition="in" filter="blinds(horizontal)">
                                      <p:cBhvr>
                                        <p:cTn id="24" dur="500"/>
                                        <p:tgtEl>
                                          <p:spTgt spid="1230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306"/>
                                        </p:tgtEl>
                                        <p:attrNameLst>
                                          <p:attrName>style.visibility</p:attrName>
                                        </p:attrNameLst>
                                      </p:cBhvr>
                                      <p:to>
                                        <p:strVal val="visible"/>
                                      </p:to>
                                    </p:set>
                                    <p:animEffect transition="in" filter="blinds(horizontal)">
                                      <p:cBhvr>
                                        <p:cTn id="27" dur="500"/>
                                        <p:tgtEl>
                                          <p:spTgt spid="12306"/>
                                        </p:tgtEl>
                                      </p:cBhvr>
                                    </p:animEffect>
                                  </p:childTnLst>
                                </p:cTn>
                              </p:par>
                              <p:par>
                                <p:cTn id="28" presetID="3" presetClass="entr" presetSubtype="10" fill="hold" nodeType="withEffect">
                                  <p:stCondLst>
                                    <p:cond delay="0"/>
                                  </p:stCondLst>
                                  <p:childTnLst>
                                    <p:set>
                                      <p:cBhvr>
                                        <p:cTn id="29" dur="1" fill="hold">
                                          <p:stCondLst>
                                            <p:cond delay="0"/>
                                          </p:stCondLst>
                                        </p:cTn>
                                        <p:tgtEl>
                                          <p:spTgt spid="12303"/>
                                        </p:tgtEl>
                                        <p:attrNameLst>
                                          <p:attrName>style.visibility</p:attrName>
                                        </p:attrNameLst>
                                      </p:cBhvr>
                                      <p:to>
                                        <p:strVal val="visible"/>
                                      </p:to>
                                    </p:set>
                                    <p:animEffect transition="in" filter="blinds(horizontal)">
                                      <p:cBhvr>
                                        <p:cTn id="30" dur="500"/>
                                        <p:tgtEl>
                                          <p:spTgt spid="1230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307"/>
                                        </p:tgtEl>
                                        <p:attrNameLst>
                                          <p:attrName>style.visibility</p:attrName>
                                        </p:attrNameLst>
                                      </p:cBhvr>
                                      <p:to>
                                        <p:strVal val="visible"/>
                                      </p:to>
                                    </p:set>
                                    <p:animEffect transition="in" filter="blinds(horizontal)">
                                      <p:cBhvr>
                                        <p:cTn id="33" dur="500"/>
                                        <p:tgtEl>
                                          <p:spTgt spid="1230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299"/>
                                        </p:tgtEl>
                                        <p:attrNameLst>
                                          <p:attrName>style.visibility</p:attrName>
                                        </p:attrNameLst>
                                      </p:cBhvr>
                                      <p:to>
                                        <p:strVal val="visible"/>
                                      </p:to>
                                    </p:set>
                                    <p:animEffect transition="in" filter="blinds(horizontal)">
                                      <p:cBhvr>
                                        <p:cTn id="38" dur="500"/>
                                        <p:tgtEl>
                                          <p:spTgt spid="1229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2300"/>
                                        </p:tgtEl>
                                        <p:attrNameLst>
                                          <p:attrName>style.visibility</p:attrName>
                                        </p:attrNameLst>
                                      </p:cBhvr>
                                      <p:to>
                                        <p:strVal val="visible"/>
                                      </p:to>
                                    </p:set>
                                    <p:animEffect transition="in" filter="blinds(horizontal)">
                                      <p:cBhvr>
                                        <p:cTn id="41" dur="500"/>
                                        <p:tgtEl>
                                          <p:spTgt spid="1230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2301"/>
                                        </p:tgtEl>
                                        <p:attrNameLst>
                                          <p:attrName>style.visibility</p:attrName>
                                        </p:attrNameLst>
                                      </p:cBhvr>
                                      <p:to>
                                        <p:strVal val="visible"/>
                                      </p:to>
                                    </p:set>
                                    <p:animEffect transition="in" filter="blinds(horizontal)">
                                      <p:cBhvr>
                                        <p:cTn id="44" dur="500"/>
                                        <p:tgtEl>
                                          <p:spTgt spid="12301"/>
                                        </p:tgtEl>
                                      </p:cBhvr>
                                    </p:animEffect>
                                  </p:childTnLst>
                                </p:cTn>
                              </p:par>
                              <p:par>
                                <p:cTn id="45" presetID="3" presetClass="entr" presetSubtype="10" fill="hold" nodeType="withEffect">
                                  <p:stCondLst>
                                    <p:cond delay="0"/>
                                  </p:stCondLst>
                                  <p:childTnLst>
                                    <p:set>
                                      <p:cBhvr>
                                        <p:cTn id="46" dur="1" fill="hold">
                                          <p:stCondLst>
                                            <p:cond delay="0"/>
                                          </p:stCondLst>
                                        </p:cTn>
                                        <p:tgtEl>
                                          <p:spTgt spid="12304"/>
                                        </p:tgtEl>
                                        <p:attrNameLst>
                                          <p:attrName>style.visibility</p:attrName>
                                        </p:attrNameLst>
                                      </p:cBhvr>
                                      <p:to>
                                        <p:strVal val="visible"/>
                                      </p:to>
                                    </p:set>
                                    <p:animEffect transition="in" filter="blinds(horizontal)">
                                      <p:cBhvr>
                                        <p:cTn id="47" dur="500"/>
                                        <p:tgtEl>
                                          <p:spTgt spid="1230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2308"/>
                                        </p:tgtEl>
                                        <p:attrNameLst>
                                          <p:attrName>style.visibility</p:attrName>
                                        </p:attrNameLst>
                                      </p:cBhvr>
                                      <p:to>
                                        <p:strVal val="visible"/>
                                      </p:to>
                                    </p:set>
                                    <p:animEffect transition="in" filter="blinds(horizontal)">
                                      <p:cBhvr>
                                        <p:cTn id="50" dur="500"/>
                                        <p:tgtEl>
                                          <p:spTgt spid="12308"/>
                                        </p:tgtEl>
                                      </p:cBhvr>
                                    </p:animEffect>
                                  </p:childTnLst>
                                </p:cTn>
                              </p:par>
                              <p:par>
                                <p:cTn id="51" presetID="3" presetClass="entr" presetSubtype="10" fill="hold" nodeType="withEffect">
                                  <p:stCondLst>
                                    <p:cond delay="0"/>
                                  </p:stCondLst>
                                  <p:childTnLst>
                                    <p:set>
                                      <p:cBhvr>
                                        <p:cTn id="52" dur="1" fill="hold">
                                          <p:stCondLst>
                                            <p:cond delay="0"/>
                                          </p:stCondLst>
                                        </p:cTn>
                                        <p:tgtEl>
                                          <p:spTgt spid="12305"/>
                                        </p:tgtEl>
                                        <p:attrNameLst>
                                          <p:attrName>style.visibility</p:attrName>
                                        </p:attrNameLst>
                                      </p:cBhvr>
                                      <p:to>
                                        <p:strVal val="visible"/>
                                      </p:to>
                                    </p:set>
                                    <p:animEffect transition="in" filter="blinds(horizontal)">
                                      <p:cBhvr>
                                        <p:cTn id="53" dur="500"/>
                                        <p:tgtEl>
                                          <p:spTgt spid="1230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2309"/>
                                        </p:tgtEl>
                                        <p:attrNameLst>
                                          <p:attrName>style.visibility</p:attrName>
                                        </p:attrNameLst>
                                      </p:cBhvr>
                                      <p:to>
                                        <p:strVal val="visible"/>
                                      </p:to>
                                    </p:set>
                                    <p:animEffect transition="in" filter="blinds(horizontal)">
                                      <p:cBhvr>
                                        <p:cTn id="56" dur="500"/>
                                        <p:tgtEl>
                                          <p:spTgt spid="1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animBg="1"/>
      <p:bldP spid="12295" grpId="0"/>
      <p:bldP spid="12297" grpId="0" animBg="1"/>
      <p:bldP spid="12298" grpId="0"/>
      <p:bldP spid="12299" grpId="0" animBg="1"/>
      <p:bldP spid="12300" grpId="0" animBg="1"/>
      <p:bldP spid="12301" grpId="0"/>
      <p:bldP spid="12306" grpId="0"/>
      <p:bldP spid="12307" grpId="0"/>
      <p:bldP spid="12308" grpId="0"/>
      <p:bldP spid="1230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765288" y="3232163"/>
            <a:ext cx="4572000" cy="1200329"/>
          </a:xfrm>
          <a:prstGeom prst="rect">
            <a:avLst/>
          </a:prstGeom>
        </p:spPr>
        <p:txBody>
          <a:bodyPr>
            <a:spAutoFit/>
          </a:bodyPr>
          <a:lstStyle/>
          <a:p>
            <a:r>
              <a:rPr lang="el-GR" sz="1800" dirty="0">
                <a:latin typeface="+mn-lt"/>
              </a:rPr>
              <a:t>Το μόριο της γλυκόζης (χημική ένωση) αποτελείται από έξι άτομα άνθρακα, δώδεκα άτομα υδρογόνου και έξι άτομα οξυγόνου.</a:t>
            </a:r>
          </a:p>
        </p:txBody>
      </p:sp>
      <p:sp>
        <p:nvSpPr>
          <p:cNvPr id="7" name="Ορθογώνιο 6"/>
          <p:cNvSpPr/>
          <p:nvPr/>
        </p:nvSpPr>
        <p:spPr>
          <a:xfrm>
            <a:off x="680661" y="334572"/>
            <a:ext cx="4572000" cy="923330"/>
          </a:xfrm>
          <a:prstGeom prst="rect">
            <a:avLst/>
          </a:prstGeom>
        </p:spPr>
        <p:txBody>
          <a:bodyPr>
            <a:spAutoFit/>
          </a:bodyPr>
          <a:lstStyle/>
          <a:p>
            <a:r>
              <a:rPr lang="el-GR" sz="1800" dirty="0">
                <a:latin typeface="+mn-lt"/>
              </a:rPr>
              <a:t>Το μόριο του νερού (χημική ένωση) αποτελείται από δυο άτομα υδρογόνου και ένα άτομο οξυγόνου.</a:t>
            </a:r>
          </a:p>
        </p:txBody>
      </p:sp>
      <p:sp>
        <p:nvSpPr>
          <p:cNvPr id="9" name="Ορθογώνιο 8"/>
          <p:cNvSpPr/>
          <p:nvPr/>
        </p:nvSpPr>
        <p:spPr>
          <a:xfrm>
            <a:off x="3548250" y="1844824"/>
            <a:ext cx="4572000" cy="646331"/>
          </a:xfrm>
          <a:prstGeom prst="rect">
            <a:avLst/>
          </a:prstGeom>
        </p:spPr>
        <p:txBody>
          <a:bodyPr>
            <a:spAutoFit/>
          </a:bodyPr>
          <a:lstStyle/>
          <a:p>
            <a:r>
              <a:rPr lang="el-GR" sz="1800" dirty="0">
                <a:latin typeface="+mn-lt"/>
              </a:rPr>
              <a:t>Το μόριο του οξυγόνου (χημικό στοιχείο) αποτελείται από δυο άτομα οξυγόνου.</a:t>
            </a:r>
          </a:p>
        </p:txBody>
      </p:sp>
      <p:sp>
        <p:nvSpPr>
          <p:cNvPr id="10" name="Ορθογώνιο 9"/>
          <p:cNvSpPr/>
          <p:nvPr/>
        </p:nvSpPr>
        <p:spPr>
          <a:xfrm>
            <a:off x="3637484" y="5577402"/>
            <a:ext cx="5267597" cy="923330"/>
          </a:xfrm>
          <a:prstGeom prst="rect">
            <a:avLst/>
          </a:prstGeom>
        </p:spPr>
        <p:txBody>
          <a:bodyPr wrap="square">
            <a:spAutoFit/>
          </a:bodyPr>
          <a:lstStyle/>
          <a:p>
            <a:r>
              <a:rPr lang="el-GR" sz="1800" dirty="0">
                <a:latin typeface="+mn-lt"/>
              </a:rPr>
              <a:t> Το μόριο του οινοπνεύματος (χημική ένωση) αποτελείται από δυο άτομα άνθρακα, έξι άτομα υδρογόνου και ένα άτομο οξυγόνου </a:t>
            </a:r>
            <a:r>
              <a:rPr lang="el-GR" sz="1800" dirty="0" smtClean="0">
                <a:latin typeface="+mn-lt"/>
              </a:rPr>
              <a:t>.</a:t>
            </a:r>
            <a:endParaRPr lang="el-GR" sz="1800" dirty="0">
              <a:latin typeface="+mn-lt"/>
            </a:endParaRPr>
          </a:p>
        </p:txBody>
      </p:sp>
      <p:sp>
        <p:nvSpPr>
          <p:cNvPr id="2" name="AutoShape 2" descr="data:image/jpeg;base64,/9j/4AAQSkZJRgABAQAAAQABAAD/2wCEAAkGBhMSEBUUEhQTFRUVGBgYFhcXGB4cHBYXGxgYGBYfGxoXHyYeHxojGyAVIDsgJScpLC0sGB4xNTAqNSYrLS0BCQoKDgwOGg8PGjQlHyQwLTUvLyw1MjQ0LyowKS0wNSwsLiwsLCw0LC4sLCwsKS8sLCksMC8sLCopKSosLCwsKf/AABEIAI8BHAMBIgACEQEDEQH/xAAcAAEAAgMBAQEAAAAAAAAAAAAABgcEBQgDAgH/xABBEAACAQMCAwYDBgQDBgcAAAABAgMABBESIQUGMQcTQVFhgSJxkRQyQlKhsSNygpIIYtEVM0PB8PEXJFOissLh/8QAGgEBAAMBAQEAAAAAAAAAAAAAAAIDBAUBBv/EACwRAAICAgEDAwIFBQAAAAAAAAABAgMEETEFEiETQVFhgRQiMtHwBhWhsfH/2gAMAwEAAhEDEQA/ALxpSlAKUpQClKUApWJxPiKwx626dKqzjfaRNHOGhYkAjKndSudwR6jxFAW1POEXLHAqKp2hxfa0gYbSNpVwejHYZHkTgZ9azObIjNZBkcxnAYHGdiM4IyKq/kLl57riGXfKwMsjH82lvhA8skfQGgLypSlAKUpQClKUApSlAKUpQClKUApStZzDzDFZQmWYnGcKo6u3gB+teNpLbJ11yskoQW2zZ1iXd8q5BOCBVVcQ7cJRq0W6Ln7pLlivqRgA/Lav1ufZOKKkVtH/ABz1UdF82J8E+dVwuhN6ibMnp2RjR7rVr7omXCeb9V6LZjqDqxRvEFRkg+YIz9PWpbUG5J5Ckt5jcXTq8uCqKpJC56kkgb4228z7TmrTAKUpQClKUApSlAKUpQClKUApSvxjgZoD9pVd848+GPaFyp8MedeHMXaoYLUtEyNKNIyw2JJGokA/OgJP2hFPsEodtJI+DfB1jcY8zjO3lmqf7PuBreXqJKSUwzvj8QXBwfQnFRrmrnCa/fvJ2yQAFC7BB/lGds1HI76Vd1kkG2nZiMg9QcHofKgLa7TO0H7Qe4gJSKJjhlYguQCvQdF64FZHYLxxO+uIHZjLIFdCfFUzqGfPcH5VUF1bTRECVJEJGQHUqSp6EBgMj1qx+wvlyWS+F1pYRQq4Lno7sNIUeeAST5YHnWaCkp7bO5k2Uzx1GEe3S+/8Z0FSlK0nDFKUoBSlKAUpSgFKUoBSlKAVVPbqXVbZ9+7BkU+QchSM/MA/Q1a1YfF+ERXMLQzoHjfqp/Qg9QR5ioWQ74uJqw8l410bV7HKN1eg5yaub/D/AMNK2U0zIAZZcK2N2VVA6/lDZ981SPGLEQzyJv8AA7rg/wCViP8AlXXHCraOOCNIlVECLpVRgAY2xVFEEuDp9VyZ2aUjKpSlajhClKUApSlAKUpQClKUApX4zADJ2r8RwRkEEeYoD6pSlAVxxjseWW4MiXDIjHOgpqK+YU5G3z6etbH/AMHuGldLxyN0yTI+589iB9KmcsoUZNRS87RYYZlSUYRiF1g5052yR5fKgIB2h9iSxxmewOmONC0kLEk4UEkoxzvj8J8tvKoFyFZwnitoswJjaVds7F9+7z6a9IxXU8sYdSp3DAg+oIwa5O47ZPaXToMh7eU6T4/A2UP0ANAdV3nDYpgBLHHIB0DqGx/cDXtDCqKFUBVGwAGAB6AbVi8G4ktxbxTL0lRXH9QBx7Vm0ApWq49zRbWag3EgXP3VG7N8gN8etYHAe0OyvJO7ilxJ4I4Klv5c7H5Deo98d635Lvw9vZ6na+3514JJSlKkUilKUApSlAKUpQClK+ZHwCT0FAfVY/EL5IYnlkOlEUsx8gK03HuPCIKyyYAI1dOmd+vpVa9sfNKyJEsMracsroGOGzgoSo69D1oCsOape+up5UVgkssjqD4KzMwG22cEV0R2Zc8R39sEAKTQKiyITnwwrA+KnB+RBHrXOYkL9Og6+lbjkGaSK770d4qkMgYAgMxIAGRtt1oett8nUoNftVnzNzXokjaA/wAQMoAH4skAgjxB6e9WWKHh+0pSgFKUoBSlKAUpSgITz1zWINUfQ4H6ioj2bcxyf7R0M+I5lYaSdiwGUIH5uoqw+aeR7e/wZdSuowrocHHkQcgj51QnMtq/D7gxSEiRCChXqR1VlPl/14U3o9jFyekdOUqpeAdusYjjW9idXwA8iYIz+bR1GepAzVgSc6WKoHN1BggEfGM4O42G/wClQU4vhl9mLdX+qLMHtBklS1MkQLaM6wOuk+OPSqThZ7ydE/FI6quTsCxA3qy+eO1W2Fq8dq6zSSAp0YKqkfESSBny286o+LmR4mDRqUkVgyk76WByD671MznV/eJBCNbqqIoBZiAMAYySdq5j5v4+t1dzTYC62yAPyj4Vz64APvWt47zjeXzDv5XkOdlH3Qf8qLtn2zXjxjla7tYo5biF4klJCF9icAHdeo28wKA3fJvaDc2DP3UgMZGO7kyyZ8wMjBHofHfNSV+2u9Yf7yJf5Yx/9s1peyvs8HE5WaZitvD9/ScM7MDpAPgPEn28aty37EeFL/wXb+aVz+xqE4uS0no1Yt0KbO6cVJfDKV43zPLcyGWZ9bsAMkDoOgAGwFR/7c6uHQlWQhlYHcMDkEe9Xhzl2FxTBWsGW3YDBjbUUb1zuyt9QfSqcmsDbyYZcvE/xK3QsjbgjyyMVj9NVPb9z6JZcs2txrWlFcfsdX8LnZ4InbZmRGYeRKgn9ayqweCcUS5top4/uSorD0yNx7HI9qzq3nyj5FKUoeClKUApSlAK+JYwylT0IIPyNfdYl7frGQG8c/pQEE4n2c3M0hUXSdzn8p1hfIgbE+4zUv4Nyna2yqIok1KB8ZUFyR4ljvk9dqg/OfMncnvYW0upyuPHHgfMHyqy7aXUitjGoA48sjNAU7208vxxTQzxoqd9rWTSManGCGbHUkE7+OK9+w+ZJre7s5RqUOsmk/lcYP8A7kz9K2/bdeRC0iiY/wAVpA8YHgFBDk+mGx8/lVU8q81y8NujNGqvqXQ6NkBl1A7EdDkbHfqdjQF8cL7O7OCYSqrs6nK945YIfMA+Pqc1JWYAZOwHWq3l7b7fA0W8zHG+oqoBx0zkn9Ki3NnanLdxGFUWJGPxYYszAfhJwBgnHh4VRbfGvw+TqYPS7svUo+I7038fbktF+0Hh4fQbqLOceOn+/Gn3zW/jkDAFSCCMgg5BB6EEeFcqXUwxtVr9gnG5JIbmBySkLI0efwh9epfllc4/zGoUXuzlGrqnS68RJ1y387LWpSlajgilKUApSlAKpbt4JW4t2KjHdsFbH4tXxDPyK/WrprT80cqwcQgMNwpK5yrKcMjeanz/AEquyHfHRqxMj8ParNbOUHuctnyOa3lhwfiF0ga3tZ5FPRlQ6Tg4OGOB+tWjZf4ebZZdUlzK8YOdAVVJ9C4J/QD2q07KySGNY4lCIgCqo6ADpVcaUmm/Y23dSnKMoxf6uTmS97PuKRQvNLbOEQZb4lZgPE6VJOP2qJAFvixtXZ9UH218AWG9WRFCpPHnYADvEOG2HmCh9zWg5BJewjlJEtDeSLG0kzHumwCyRrldj+EltWw8AKz+2MJJCkTkKR8alhseoI/atd/h+43qt57VjvE/eJ/JJ1+jgn+urJ41wCC7TRcRrIoORnqD6EbigKk7HZZEvtEf+6aNjIB02xpJHnnb3NXXWt4Ly5b2ilbeNUz949SfmTvX1xviYgj1HoTj9DQGS9/GGCl1DHoCcZ+tUb228u9zeLOo+C4G/pKuzfUaT89VZnOXNHekqvU1h8+8zPJw3h8cjAsVaSQnBY6TojJ8RqGTnxrzWySlKO9Pk2HY1z3FbQva3cixqH1QM/TD/fXPQYbff8xq51lBAIIwRkHPUf6Vx3eXQPSpj2fc7PbyOqIzs6KqgAsfh8B6egr0idGXV6EUnI2rQcH54SW6+zOArsCUI6NgZIx4HGT7GoLf8V4lJCztaXGP5Dn+3736V9dnXKtzJeJdTxvGkZLAuCpYlSAFB3xvnPpQFwV8u4AySAPWvqtFxfjaIHVvvDb/AK9qA27XiBC5ddCgktkYAHXJqAcR7araN8JDLIoP38hc+oB3+uKhHG+YmWdwhyjjDpn4W8sjoag8l1nUB0DMF+WdqzXznHTidrpWPjXuUbk968fB0nwTn2yuYe9WZEAOGWVlRlPkQx/UbVp+cebuHPbuDdIXUFk7o6m1AbAY+E56bnFUVw+WSX4IYpJGA3EaM5HsoNZ0XJ/E5BtZXOPVNP6Pg1Oqcp77loo6hi047j6U+7fP0+h83vHMnLSBiNxjrnw+HzzW2PbfxEQiItHq/wDV0DWR5flz66ahmosxGDkbEY3GOufKpN2ZciDiV6wmDfZ4l1SYbBJOyKCN9zk/JT51ccwjPFuZZ7h9c0ryP5uc4Hp4AfKsd7zI36/866ntuSbKC3eKG2iRXQq3wglgRjdmyT7mqJXk0Wl9E38RxHIrlCu+FYE58P2oDccudi95cwxzSTRwCQaghVmcA9NQ2AJG+M+NSM9gaiNv/OSNLg6CUVU1eGoZZsfI1atndrLGkiHKuoZT5gjIr2qDhGXlo0V5NtS7YSaRzBxjky5s5Ql2unUDoKsCr464I9ttjvVkdhFzEqXMAAEuoSE+LpjSP7Tn+8edSftS5fNzw92QfxYP4qeZAHxj3XPuBVJ8q8wmzvoLkE6c6ZR5xts/02b2FUwqcZ7T8HSyOoV34qrlH8+/LOnKVjWHEYp01wyJIv5kYMPqPGl7xKKEZlkjjHm7Bf3NaTjJOT0jJpVOc/8AaK80phtJSsK41OhIMjY3+LrpHTbrv6VCbXm27tZA8U8mQclWYsrejKTgj9ayPKj3dqO/DoF7o9aTSfx+50zSoty/z9FdWqTgdQO8UHJjbowweoyDg1Jbe4V0DoQysMgjxFazgNNPTPSlKUPBSla3jfMNvaJruJAgPQdS3yUbmvG0ltk4QlOXbFbf0NlVf9tXChLw4SbaoZFYZPUN8DAfUH2rYWfaxw2RiDP3ZAz/ABFKg/I9M+lVl2r9pcV4I4rfX3cbFix21tjC4Xrgb9fOoqcXwy2WNdDblFrXJHeQ+Zxw2+E7hmjZGSRV6kHcEZwNiAcV0bwLmKC8gWeCQMjexUjqGB6EeVcjT3Zf5mvWG9CqF0g4/epmc69k4nCv3pYxjzdR+5qDdo3PlokX2fKymUfEyMCIhnZsrn4s+HufXn9bwnon0X/Sv2S5IHxKVyOhGMj3oDaTXgVWYtnrjfOfKtVbwz3kyxQq8sj7BRuT/oAPE7AVryozttVu8Azw/l5Z0QRz3chXvcfH3WW079QCF2/mz1qM5dsWy7Hpd9sa17sqIxkOVOxDaT6HOK6q5I5Wh4ZZrGGDO3xySHA1ucdPJQMAD/WuXru3+NjtgnOakvJ01/cSmK376UEfEBkhR+HJJwvluahG1S1o1XYMqlLufH+S/p+eIo7hYpBgOwUOD0Y7DI8ifGpNVLcB5Fvri5jNzG8ccbKWZyMkKc7AHcn6VdNWnPFaHmPk6G8wXaSNhtqjIBI8iCCD9M1vqUBGuE9nlnBG6d33usYZpcMxHTY4Gn2xUG4l/h8RpCYbt0jJ+40YcqPIMGXPuPrVvUrxxT5LIWzr/S9Ef5N5Jt+GwmOAEs2DJI33nI6ZxsAPAD/9qQUpXpBtt7ZVvbPy3GIUu441VxIFlZQAXVxgFiOpDADJ/NUR7HuLfZ+K92ThbhGT+tfjj/Zx/VV0c38LFzYXEX5o2x6MPiU/3AVzPb3rRTQzJs0To4+asD+vSh4dUX8BeNlU4Yj4T5HqPaq24xwzidy/c9wVB2MjMugDzyDkj2z6VMuVOdrXiCEwMdSY1xsMOmemR4j1G1buS5RfvMo+ZA/egMKwtVtbaKLORGqpnzwME/ua1PM12qpqVyGG+QSCDXjzxzbbQ2jnvVZ8gIsbKW19QSAdlGCT6bdSKqvi/NUzDSSACPvA5BHmKAtfgfNnecNkuZMEwiQN4BygOP7tvcmudmlVsnYE5OB4fL0r5v8AmaV4hCXIiQkqg+7knOogdW9T0rX3NrMiRyvG6xyau7YjAcLjVjPUDI3oDZ8N41JblzFLJFrGG0MV1D1wa/U4sXbHxSOT6sxP6k1v+yfkn/aVz3k2k29uQXU/8RjkquPy7ZP08a6HsOEwwDEMUcY8kQL/APEVXZWrFpmzCzJ4dvqQ51o5evrS4gVXmgmiVydBkRlDEdcagK13fmRgiKzuxwqqMkk9AANya62vLKOVCkqK6HqrgMD7GsHhfKtpbNqgt4Y2/MqAH1361SsaKe0dKXW7pw7ZIonlGc2kbq5Jd10iMbnUWBOw8cgD3NXfyXYSQ2MSSgh8FiD+HUxYD2Bra/YY9evQmv8ANpGr64zXvWpeDhSbk9sV4Xd4sa6m6V71WnPXN5jZ4jsVPT9v0oeE1vuZYorVrk6iijOAME742z61z/zjzWby5eVsgHZFJzoUdB+5+Zre297e8QjNrChcaMNuAFXOxJOAN8VreKdi/E4oQ4EczfijjbLKPA/EAG+QrNfXKel7Hc6Vl04qlJr879/oQO7nzUt5J7KbjiMffFlit9/4h+Jm0nB0qPUEZJHvXlwLsp4lcSBTbvCpPxSTDSFHjsdz8gKv6Pg32LhywWwLdymw8X8XOPMnJxUq69FOZl9/D8s5bPBJBN3ZGMNpLeAGeufLxrqPlDky1sbZY4VD5+JpWALSMQPiz5YxgDYCqMuohPcEQo+p22UAklj4AdRXQnLti0NpDE5yyRqrfMDf6dKvOSZ6oB0GK0HOHItrxKMJcKdS50SIcOmeuCQQR6EEVIaUBylzdyr9hupbc5YIQVY9XQjKnbbp+oNWryXEvGeA/ZJG0y25EYbqVK7wsR4grlT8mr07cOX9UcV2o3T+FIf8p3Q+zah/VUJ7LeZRYXxMp0wTIVkO+FI+JGwN+uR0/FVErUpdkjq04M5UfiKntp8L20Ydz2N8VEujuVYZ++si6T67kN+lXR2b8ijhlsVZg80pDSsOmQMKq+g338STUmsb+OaMSROsiN0ZSCD7isirIwS4MVuRZZ4kKUpUzOKUpQClKUBE+ce0KKxOgKZZiM6AcBQehZt8Z8sZqJWPbqBJi5t8IT96NiSo/lYb+x9qg3N16xv7rvM6u+kG/kGIX2xj2qL3suxrnevY5+OD7T+1YleKnLzJre9/6LQ557Z0nt5ILWNwJBpMrHB05GcKM9RkbnxqrEvgwx4ipLyT2T3XEYxMHSKAkgM2STg4bSo6756kdK1HO3J0nDbpodRkXClZNONQIzjG+CPLNbod2vJ8rlKpSSr+5g2l4ELZJBO2xxt7eFfbcRj8gffNWv2KcgwPAby4USyOWRUkUFUAO5w2csfM9B86taHgtun3YYV+Uaj9hUzKcom8BxgYrzlYH/ucfTpXWPFOCQ3MLQzRq0bjBXp8iCNwQd8jpVCdoPZ1Hw2aMxs8kUwbT3mCUYYyMgDOxByR5+VAfPYvyrHeX0jzxCSKBMgN93vSw0ZHQ7Bzg+Qqz+0XgqXSLF/DBiGVVhtggdPLGKh3YVxvurme0bYSjvE/nTZx7pg/0GrX49y1FdqNZdWHR0OGA8uhBHoQaArTs5t3s76OFWUiYN3ip90Kqkg/MHx9fWrhrRcu8m29mWaPU0jDBkkOWx5DAAA+Qre0ApSlAKUpQCtNx3k+0vCDcRBmGwYEq2PLKkHFbmlAYHB+AwWqaII1RTucdSfUnc1n0pQClKUB5i3UNqCrqPU4GT79a9KUoBSlKAgfbFxUxWAQY/jOFPyX4/3Aqh725HhV0duchNlGFAIWTUx8VwpA9jk59qoizsLi4JEMUspGM92jNjPTOkGsNtfdZs+pwMxUYagvdv8AjLC7C+YJE4ibfJMU6MSvgHQagw9cAj6eVdA1VHY92bTWrm7u10SFdEUfioP3mbHQnpjw3zVr1rgtI+fyZqdjaFKUqZmFKUoBSleM8wGATjNAUr2w8rTNdtcQxjQyqGK7ksowSw656DI2wKj/ACJ2Vz8SXvXkEUAcqTgl2xjOkHbxxk/Q4qz+frsCNgreBqQcgaf9m22gEDu98/mydZ921H3qpVLezfLPsdar40bbhXC47aFIYV0xxqFUenr5knJz5k1X/O1hFcFiZDG4+FxjPTbzGDVl1peNcn2t02qZCW8SrMpPz0kZ96tMBDuyNWWW5RCTCoTc9DJlskeunH6VZdYnDOFRW8YjhRUQeA8T4knqT6msugFRPtO4H9p4dJgZeL+KnzXOr6oWFSytdzDxIW9rNMwDBEY4PQnGAD6E4FRlwy2nfqR0tva8fPk5v4fxI21zDcpnMbhiB4jo491yPeumrO9SVA8bK6sMgqcj9K5hZRg9B6Vc/Z3yjHZozGRmkkRdYzhB+LAUdSNhqPl4Vhw5t7j7H1X9RYtcO23epPxr5/4T6lQDmfjZtHEsTfdOWXOzr+IEfLO/nU9R8gHz3roHyB9UpSgFKUoBSlKAUpSgFKUoBSlKAVgcY4kIUDN0Jx+maz6xOKcLjuImilBKt5HBB8CD4EUBTPPvMHfHSjbeI9Kszs94DFbWEQjTS0irJIcbszAHf5DAFaew7H7ZJdckssqg5CNgA+QYgZI9NqnirgYHSgP2lKUApSlAKUpQCsDjPDjNHhW0uN1bwz6+hrPpQFYXHIN/cyaZniSLO7KxYkegwN/nVj8PsUhiSKMYSNQqj0Ax9ayKUApSlAKUpQCtdzDwr7TazQZx3iFQfI/hPscVsaV41vwSjJxakuUco8YgltpWhnUpIpwQf0IPiD5iphyBzHf3UncwoZQq7uTpC4G2pjtk9PMn3q87/hEM4AmijlA6a0DY+WobV62llHEumJEjX8qKFH0G1U10qD8HTy+pSyoJWR8ori15IvLqVftgWKFWBZdQZnx4DTsAfOrMAr9pV5yhSlKAUpS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91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4118"/>
          <a:stretch/>
        </p:blipFill>
        <p:spPr bwMode="auto">
          <a:xfrm>
            <a:off x="5201932" y="2491155"/>
            <a:ext cx="2487691" cy="272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753987"/>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288" y="101390"/>
            <a:ext cx="1745279" cy="174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987" y="1482189"/>
            <a:ext cx="171926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090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662936" y="580260"/>
            <a:ext cx="8085527" cy="1336572"/>
          </a:xfrm>
        </p:spPr>
        <p:txBody>
          <a:bodyPr/>
          <a:lstStyle/>
          <a:p>
            <a:pPr algn="l" eaLnBrk="1" hangingPunct="1"/>
            <a:r>
              <a:rPr lang="el-GR" sz="2800" dirty="0" smtClean="0">
                <a:solidFill>
                  <a:schemeClr val="tx1"/>
                </a:solidFill>
                <a:latin typeface="+mn-lt"/>
              </a:rPr>
              <a:t>Όπως είπαμε  το μόριο </a:t>
            </a:r>
            <a:r>
              <a:rPr lang="el-GR" sz="2800" b="1" dirty="0" smtClean="0">
                <a:solidFill>
                  <a:schemeClr val="tx1"/>
                </a:solidFill>
                <a:latin typeface="+mn-lt"/>
              </a:rPr>
              <a:t>κάθε χημικής ένωσης αποτελείται από διαφορετικά άτομα</a:t>
            </a:r>
            <a:r>
              <a:rPr lang="el-GR" sz="2800" dirty="0" smtClean="0">
                <a:solidFill>
                  <a:schemeClr val="tx1"/>
                </a:solidFill>
                <a:latin typeface="+mn-lt"/>
              </a:rPr>
              <a:t>.</a:t>
            </a:r>
            <a:endParaRPr lang="el-GR" sz="3600" dirty="0" smtClean="0">
              <a:latin typeface="+mn-lt"/>
            </a:endParaRPr>
          </a:p>
        </p:txBody>
      </p:sp>
      <p:pic>
        <p:nvPicPr>
          <p:cNvPr id="1843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629821" y="5661248"/>
            <a:ext cx="1376363" cy="1008063"/>
          </a:xfrm>
          <a:noFill/>
        </p:spPr>
      </p:pic>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5661248"/>
            <a:ext cx="1414293"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4" y="1916832"/>
            <a:ext cx="1655762"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821" y="1823109"/>
            <a:ext cx="17907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3142" y="3357505"/>
            <a:ext cx="15843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008" y="3299260"/>
            <a:ext cx="17907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521" y="118595"/>
            <a:ext cx="2082621" cy="461665"/>
          </a:xfrm>
          <a:prstGeom prst="rect">
            <a:avLst/>
          </a:prstGeom>
          <a:solidFill>
            <a:schemeClr val="accent1"/>
          </a:solidFill>
        </p:spPr>
        <p:txBody>
          <a:bodyPr wrap="none" rtlCol="0">
            <a:spAutoFit/>
          </a:bodyPr>
          <a:lstStyle/>
          <a:p>
            <a:r>
              <a:rPr lang="el-GR" b="1" dirty="0" smtClean="0">
                <a:latin typeface="+mn-lt"/>
              </a:rPr>
              <a:t>Παρατήρηση 1</a:t>
            </a:r>
            <a:endParaRPr lang="el-GR" b="1" dirty="0">
              <a:latin typeface="+mn-lt"/>
            </a:endParaRPr>
          </a:p>
        </p:txBody>
      </p:sp>
      <p:sp>
        <p:nvSpPr>
          <p:cNvPr id="3" name="Ορθογώνιο 2"/>
          <p:cNvSpPr/>
          <p:nvPr/>
        </p:nvSpPr>
        <p:spPr>
          <a:xfrm>
            <a:off x="2483768" y="2268208"/>
            <a:ext cx="3960440" cy="2062103"/>
          </a:xfrm>
          <a:prstGeom prst="rect">
            <a:avLst/>
          </a:prstGeom>
          <a:solidFill>
            <a:srgbClr val="FFC000"/>
          </a:solidFill>
        </p:spPr>
        <p:txBody>
          <a:bodyPr wrap="square">
            <a:spAutoFit/>
          </a:bodyPr>
          <a:lstStyle/>
          <a:p>
            <a:r>
              <a:rPr lang="el-GR" dirty="0">
                <a:latin typeface="+mn-lt"/>
              </a:rPr>
              <a:t>Όμως όλα τα μόρια μιας συγκεκριμένης χημικής ένωσης </a:t>
            </a:r>
            <a:r>
              <a:rPr lang="el-GR" dirty="0" smtClean="0">
                <a:latin typeface="+mn-lt"/>
              </a:rPr>
              <a:t>(και γενικότερα χημικής ουσίας) </a:t>
            </a:r>
            <a:r>
              <a:rPr lang="el-GR" dirty="0">
                <a:latin typeface="+mn-lt"/>
              </a:rPr>
              <a:t>είναι </a:t>
            </a:r>
            <a:r>
              <a:rPr lang="el-GR" b="1" dirty="0">
                <a:latin typeface="+mn-lt"/>
              </a:rPr>
              <a:t>ίδια μεταξύ τους</a:t>
            </a:r>
            <a:r>
              <a:rPr lang="el-GR" sz="3200" dirty="0">
                <a:latin typeface="+mn-lt"/>
              </a:rPr>
              <a:t> </a:t>
            </a:r>
            <a:endParaRPr lang="el-GR" dirty="0">
              <a:latin typeface="+mn-lt"/>
            </a:endParaRPr>
          </a:p>
        </p:txBody>
      </p:sp>
      <p:sp>
        <p:nvSpPr>
          <p:cNvPr id="5" name="Ορθογώνιο 4"/>
          <p:cNvSpPr/>
          <p:nvPr/>
        </p:nvSpPr>
        <p:spPr>
          <a:xfrm>
            <a:off x="1763688" y="4885546"/>
            <a:ext cx="6192688" cy="461665"/>
          </a:xfrm>
          <a:prstGeom prst="rect">
            <a:avLst/>
          </a:prstGeom>
          <a:solidFill>
            <a:srgbClr val="FFC000"/>
          </a:solidFill>
        </p:spPr>
        <p:txBody>
          <a:bodyPr wrap="square">
            <a:spAutoFit/>
          </a:bodyPr>
          <a:lstStyle/>
          <a:p>
            <a:r>
              <a:rPr lang="el-GR" dirty="0">
                <a:latin typeface="+mn-lt"/>
              </a:rPr>
              <a:t>Κάθε χημική ουσία έχει διαφορετικό μόριο.</a:t>
            </a:r>
          </a:p>
        </p:txBody>
      </p:sp>
    </p:spTree>
    <p:extLst>
      <p:ext uri="{BB962C8B-B14F-4D97-AF65-F5344CB8AC3E}">
        <p14:creationId xmlns:p14="http://schemas.microsoft.com/office/powerpoint/2010/main" val="12843715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395536" y="404664"/>
            <a:ext cx="7772400" cy="2743200"/>
          </a:xfrm>
        </p:spPr>
        <p:txBody>
          <a:bodyPr/>
          <a:lstStyle/>
          <a:p>
            <a:pPr eaLnBrk="1" hangingPunct="1"/>
            <a:r>
              <a:rPr lang="el-GR" dirty="0" smtClean="0">
                <a:latin typeface="+mn-lt"/>
              </a:rPr>
              <a:t>Σκοπός του μαθήματος:</a:t>
            </a:r>
            <a:br>
              <a:rPr lang="el-GR" dirty="0" smtClean="0">
                <a:latin typeface="+mn-lt"/>
              </a:rPr>
            </a:br>
            <a:r>
              <a:rPr lang="el-GR" sz="4000" dirty="0" smtClean="0">
                <a:latin typeface="+mn-lt"/>
              </a:rPr>
              <a:t>Η ερμηνεία των χημικών αντιδράσεων με βάση τη σωματιδιακή φύση της ύλης</a:t>
            </a:r>
            <a:endParaRPr lang="el-GR" sz="4800" dirty="0" smtClean="0">
              <a:latin typeface="+mn-lt"/>
            </a:endParaRPr>
          </a:p>
        </p:txBody>
      </p:sp>
      <p:sp>
        <p:nvSpPr>
          <p:cNvPr id="4099" name="Rectangle 4"/>
          <p:cNvSpPr>
            <a:spLocks noGrp="1" noChangeArrowheads="1"/>
          </p:cNvSpPr>
          <p:nvPr>
            <p:ph type="body" sz="half" idx="1"/>
          </p:nvPr>
        </p:nvSpPr>
        <p:spPr>
          <a:xfrm>
            <a:off x="685800" y="3645024"/>
            <a:ext cx="3810000" cy="2450976"/>
          </a:xfrm>
        </p:spPr>
        <p:txBody>
          <a:bodyPr/>
          <a:lstStyle/>
          <a:p>
            <a:pPr marL="0" indent="0" algn="ctr" eaLnBrk="1" hangingPunct="1">
              <a:buFontTx/>
              <a:buNone/>
            </a:pPr>
            <a:endParaRPr lang="el-GR" sz="3200" smtClean="0">
              <a:latin typeface="Palatino Linotype" pitchFamily="18" charset="0"/>
            </a:endParaRPr>
          </a:p>
          <a:p>
            <a:pPr marL="0" indent="0" algn="ctr" eaLnBrk="1" hangingPunct="1">
              <a:buFontTx/>
              <a:buNone/>
            </a:pPr>
            <a:endParaRPr lang="el-GR" sz="3200" smtClean="0">
              <a:latin typeface="Palatino Linotype" pitchFamily="18" charset="0"/>
            </a:endParaRPr>
          </a:p>
        </p:txBody>
      </p:sp>
      <p:sp>
        <p:nvSpPr>
          <p:cNvPr id="4100" name="Rectangle 5"/>
          <p:cNvSpPr>
            <a:spLocks noGrp="1" noChangeArrowheads="1"/>
          </p:cNvSpPr>
          <p:nvPr>
            <p:ph type="body" sz="half" idx="2"/>
          </p:nvPr>
        </p:nvSpPr>
        <p:spPr>
          <a:xfrm>
            <a:off x="609600" y="3886200"/>
            <a:ext cx="3810000" cy="1676400"/>
          </a:xfrm>
        </p:spPr>
        <p:txBody>
          <a:bodyPr/>
          <a:lstStyle/>
          <a:p>
            <a:pPr eaLnBrk="1" hangingPunct="1"/>
            <a:r>
              <a:rPr lang="el-GR" dirty="0" smtClean="0"/>
              <a:t>Άτομα</a:t>
            </a:r>
          </a:p>
          <a:p>
            <a:pPr eaLnBrk="1" hangingPunct="1"/>
            <a:r>
              <a:rPr lang="el-GR" dirty="0" smtClean="0"/>
              <a:t>Μόρια</a:t>
            </a:r>
          </a:p>
          <a:p>
            <a:pPr eaLnBrk="1" hangingPunct="1"/>
            <a:r>
              <a:rPr lang="el-GR" dirty="0" err="1" smtClean="0"/>
              <a:t>Προσομοιώματα</a:t>
            </a:r>
            <a:endParaRPr lang="el-GR" dirty="0" smtClean="0"/>
          </a:p>
        </p:txBody>
      </p:sp>
      <p:sp>
        <p:nvSpPr>
          <p:cNvPr id="4101" name="Rectangle 6"/>
          <p:cNvSpPr>
            <a:spLocks noChangeArrowheads="1"/>
          </p:cNvSpPr>
          <p:nvPr/>
        </p:nvSpPr>
        <p:spPr bwMode="auto">
          <a:xfrm>
            <a:off x="4724400" y="3886200"/>
            <a:ext cx="3810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l-GR" sz="2800" dirty="0">
                <a:latin typeface="+mn-lt"/>
              </a:rPr>
              <a:t>Χημικά στοιχεία</a:t>
            </a:r>
          </a:p>
          <a:p>
            <a:pPr marL="342900" indent="-342900" algn="l">
              <a:spcBef>
                <a:spcPct val="20000"/>
              </a:spcBef>
              <a:buFontTx/>
              <a:buChar char="•"/>
            </a:pPr>
            <a:r>
              <a:rPr lang="el-GR" sz="2800" dirty="0">
                <a:latin typeface="+mn-lt"/>
              </a:rPr>
              <a:t>Χημικές ενώσεις</a:t>
            </a:r>
          </a:p>
          <a:p>
            <a:pPr marL="342900" indent="-342900" algn="l">
              <a:spcBef>
                <a:spcPct val="20000"/>
              </a:spcBef>
              <a:buFontTx/>
              <a:buChar char="•"/>
            </a:pPr>
            <a:r>
              <a:rPr lang="el-GR" sz="2800" dirty="0">
                <a:latin typeface="+mn-lt"/>
              </a:rPr>
              <a:t>Μοντέλα</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190522" y="908050"/>
            <a:ext cx="8789768" cy="2448942"/>
          </a:xfrm>
        </p:spPr>
        <p:txBody>
          <a:bodyPr/>
          <a:lstStyle/>
          <a:p>
            <a:pPr algn="l" eaLnBrk="1" hangingPunct="1"/>
            <a:r>
              <a:rPr lang="el-GR" sz="2800" dirty="0" smtClean="0">
                <a:solidFill>
                  <a:schemeClr val="tx1"/>
                </a:solidFill>
              </a:rPr>
              <a:t>Υπάρχουν μόρια στοιχείων που αποτελούνται από  δυο άτομα όπως είναι το υδρογόνο, το οξυγόνο, το άζωτο, το χλώριο κλπ.</a:t>
            </a:r>
            <a:r>
              <a:rPr lang="el-GR" sz="2800" dirty="0" smtClean="0"/>
              <a:t> </a:t>
            </a:r>
            <a:br>
              <a:rPr lang="el-GR" sz="2800" dirty="0" smtClean="0"/>
            </a:br>
            <a:r>
              <a:rPr lang="el-GR" sz="2800" dirty="0"/>
              <a:t/>
            </a:r>
            <a:br>
              <a:rPr lang="el-GR" sz="2800" dirty="0"/>
            </a:br>
            <a:r>
              <a:rPr lang="el-GR" sz="2800" dirty="0" smtClean="0">
                <a:solidFill>
                  <a:schemeClr val="tx1"/>
                </a:solidFill>
              </a:rPr>
              <a:t>Αυτά τα στοιχεία</a:t>
            </a:r>
            <a:r>
              <a:rPr lang="el-GR" sz="2800" b="1" dirty="0" smtClean="0">
                <a:solidFill>
                  <a:schemeClr val="tx1"/>
                </a:solidFill>
              </a:rPr>
              <a:t> </a:t>
            </a:r>
            <a:r>
              <a:rPr lang="el-GR" sz="2800" dirty="0" smtClean="0">
                <a:solidFill>
                  <a:schemeClr val="tx1"/>
                </a:solidFill>
              </a:rPr>
              <a:t>λέγονται</a:t>
            </a:r>
            <a:r>
              <a:rPr lang="el-GR" sz="2800" b="1" dirty="0" smtClean="0">
                <a:solidFill>
                  <a:schemeClr val="tx1"/>
                </a:solidFill>
              </a:rPr>
              <a:t> </a:t>
            </a:r>
            <a:r>
              <a:rPr lang="el-GR" sz="2800" b="1" dirty="0" err="1" smtClean="0">
                <a:solidFill>
                  <a:schemeClr val="tx1"/>
                </a:solidFill>
              </a:rPr>
              <a:t>διατομικά</a:t>
            </a:r>
            <a:r>
              <a:rPr lang="el-GR" sz="2800" b="1" dirty="0" smtClean="0">
                <a:solidFill>
                  <a:schemeClr val="tx1"/>
                </a:solidFill>
              </a:rPr>
              <a:t/>
            </a:r>
            <a:br>
              <a:rPr lang="el-GR" sz="2800" b="1" dirty="0" smtClean="0">
                <a:solidFill>
                  <a:schemeClr val="tx1"/>
                </a:solidFill>
              </a:rPr>
            </a:br>
            <a:r>
              <a:rPr lang="el-GR" sz="2800" b="1" dirty="0" smtClean="0">
                <a:solidFill>
                  <a:schemeClr val="tx1"/>
                </a:solidFill>
              </a:rPr>
              <a:t>           </a:t>
            </a:r>
          </a:p>
        </p:txBody>
      </p:sp>
      <p:pic>
        <p:nvPicPr>
          <p:cNvPr id="19460"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91680" y="3789040"/>
            <a:ext cx="1563688" cy="1249362"/>
          </a:xfrm>
          <a:noFill/>
          <a:extLst>
            <a:ext uri="{909E8E84-426E-40DD-AFC4-6F175D3DCCD1}">
              <a14:hiddenFill xmlns:a14="http://schemas.microsoft.com/office/drawing/2010/main">
                <a:solidFill>
                  <a:srgbClr val="FFFFFF"/>
                </a:solidFill>
              </a14:hiddenFill>
            </a:ext>
          </a:extLst>
        </p:spPr>
      </p:pic>
      <p:pic>
        <p:nvPicPr>
          <p:cNvPr id="194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789040"/>
            <a:ext cx="15843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2888" y="118595"/>
            <a:ext cx="2117888" cy="461665"/>
          </a:xfrm>
          <a:prstGeom prst="rect">
            <a:avLst/>
          </a:prstGeom>
          <a:solidFill>
            <a:schemeClr val="accent1"/>
          </a:solidFill>
        </p:spPr>
        <p:txBody>
          <a:bodyPr wrap="none" rtlCol="0">
            <a:spAutoFit/>
          </a:bodyPr>
          <a:lstStyle/>
          <a:p>
            <a:r>
              <a:rPr lang="el-GR" b="1" dirty="0" smtClean="0">
                <a:latin typeface="+mn-lt"/>
              </a:rPr>
              <a:t>Παρατήρηση 2</a:t>
            </a:r>
            <a:endParaRPr lang="el-GR" b="1" dirty="0">
              <a:latin typeface="+mn-lt"/>
            </a:endParaRPr>
          </a:p>
        </p:txBody>
      </p:sp>
      <p:sp>
        <p:nvSpPr>
          <p:cNvPr id="2" name="Ορθογώνιο 1"/>
          <p:cNvSpPr/>
          <p:nvPr/>
        </p:nvSpPr>
        <p:spPr>
          <a:xfrm>
            <a:off x="1099167" y="3140968"/>
            <a:ext cx="5256584" cy="523220"/>
          </a:xfrm>
          <a:prstGeom prst="rect">
            <a:avLst/>
          </a:prstGeom>
        </p:spPr>
        <p:txBody>
          <a:bodyPr wrap="square">
            <a:spAutoFit/>
          </a:bodyPr>
          <a:lstStyle/>
          <a:p>
            <a:r>
              <a:rPr lang="el-GR" sz="2800" b="1" kern="0" dirty="0" smtClean="0">
                <a:solidFill>
                  <a:srgbClr val="000000"/>
                </a:solidFill>
                <a:latin typeface="Candara"/>
                <a:ea typeface="+mj-ea"/>
                <a:cs typeface="+mj-cs"/>
              </a:rPr>
              <a:t>οξυγόνο                 χλώριο</a:t>
            </a:r>
            <a:endParaRPr lang="el-GR" dirty="0"/>
          </a:p>
        </p:txBody>
      </p:sp>
      <p:sp>
        <p:nvSpPr>
          <p:cNvPr id="3" name="Ορθογώνιο 2"/>
          <p:cNvSpPr/>
          <p:nvPr/>
        </p:nvSpPr>
        <p:spPr>
          <a:xfrm>
            <a:off x="323528" y="5805264"/>
            <a:ext cx="8484066" cy="830997"/>
          </a:xfrm>
          <a:prstGeom prst="rect">
            <a:avLst/>
          </a:prstGeom>
        </p:spPr>
        <p:txBody>
          <a:bodyPr wrap="square">
            <a:spAutoFit/>
          </a:bodyPr>
          <a:lstStyle/>
          <a:p>
            <a:pPr algn="l"/>
            <a:r>
              <a:rPr lang="el-GR" sz="1600" dirty="0" smtClean="0">
                <a:latin typeface="+mn-lt"/>
              </a:rPr>
              <a:t>Υπάρχουν και χημικά στοιχεία που  </a:t>
            </a:r>
            <a:r>
              <a:rPr lang="el-GR" sz="1600" dirty="0">
                <a:latin typeface="+mn-lt"/>
              </a:rPr>
              <a:t>το μόριό τους αποτελείται από ένα </a:t>
            </a:r>
            <a:r>
              <a:rPr lang="el-GR" sz="1600" dirty="0" smtClean="0">
                <a:latin typeface="+mn-lt"/>
              </a:rPr>
              <a:t>άτομο (μονατομικά). </a:t>
            </a:r>
            <a:r>
              <a:rPr lang="el-GR" sz="1600" dirty="0">
                <a:latin typeface="+mn-lt"/>
              </a:rPr>
              <a:t>Για παράδειγμα, </a:t>
            </a:r>
            <a:r>
              <a:rPr lang="el-GR" sz="1600" dirty="0" smtClean="0">
                <a:latin typeface="+mn-lt"/>
              </a:rPr>
              <a:t>τα ευγενή </a:t>
            </a:r>
            <a:r>
              <a:rPr lang="el-GR" sz="1600" dirty="0">
                <a:latin typeface="+mn-lt"/>
              </a:rPr>
              <a:t>αέρια (ήλιο, νέο, αργό) υπάρχουν ελεύθερα στη φύση με τη μορφή ατόμων. </a:t>
            </a:r>
            <a:r>
              <a:rPr lang="el-GR" sz="1600" dirty="0" smtClean="0">
                <a:latin typeface="+mn-lt"/>
              </a:rPr>
              <a:t>Στη περίπτωση </a:t>
            </a:r>
            <a:r>
              <a:rPr lang="el-GR" sz="1600" dirty="0">
                <a:latin typeface="+mn-lt"/>
              </a:rPr>
              <a:t>αυτή οι έννοιες του ατόμου και του μορίου συμπίπτουν  </a:t>
            </a:r>
          </a:p>
        </p:txBody>
      </p:sp>
    </p:spTree>
    <p:extLst>
      <p:ext uri="{BB962C8B-B14F-4D97-AF65-F5344CB8AC3E}">
        <p14:creationId xmlns:p14="http://schemas.microsoft.com/office/powerpoint/2010/main" val="14248142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04800" y="533400"/>
            <a:ext cx="777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b="1"/>
              <a:t>Τι διαφορά έχει το αέριο που βρίσκεται στο δοχείο Α με εκείνο που βρίσκεται στο Β;</a:t>
            </a:r>
          </a:p>
        </p:txBody>
      </p:sp>
      <p:sp>
        <p:nvSpPr>
          <p:cNvPr id="15364" name="Rectangle 6"/>
          <p:cNvSpPr>
            <a:spLocks noChangeArrowheads="1"/>
          </p:cNvSpPr>
          <p:nvPr/>
        </p:nvSpPr>
        <p:spPr bwMode="auto">
          <a:xfrm>
            <a:off x="762000" y="1905000"/>
            <a:ext cx="3048000" cy="304800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365" name="Rectangle 7"/>
          <p:cNvSpPr>
            <a:spLocks noChangeArrowheads="1"/>
          </p:cNvSpPr>
          <p:nvPr/>
        </p:nvSpPr>
        <p:spPr bwMode="auto">
          <a:xfrm>
            <a:off x="4876800" y="1905000"/>
            <a:ext cx="3048000" cy="304800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53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057400"/>
            <a:ext cx="42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90171">
            <a:off x="5943600" y="2667000"/>
            <a:ext cx="42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21118">
            <a:off x="5257800" y="3733800"/>
            <a:ext cx="42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17288">
            <a:off x="7239794" y="4037807"/>
            <a:ext cx="427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6105">
            <a:off x="6400800" y="3200400"/>
            <a:ext cx="76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9866">
            <a:off x="6705600" y="2286000"/>
            <a:ext cx="76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8759">
            <a:off x="6019800" y="4114800"/>
            <a:ext cx="76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964">
            <a:off x="5029200" y="3048000"/>
            <a:ext cx="762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87744">
            <a:off x="1066800" y="2286000"/>
            <a:ext cx="615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286000"/>
            <a:ext cx="615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5022">
            <a:off x="1981200" y="2971800"/>
            <a:ext cx="615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33813">
            <a:off x="2854325" y="3851275"/>
            <a:ext cx="615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3257">
            <a:off x="1219200" y="4038600"/>
            <a:ext cx="615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9" name="Text Box 21"/>
          <p:cNvSpPr txBox="1">
            <a:spLocks noChangeArrowheads="1"/>
          </p:cNvSpPr>
          <p:nvPr/>
        </p:nvSpPr>
        <p:spPr bwMode="auto">
          <a:xfrm>
            <a:off x="2133600" y="15240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b="1"/>
              <a:t>Α</a:t>
            </a:r>
          </a:p>
        </p:txBody>
      </p:sp>
      <p:sp>
        <p:nvSpPr>
          <p:cNvPr id="15380" name="Text Box 22"/>
          <p:cNvSpPr txBox="1">
            <a:spLocks noChangeArrowheads="1"/>
          </p:cNvSpPr>
          <p:nvPr/>
        </p:nvSpPr>
        <p:spPr bwMode="auto">
          <a:xfrm>
            <a:off x="6248400" y="15240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l-GR" sz="2000" b="1"/>
              <a:t>Β</a:t>
            </a:r>
          </a:p>
        </p:txBody>
      </p:sp>
    </p:spTree>
    <p:extLst>
      <p:ext uri="{BB962C8B-B14F-4D97-AF65-F5344CB8AC3E}">
        <p14:creationId xmlns:p14="http://schemas.microsoft.com/office/powerpoint/2010/main" val="3800481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descr="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6000750" cy="1970088"/>
          </a:xfrm>
          <a:prstGeom prst="rect">
            <a:avLst/>
          </a:prstGeom>
          <a:noFill/>
          <a:extLst>
            <a:ext uri="{909E8E84-426E-40DD-AFC4-6F175D3DCCD1}">
              <a14:hiddenFill xmlns:a14="http://schemas.microsoft.com/office/drawing/2010/main">
                <a:solidFill>
                  <a:srgbClr val="FFFFFF"/>
                </a:solidFill>
              </a14:hiddenFill>
            </a:ext>
          </a:extLst>
        </p:spPr>
      </p:pic>
      <p:pic>
        <p:nvPicPr>
          <p:cNvPr id="148487" name="Picture 7" descr="2C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3268663"/>
          </a:xfrm>
          <a:prstGeom prst="rect">
            <a:avLst/>
          </a:prstGeom>
          <a:noFill/>
          <a:extLst>
            <a:ext uri="{909E8E84-426E-40DD-AFC4-6F175D3DCCD1}">
              <a14:hiddenFill xmlns:a14="http://schemas.microsoft.com/office/drawing/2010/main">
                <a:solidFill>
                  <a:srgbClr val="FFFFFF"/>
                </a:solidFill>
              </a14:hiddenFill>
            </a:ext>
          </a:extLst>
        </p:spPr>
      </p:pic>
      <p:sp>
        <p:nvSpPr>
          <p:cNvPr id="148488" name="Text Box 8"/>
          <p:cNvSpPr txBox="1">
            <a:spLocks noChangeArrowheads="1"/>
          </p:cNvSpPr>
          <p:nvPr/>
        </p:nvSpPr>
        <p:spPr bwMode="auto">
          <a:xfrm>
            <a:off x="3581400" y="0"/>
            <a:ext cx="5562600" cy="1406525"/>
          </a:xfrm>
          <a:prstGeom prst="rect">
            <a:avLst/>
          </a:prstGeom>
          <a:solidFill>
            <a:srgbClr val="EAB4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spcBef>
                <a:spcPct val="50000"/>
              </a:spcBef>
            </a:pPr>
            <a:r>
              <a:rPr lang="el-GR" sz="2400" u="none" dirty="0">
                <a:latin typeface="Comic Sans MS" pitchFamily="66" charset="0"/>
              </a:rPr>
              <a:t>Από τα διπλανά </a:t>
            </a:r>
            <a:r>
              <a:rPr lang="el-GR" sz="2400" u="none" dirty="0" err="1">
                <a:latin typeface="Comic Sans MS" pitchFamily="66" charset="0"/>
              </a:rPr>
              <a:t>προσομοιώματα</a:t>
            </a:r>
            <a:r>
              <a:rPr lang="el-GR" sz="2400" u="none" dirty="0">
                <a:latin typeface="Comic Sans MS" pitchFamily="66" charset="0"/>
              </a:rPr>
              <a:t> μορίων ποια είναι </a:t>
            </a:r>
            <a:r>
              <a:rPr lang="el-GR" sz="2400" u="none" dirty="0">
                <a:solidFill>
                  <a:srgbClr val="FF0000"/>
                </a:solidFill>
                <a:latin typeface="Comic Sans MS" pitchFamily="66" charset="0"/>
              </a:rPr>
              <a:t>μόρια στοιχείων</a:t>
            </a:r>
            <a:r>
              <a:rPr lang="el-GR" sz="2400" u="none" dirty="0">
                <a:latin typeface="Comic Sans MS" pitchFamily="66" charset="0"/>
              </a:rPr>
              <a:t> και ποια είναι </a:t>
            </a:r>
            <a:r>
              <a:rPr lang="el-GR" sz="2400" u="none" dirty="0">
                <a:solidFill>
                  <a:schemeClr val="accent2"/>
                </a:solidFill>
                <a:latin typeface="Comic Sans MS" pitchFamily="66" charset="0"/>
              </a:rPr>
              <a:t>μόρια χημικών ενώσεων</a:t>
            </a:r>
            <a:r>
              <a:rPr lang="el-GR" sz="2400" u="none" dirty="0">
                <a:latin typeface="Comic Sans MS" pitchFamily="66" charset="0"/>
              </a:rPr>
              <a:t> ;</a:t>
            </a:r>
          </a:p>
        </p:txBody>
      </p:sp>
      <p:sp>
        <p:nvSpPr>
          <p:cNvPr id="148489" name="Text Box 9"/>
          <p:cNvSpPr txBox="1">
            <a:spLocks noChangeArrowheads="1"/>
          </p:cNvSpPr>
          <p:nvPr/>
        </p:nvSpPr>
        <p:spPr bwMode="auto">
          <a:xfrm>
            <a:off x="3657600" y="1371600"/>
            <a:ext cx="54864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spcBef>
                <a:spcPct val="50000"/>
              </a:spcBef>
            </a:pPr>
            <a:r>
              <a:rPr lang="el-GR" sz="2400">
                <a:latin typeface="Comic Sans MS" pitchFamily="66" charset="0"/>
              </a:rPr>
              <a:t>Απάντηση :</a:t>
            </a:r>
          </a:p>
          <a:p>
            <a:pPr algn="just">
              <a:lnSpc>
                <a:spcPct val="120000"/>
              </a:lnSpc>
              <a:spcBef>
                <a:spcPct val="50000"/>
              </a:spcBef>
            </a:pPr>
            <a:r>
              <a:rPr lang="el-GR" sz="2400" u="none">
                <a:solidFill>
                  <a:srgbClr val="FF0000"/>
                </a:solidFill>
                <a:latin typeface="Comic Sans MS" pitchFamily="66" charset="0"/>
              </a:rPr>
              <a:t>Μόρια στοιχείων : Ο</a:t>
            </a:r>
            <a:r>
              <a:rPr lang="el-GR" sz="2400" u="none" baseline="-25000">
                <a:solidFill>
                  <a:srgbClr val="FF0000"/>
                </a:solidFill>
                <a:latin typeface="Comic Sans MS" pitchFamily="66" charset="0"/>
              </a:rPr>
              <a:t>2</a:t>
            </a:r>
            <a:r>
              <a:rPr lang="el-GR" sz="2400" u="none">
                <a:solidFill>
                  <a:srgbClr val="FF0000"/>
                </a:solidFill>
                <a:latin typeface="Comic Sans MS" pitchFamily="66" charset="0"/>
              </a:rPr>
              <a:t>,  Ν</a:t>
            </a:r>
            <a:r>
              <a:rPr lang="el-GR" sz="2400" u="none" baseline="-25000">
                <a:solidFill>
                  <a:srgbClr val="FF0000"/>
                </a:solidFill>
                <a:latin typeface="Comic Sans MS" pitchFamily="66" charset="0"/>
              </a:rPr>
              <a:t>2</a:t>
            </a:r>
            <a:endParaRPr lang="el-GR" sz="2400" u="none">
              <a:solidFill>
                <a:srgbClr val="FF0000"/>
              </a:solidFill>
              <a:latin typeface="Comic Sans MS" pitchFamily="66" charset="0"/>
            </a:endParaRPr>
          </a:p>
          <a:p>
            <a:pPr algn="just">
              <a:lnSpc>
                <a:spcPct val="120000"/>
              </a:lnSpc>
              <a:spcBef>
                <a:spcPct val="50000"/>
              </a:spcBef>
            </a:pPr>
            <a:r>
              <a:rPr lang="el-GR" sz="2400" u="none">
                <a:solidFill>
                  <a:schemeClr val="accent2"/>
                </a:solidFill>
                <a:latin typeface="Comic Sans MS" pitchFamily="66" charset="0"/>
              </a:rPr>
              <a:t>Μόρια χημικής ένωσης : </a:t>
            </a:r>
            <a:r>
              <a:rPr lang="en-US" sz="2400" u="none">
                <a:solidFill>
                  <a:schemeClr val="accent2"/>
                </a:solidFill>
                <a:latin typeface="Comic Sans MS" pitchFamily="66" charset="0"/>
              </a:rPr>
              <a:t>CO</a:t>
            </a:r>
            <a:r>
              <a:rPr lang="en-US" sz="2400" u="none" baseline="-25000">
                <a:solidFill>
                  <a:schemeClr val="accent2"/>
                </a:solidFill>
                <a:latin typeface="Comic Sans MS" pitchFamily="66" charset="0"/>
              </a:rPr>
              <a:t>2</a:t>
            </a:r>
            <a:r>
              <a:rPr lang="en-US" sz="2400" u="none">
                <a:solidFill>
                  <a:schemeClr val="accent2"/>
                </a:solidFill>
                <a:latin typeface="Comic Sans MS" pitchFamily="66" charset="0"/>
              </a:rPr>
              <a:t>,  CH</a:t>
            </a:r>
            <a:r>
              <a:rPr lang="en-US" sz="2400" u="none" baseline="-25000">
                <a:solidFill>
                  <a:schemeClr val="accent2"/>
                </a:solidFill>
                <a:latin typeface="Comic Sans MS" pitchFamily="66" charset="0"/>
              </a:rPr>
              <a:t>4</a:t>
            </a:r>
            <a:endParaRPr lang="el-GR" sz="2400" u="none">
              <a:solidFill>
                <a:schemeClr val="accent2"/>
              </a:solidFill>
              <a:latin typeface="Comic Sans MS" pitchFamily="66" charset="0"/>
            </a:endParaRPr>
          </a:p>
        </p:txBody>
      </p:sp>
      <p:sp>
        <p:nvSpPr>
          <p:cNvPr id="148491" name="Line 11"/>
          <p:cNvSpPr>
            <a:spLocks noChangeShapeType="1"/>
          </p:cNvSpPr>
          <p:nvPr/>
        </p:nvSpPr>
        <p:spPr bwMode="auto">
          <a:xfrm>
            <a:off x="0" y="3352800"/>
            <a:ext cx="9144000" cy="0"/>
          </a:xfrm>
          <a:prstGeom prst="line">
            <a:avLst/>
          </a:prstGeom>
          <a:noFill/>
          <a:ln w="57150">
            <a:solidFill>
              <a:srgbClr val="FF00FF"/>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48492" name="Text Box 12"/>
          <p:cNvSpPr txBox="1">
            <a:spLocks noChangeArrowheads="1"/>
          </p:cNvSpPr>
          <p:nvPr/>
        </p:nvSpPr>
        <p:spPr bwMode="auto">
          <a:xfrm>
            <a:off x="6096000" y="3432175"/>
            <a:ext cx="3048000" cy="2282825"/>
          </a:xfrm>
          <a:prstGeom prst="rect">
            <a:avLst/>
          </a:prstGeom>
          <a:solidFill>
            <a:srgbClr val="EAB4D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spcBef>
                <a:spcPct val="50000"/>
              </a:spcBef>
            </a:pPr>
            <a:r>
              <a:rPr lang="el-GR" sz="2400" u="none">
                <a:latin typeface="Comic Sans MS" pitchFamily="66" charset="0"/>
              </a:rPr>
              <a:t>Σε ποια από τα διπλανά δοχεία Α, Β, Γ και Δ περιέχονται στοιχεία και σε ποια χημικές ενώσεις ;</a:t>
            </a:r>
          </a:p>
        </p:txBody>
      </p:sp>
      <p:sp>
        <p:nvSpPr>
          <p:cNvPr id="148493" name="Text Box 13"/>
          <p:cNvSpPr txBox="1">
            <a:spLocks noChangeArrowheads="1"/>
          </p:cNvSpPr>
          <p:nvPr/>
        </p:nvSpPr>
        <p:spPr bwMode="auto">
          <a:xfrm>
            <a:off x="0" y="5791200"/>
            <a:ext cx="9144000"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20000"/>
              </a:lnSpc>
              <a:spcBef>
                <a:spcPct val="50000"/>
              </a:spcBef>
            </a:pPr>
            <a:r>
              <a:rPr lang="el-GR" sz="2400">
                <a:latin typeface="Comic Sans MS" pitchFamily="66" charset="0"/>
              </a:rPr>
              <a:t>Απάντηση :</a:t>
            </a:r>
            <a:r>
              <a:rPr lang="el-GR" sz="2400" u="none">
                <a:latin typeface="Comic Sans MS" pitchFamily="66" charset="0"/>
              </a:rPr>
              <a:t>     Α: διατομικό στοιχείο,  Β: μονοατομικό στοιχείο,  </a:t>
            </a:r>
          </a:p>
          <a:p>
            <a:pPr algn="just">
              <a:lnSpc>
                <a:spcPct val="120000"/>
              </a:lnSpc>
              <a:spcBef>
                <a:spcPct val="50000"/>
              </a:spcBef>
            </a:pPr>
            <a:r>
              <a:rPr lang="el-GR" sz="2400" u="none">
                <a:latin typeface="Comic Sans MS" pitchFamily="66" charset="0"/>
              </a:rPr>
              <a:t>		  Γ: χημική ένωση,         Δ: διατομικό στοιχείο</a:t>
            </a:r>
          </a:p>
        </p:txBody>
      </p:sp>
    </p:spTree>
    <p:extLst>
      <p:ext uri="{BB962C8B-B14F-4D97-AF65-F5344CB8AC3E}">
        <p14:creationId xmlns:p14="http://schemas.microsoft.com/office/powerpoint/2010/main" val="819019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8487"/>
                                        </p:tgtEl>
                                        <p:attrNameLst>
                                          <p:attrName>style.visibility</p:attrName>
                                        </p:attrNameLst>
                                      </p:cBhvr>
                                      <p:to>
                                        <p:strVal val="visible"/>
                                      </p:to>
                                    </p:set>
                                    <p:anim calcmode="lin" valueType="num">
                                      <p:cBhvr>
                                        <p:cTn id="7" dur="500" fill="hold"/>
                                        <p:tgtEl>
                                          <p:spTgt spid="148487"/>
                                        </p:tgtEl>
                                        <p:attrNameLst>
                                          <p:attrName>ppt_w</p:attrName>
                                        </p:attrNameLst>
                                      </p:cBhvr>
                                      <p:tavLst>
                                        <p:tav tm="0">
                                          <p:val>
                                            <p:fltVal val="0"/>
                                          </p:val>
                                        </p:tav>
                                        <p:tav tm="100000">
                                          <p:val>
                                            <p:strVal val="#ppt_w"/>
                                          </p:val>
                                        </p:tav>
                                      </p:tavLst>
                                    </p:anim>
                                    <p:anim calcmode="lin" valueType="num">
                                      <p:cBhvr>
                                        <p:cTn id="8" dur="500" fill="hold"/>
                                        <p:tgtEl>
                                          <p:spTgt spid="148487"/>
                                        </p:tgtEl>
                                        <p:attrNameLst>
                                          <p:attrName>ppt_h</p:attrName>
                                        </p:attrNameLst>
                                      </p:cBhvr>
                                      <p:tavLst>
                                        <p:tav tm="0">
                                          <p:val>
                                            <p:fltVal val="0"/>
                                          </p:val>
                                        </p:tav>
                                        <p:tav tm="100000">
                                          <p:val>
                                            <p:strVal val="#ppt_h"/>
                                          </p:val>
                                        </p:tav>
                                      </p:tavLst>
                                    </p:anim>
                                    <p:anim calcmode="lin" valueType="num">
                                      <p:cBhvr>
                                        <p:cTn id="9" dur="500" fill="hold"/>
                                        <p:tgtEl>
                                          <p:spTgt spid="148487"/>
                                        </p:tgtEl>
                                        <p:attrNameLst>
                                          <p:attrName>style.rotation</p:attrName>
                                        </p:attrNameLst>
                                      </p:cBhvr>
                                      <p:tavLst>
                                        <p:tav tm="0">
                                          <p:val>
                                            <p:fltVal val="360"/>
                                          </p:val>
                                        </p:tav>
                                        <p:tav tm="100000">
                                          <p:val>
                                            <p:fltVal val="0"/>
                                          </p:val>
                                        </p:tav>
                                      </p:tavLst>
                                    </p:anim>
                                    <p:animEffect transition="in" filter="fade">
                                      <p:cBhvr>
                                        <p:cTn id="10" dur="500"/>
                                        <p:tgtEl>
                                          <p:spTgt spid="1484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48488"/>
                                        </p:tgtEl>
                                        <p:attrNameLst>
                                          <p:attrName>style.visibility</p:attrName>
                                        </p:attrNameLst>
                                      </p:cBhvr>
                                      <p:to>
                                        <p:strVal val="visible"/>
                                      </p:to>
                                    </p:set>
                                    <p:animEffect transition="in" filter="strips(downLeft)">
                                      <p:cBhvr>
                                        <p:cTn id="15" dur="500"/>
                                        <p:tgtEl>
                                          <p:spTgt spid="1484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48489"/>
                                        </p:tgtEl>
                                        <p:attrNameLst>
                                          <p:attrName>style.visibility</p:attrName>
                                        </p:attrNameLst>
                                      </p:cBhvr>
                                      <p:to>
                                        <p:strVal val="visible"/>
                                      </p:to>
                                    </p:set>
                                    <p:animEffect transition="in" filter="strips(downLeft)">
                                      <p:cBhvr>
                                        <p:cTn id="20" dur="500"/>
                                        <p:tgtEl>
                                          <p:spTgt spid="1484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48485"/>
                                        </p:tgtEl>
                                        <p:attrNameLst>
                                          <p:attrName>style.visibility</p:attrName>
                                        </p:attrNameLst>
                                      </p:cBhvr>
                                      <p:to>
                                        <p:strVal val="visible"/>
                                      </p:to>
                                    </p:set>
                                    <p:anim calcmode="lin" valueType="num">
                                      <p:cBhvr>
                                        <p:cTn id="25" dur="500" fill="hold"/>
                                        <p:tgtEl>
                                          <p:spTgt spid="148485"/>
                                        </p:tgtEl>
                                        <p:attrNameLst>
                                          <p:attrName>ppt_w</p:attrName>
                                        </p:attrNameLst>
                                      </p:cBhvr>
                                      <p:tavLst>
                                        <p:tav tm="0">
                                          <p:val>
                                            <p:fltVal val="0"/>
                                          </p:val>
                                        </p:tav>
                                        <p:tav tm="100000">
                                          <p:val>
                                            <p:strVal val="#ppt_w"/>
                                          </p:val>
                                        </p:tav>
                                      </p:tavLst>
                                    </p:anim>
                                    <p:anim calcmode="lin" valueType="num">
                                      <p:cBhvr>
                                        <p:cTn id="26" dur="500" fill="hold"/>
                                        <p:tgtEl>
                                          <p:spTgt spid="148485"/>
                                        </p:tgtEl>
                                        <p:attrNameLst>
                                          <p:attrName>ppt_h</p:attrName>
                                        </p:attrNameLst>
                                      </p:cBhvr>
                                      <p:tavLst>
                                        <p:tav tm="0">
                                          <p:val>
                                            <p:fltVal val="0"/>
                                          </p:val>
                                        </p:tav>
                                        <p:tav tm="100000">
                                          <p:val>
                                            <p:strVal val="#ppt_h"/>
                                          </p:val>
                                        </p:tav>
                                      </p:tavLst>
                                    </p:anim>
                                    <p:anim calcmode="lin" valueType="num">
                                      <p:cBhvr>
                                        <p:cTn id="27" dur="500" fill="hold"/>
                                        <p:tgtEl>
                                          <p:spTgt spid="148485"/>
                                        </p:tgtEl>
                                        <p:attrNameLst>
                                          <p:attrName>style.rotation</p:attrName>
                                        </p:attrNameLst>
                                      </p:cBhvr>
                                      <p:tavLst>
                                        <p:tav tm="0">
                                          <p:val>
                                            <p:fltVal val="360"/>
                                          </p:val>
                                        </p:tav>
                                        <p:tav tm="100000">
                                          <p:val>
                                            <p:fltVal val="0"/>
                                          </p:val>
                                        </p:tav>
                                      </p:tavLst>
                                    </p:anim>
                                    <p:animEffect transition="in" filter="fade">
                                      <p:cBhvr>
                                        <p:cTn id="28" dur="500"/>
                                        <p:tgtEl>
                                          <p:spTgt spid="1484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48492"/>
                                        </p:tgtEl>
                                        <p:attrNameLst>
                                          <p:attrName>style.visibility</p:attrName>
                                        </p:attrNameLst>
                                      </p:cBhvr>
                                      <p:to>
                                        <p:strVal val="visible"/>
                                      </p:to>
                                    </p:set>
                                    <p:animEffect transition="in" filter="strips(downLeft)">
                                      <p:cBhvr>
                                        <p:cTn id="33" dur="500"/>
                                        <p:tgtEl>
                                          <p:spTgt spid="14849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48493"/>
                                        </p:tgtEl>
                                        <p:attrNameLst>
                                          <p:attrName>style.visibility</p:attrName>
                                        </p:attrNameLst>
                                      </p:cBhvr>
                                      <p:to>
                                        <p:strVal val="visible"/>
                                      </p:to>
                                    </p:set>
                                    <p:animEffect transition="in" filter="strips(downLeft)">
                                      <p:cBhvr>
                                        <p:cTn id="38" dur="500"/>
                                        <p:tgtEl>
                                          <p:spTgt spid="148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P spid="148489" grpId="0"/>
      <p:bldP spid="148492" grpId="0" animBg="1"/>
      <p:bldP spid="14849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988840"/>
            <a:ext cx="8640960" cy="2232248"/>
          </a:xfrm>
          <a:solidFill>
            <a:srgbClr val="00B0F0"/>
          </a:solidFill>
          <a:ln>
            <a:solidFill>
              <a:srgbClr val="FF0000"/>
            </a:solidFill>
          </a:ln>
        </p:spPr>
        <p:txBody>
          <a:bodyPr/>
          <a:lstStyle/>
          <a:p>
            <a:r>
              <a:rPr lang="el-GR" sz="7200" b="1" dirty="0" smtClean="0"/>
              <a:t>6. Μόρια, άτομα και χημικές αντιδράσεις</a:t>
            </a:r>
            <a:endParaRPr lang="el-GR" sz="7200" b="1" dirty="0"/>
          </a:p>
        </p:txBody>
      </p:sp>
    </p:spTree>
    <p:extLst>
      <p:ext uri="{BB962C8B-B14F-4D97-AF65-F5344CB8AC3E}">
        <p14:creationId xmlns:p14="http://schemas.microsoft.com/office/powerpoint/2010/main" val="20356260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899592" y="548680"/>
            <a:ext cx="7056784" cy="1815882"/>
          </a:xfrm>
          <a:prstGeom prst="rect">
            <a:avLst/>
          </a:prstGeom>
        </p:spPr>
        <p:txBody>
          <a:bodyPr wrap="square">
            <a:spAutoFit/>
          </a:bodyPr>
          <a:lstStyle/>
          <a:p>
            <a:r>
              <a:rPr lang="el-GR" sz="2800" dirty="0">
                <a:latin typeface="+mn-lt"/>
              </a:rPr>
              <a:t>Κατά την χημική αντίδραση </a:t>
            </a:r>
            <a:r>
              <a:rPr lang="el-GR" sz="2800" b="1" dirty="0">
                <a:latin typeface="+mn-lt"/>
              </a:rPr>
              <a:t>αλλάζουν οι συνδυασμοί των ατόμων</a:t>
            </a:r>
            <a:r>
              <a:rPr lang="el-GR" sz="2800" dirty="0">
                <a:latin typeface="+mn-lt"/>
              </a:rPr>
              <a:t> </a:t>
            </a:r>
            <a:r>
              <a:rPr lang="el-GR" sz="2800" b="1" dirty="0">
                <a:latin typeface="+mn-lt"/>
              </a:rPr>
              <a:t>των αντιδρώντων σωμάτων</a:t>
            </a:r>
            <a:r>
              <a:rPr lang="el-GR" sz="2800" dirty="0">
                <a:latin typeface="+mn-lt"/>
              </a:rPr>
              <a:t> και προκύπτουν νέα σώματα στα προϊόντα </a:t>
            </a:r>
            <a:r>
              <a:rPr lang="el-GR" sz="2800" b="1" dirty="0">
                <a:latin typeface="+mn-lt"/>
              </a:rPr>
              <a:t>με διαφορετικές </a:t>
            </a:r>
            <a:r>
              <a:rPr lang="el-GR" sz="2800" b="1" dirty="0" smtClean="0">
                <a:latin typeface="+mn-lt"/>
              </a:rPr>
              <a:t>ιδιότητες</a:t>
            </a:r>
            <a:r>
              <a:rPr lang="el-GR" sz="2800" dirty="0" smtClean="0">
                <a:latin typeface="+mn-lt"/>
              </a:rPr>
              <a:t>.</a:t>
            </a:r>
            <a:endParaRPr lang="el-GR" sz="2800" dirty="0">
              <a:latin typeface="+mn-lt"/>
            </a:endParaRPr>
          </a:p>
        </p:txBody>
      </p:sp>
      <p:sp>
        <p:nvSpPr>
          <p:cNvPr id="6" name="Ορθογώνιο 5"/>
          <p:cNvSpPr/>
          <p:nvPr/>
        </p:nvSpPr>
        <p:spPr>
          <a:xfrm>
            <a:off x="251520" y="3645024"/>
            <a:ext cx="8424936" cy="2246769"/>
          </a:xfrm>
          <a:prstGeom prst="rect">
            <a:avLst/>
          </a:prstGeom>
        </p:spPr>
        <p:txBody>
          <a:bodyPr wrap="square">
            <a:spAutoFit/>
          </a:bodyPr>
          <a:lstStyle/>
          <a:p>
            <a:pPr algn="l"/>
            <a:r>
              <a:rPr lang="el-GR" sz="2800" dirty="0" smtClean="0">
                <a:latin typeface="+mn-lt"/>
              </a:rPr>
              <a:t>Για να συμβεί αυτό </a:t>
            </a:r>
          </a:p>
          <a:p>
            <a:pPr marL="514350" indent="-514350" algn="l">
              <a:buFont typeface="+mj-lt"/>
              <a:buAutoNum type="arabicPeriod"/>
            </a:pPr>
            <a:r>
              <a:rPr lang="el-GR" sz="2800" dirty="0" smtClean="0">
                <a:latin typeface="+mn-lt"/>
              </a:rPr>
              <a:t>σπάνε τα αρχικά μόρια στα άτομα από τα οποία αποτελούνται</a:t>
            </a:r>
          </a:p>
          <a:p>
            <a:pPr marL="514350" indent="-514350" algn="l">
              <a:buFont typeface="+mj-lt"/>
              <a:buAutoNum type="arabicPeriod"/>
            </a:pPr>
            <a:r>
              <a:rPr lang="el-GR" sz="2800" dirty="0" smtClean="0">
                <a:latin typeface="+mn-lt"/>
              </a:rPr>
              <a:t>δημιουργούνται νέοι </a:t>
            </a:r>
            <a:r>
              <a:rPr lang="el-GR" sz="2800" dirty="0">
                <a:latin typeface="+mn-lt"/>
              </a:rPr>
              <a:t>συνδυασμοί </a:t>
            </a:r>
            <a:r>
              <a:rPr lang="el-GR" sz="2800" dirty="0" smtClean="0">
                <a:latin typeface="+mn-lt"/>
              </a:rPr>
              <a:t>των ατόμων αυτών και έτσι προκύπτουν </a:t>
            </a:r>
            <a:r>
              <a:rPr lang="el-GR" sz="2800" dirty="0">
                <a:latin typeface="+mn-lt"/>
              </a:rPr>
              <a:t>νέα μόρια.</a:t>
            </a:r>
          </a:p>
        </p:txBody>
      </p:sp>
    </p:spTree>
    <p:extLst>
      <p:ext uri="{BB962C8B-B14F-4D97-AF65-F5344CB8AC3E}">
        <p14:creationId xmlns:p14="http://schemas.microsoft.com/office/powerpoint/2010/main" val="2864781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8082" y="621498"/>
            <a:ext cx="8582508" cy="575254"/>
          </a:xfrm>
        </p:spPr>
        <p:txBody>
          <a:bodyPr/>
          <a:lstStyle/>
          <a:p>
            <a:pPr algn="l" eaLnBrk="1" hangingPunct="1"/>
            <a:r>
              <a:rPr lang="el-GR" sz="2000" kern="1200" dirty="0">
                <a:latin typeface="+mn-lt"/>
              </a:rPr>
              <a:t>Όταν το νερό διασπάται, </a:t>
            </a:r>
            <a:r>
              <a:rPr lang="el-GR" sz="2000" kern="1200" dirty="0" smtClean="0">
                <a:latin typeface="+mn-lt"/>
              </a:rPr>
              <a:t>τα </a:t>
            </a:r>
            <a:r>
              <a:rPr lang="el-GR" sz="2000" kern="1200" dirty="0">
                <a:latin typeface="+mn-lt"/>
              </a:rPr>
              <a:t>άτομα των μορίων του αναδιατάσσονται</a:t>
            </a:r>
          </a:p>
        </p:txBody>
      </p:sp>
      <p:pic>
        <p:nvPicPr>
          <p:cNvPr id="11267" name="Picture 5"/>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74688" y="1196752"/>
            <a:ext cx="1905000" cy="1784350"/>
          </a:xfrm>
          <a:noFill/>
        </p:spPr>
      </p:pic>
      <p:pic>
        <p:nvPicPr>
          <p:cNvPr id="1126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796" y="2623915"/>
            <a:ext cx="1905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AutoShape 12"/>
          <p:cNvSpPr>
            <a:spLocks noChangeArrowheads="1"/>
          </p:cNvSpPr>
          <p:nvPr/>
        </p:nvSpPr>
        <p:spPr bwMode="auto">
          <a:xfrm>
            <a:off x="3923928" y="2296890"/>
            <a:ext cx="1219200" cy="1219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0000"/>
              </a:gs>
              <a:gs pos="100000">
                <a:srgbClr val="FFFF00"/>
              </a:gs>
            </a:gsLst>
            <a:lin ang="0" scaled="1"/>
          </a:gradFill>
          <a:ln w="9525">
            <a:solidFill>
              <a:schemeClr val="tx1"/>
            </a:solidFill>
            <a:miter lim="800000"/>
            <a:headEnd/>
            <a:tailEnd/>
          </a:ln>
        </p:spPr>
        <p:txBody>
          <a:bodyPr wrap="none" anchor="ctr"/>
          <a:lstStyle/>
          <a:p>
            <a:endParaRPr lang="el-GR"/>
          </a:p>
        </p:txBody>
      </p:sp>
      <p:grpSp>
        <p:nvGrpSpPr>
          <p:cNvPr id="2" name="Group 16"/>
          <p:cNvGrpSpPr>
            <a:grpSpLocks/>
          </p:cNvGrpSpPr>
          <p:nvPr/>
        </p:nvGrpSpPr>
        <p:grpSpPr bwMode="auto">
          <a:xfrm>
            <a:off x="5724128" y="1196752"/>
            <a:ext cx="2859088" cy="3687763"/>
            <a:chOff x="2928" y="1536"/>
            <a:chExt cx="1801" cy="2323"/>
          </a:xfrm>
        </p:grpSpPr>
        <p:pic>
          <p:nvPicPr>
            <p:cNvPr id="1127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36"/>
              <a:ext cx="1680"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2804"/>
              <a:ext cx="1321" cy="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AutoShape 11"/>
          <p:cNvSpPr>
            <a:spLocks/>
          </p:cNvSpPr>
          <p:nvPr/>
        </p:nvSpPr>
        <p:spPr bwMode="auto">
          <a:xfrm>
            <a:off x="467544" y="4920537"/>
            <a:ext cx="1322388" cy="855663"/>
          </a:xfrm>
          <a:prstGeom prst="borderCallout1">
            <a:avLst>
              <a:gd name="adj1" fmla="val 13356"/>
              <a:gd name="adj2" fmla="val 105764"/>
              <a:gd name="adj3" fmla="val -191546"/>
              <a:gd name="adj4" fmla="val 115765"/>
            </a:avLst>
          </a:prstGeom>
          <a:noFill/>
          <a:ln w="9525">
            <a:solidFill>
              <a:schemeClr val="tx1"/>
            </a:solidFill>
            <a:miter lim="800000"/>
            <a:headEnd type="triangle" w="med" len="med"/>
            <a:tailEnd/>
          </a:ln>
          <a:extLst>
            <a:ext uri="{909E8E84-426E-40DD-AFC4-6F175D3DCCD1}">
              <a14:hiddenFill xmlns:a14="http://schemas.microsoft.com/office/drawing/2010/main">
                <a:solidFill>
                  <a:srgbClr val="FFFFFF"/>
                </a:solidFill>
              </a14:hiddenFill>
            </a:ext>
          </a:extLst>
        </p:spPr>
        <p:txBody>
          <a:bodyPr/>
          <a:lstStyle/>
          <a:p>
            <a:r>
              <a:rPr lang="el-GR" dirty="0">
                <a:latin typeface="+mn-lt"/>
              </a:rPr>
              <a:t>2 μόρια </a:t>
            </a:r>
            <a:r>
              <a:rPr lang="el-GR" dirty="0">
                <a:solidFill>
                  <a:srgbClr val="FF0000"/>
                </a:solidFill>
                <a:latin typeface="+mn-lt"/>
              </a:rPr>
              <a:t>νερού</a:t>
            </a:r>
          </a:p>
        </p:txBody>
      </p:sp>
      <p:sp>
        <p:nvSpPr>
          <p:cNvPr id="10" name="AutoShape 12"/>
          <p:cNvSpPr>
            <a:spLocks/>
          </p:cNvSpPr>
          <p:nvPr/>
        </p:nvSpPr>
        <p:spPr bwMode="auto">
          <a:xfrm>
            <a:off x="3943783" y="4859337"/>
            <a:ext cx="1752600" cy="855663"/>
          </a:xfrm>
          <a:prstGeom prst="borderCallout1">
            <a:avLst>
              <a:gd name="adj1" fmla="val 13356"/>
              <a:gd name="adj2" fmla="val 104347"/>
              <a:gd name="adj3" fmla="val -199444"/>
              <a:gd name="adj4" fmla="val 112407"/>
            </a:avLst>
          </a:prstGeom>
          <a:noFill/>
          <a:ln w="9525">
            <a:solidFill>
              <a:schemeClr val="tx1"/>
            </a:solidFill>
            <a:miter lim="800000"/>
            <a:headEnd type="triangle" w="med" len="med"/>
            <a:tailEnd/>
          </a:ln>
          <a:effectLst/>
        </p:spPr>
        <p:txBody>
          <a:bodyPr/>
          <a:lstStyle/>
          <a:p>
            <a:pPr>
              <a:defRPr/>
            </a:pPr>
            <a:r>
              <a:rPr lang="el-GR">
                <a:latin typeface="+mn-lt"/>
              </a:rPr>
              <a:t>2 μόρια </a:t>
            </a:r>
            <a:r>
              <a:rPr lang="el-GR">
                <a:solidFill>
                  <a:srgbClr val="FFFF00"/>
                </a:solidFill>
                <a:effectLst>
                  <a:outerShdw blurRad="38100" dist="38100" dir="2700000" algn="tl">
                    <a:srgbClr val="000000"/>
                  </a:outerShdw>
                </a:effectLst>
                <a:latin typeface="+mn-lt"/>
              </a:rPr>
              <a:t>υδρογόνου</a:t>
            </a:r>
          </a:p>
        </p:txBody>
      </p:sp>
      <p:sp>
        <p:nvSpPr>
          <p:cNvPr id="11" name="AutoShape 13"/>
          <p:cNvSpPr>
            <a:spLocks/>
          </p:cNvSpPr>
          <p:nvPr/>
        </p:nvSpPr>
        <p:spPr bwMode="auto">
          <a:xfrm>
            <a:off x="6462820" y="5517232"/>
            <a:ext cx="1676400" cy="855663"/>
          </a:xfrm>
          <a:prstGeom prst="borderCallout1">
            <a:avLst>
              <a:gd name="adj1" fmla="val 13356"/>
              <a:gd name="adj2" fmla="val 104546"/>
              <a:gd name="adj3" fmla="val -118279"/>
              <a:gd name="adj4" fmla="val 92582"/>
            </a:avLst>
          </a:prstGeom>
          <a:noFill/>
          <a:ln w="9525">
            <a:solidFill>
              <a:schemeClr val="tx1"/>
            </a:solidFill>
            <a:miter lim="800000"/>
            <a:headEnd type="triangle" w="med" len="med"/>
            <a:tailEnd/>
          </a:ln>
          <a:effectLst/>
        </p:spPr>
        <p:txBody>
          <a:bodyPr/>
          <a:lstStyle/>
          <a:p>
            <a:pPr>
              <a:defRPr/>
            </a:pPr>
            <a:r>
              <a:rPr lang="el-GR">
                <a:latin typeface="+mn-lt"/>
              </a:rPr>
              <a:t>1 μόριο </a:t>
            </a:r>
            <a:r>
              <a:rPr lang="el-GR">
                <a:solidFill>
                  <a:srgbClr val="FFFF00"/>
                </a:solidFill>
                <a:effectLst>
                  <a:outerShdw blurRad="38100" dist="38100" dir="2700000" algn="tl">
                    <a:srgbClr val="000000"/>
                  </a:outerShdw>
                </a:effectLst>
                <a:latin typeface="+mn-lt"/>
              </a:rPr>
              <a:t>οξυγόνου</a:t>
            </a:r>
          </a:p>
        </p:txBody>
      </p:sp>
      <p:sp>
        <p:nvSpPr>
          <p:cNvPr id="3" name="Ορθογώνιο 2"/>
          <p:cNvSpPr/>
          <p:nvPr/>
        </p:nvSpPr>
        <p:spPr>
          <a:xfrm>
            <a:off x="1107991" y="6142062"/>
            <a:ext cx="2877711" cy="461665"/>
          </a:xfrm>
          <a:prstGeom prst="rect">
            <a:avLst/>
          </a:prstGeom>
          <a:solidFill>
            <a:srgbClr val="00B0F0"/>
          </a:solidFill>
        </p:spPr>
        <p:txBody>
          <a:bodyPr wrap="none">
            <a:spAutoFit/>
          </a:bodyPr>
          <a:lstStyle/>
          <a:p>
            <a:r>
              <a:rPr lang="el-GR" dirty="0" smtClean="0">
                <a:solidFill>
                  <a:schemeClr val="tx1"/>
                </a:solidFill>
              </a:rPr>
              <a:t>2</a:t>
            </a:r>
            <a:r>
              <a:rPr lang="en-US" dirty="0" smtClean="0">
                <a:solidFill>
                  <a:schemeClr val="tx1"/>
                </a:solidFill>
              </a:rPr>
              <a:t> </a:t>
            </a:r>
            <a:r>
              <a:rPr lang="en-US" b="1" dirty="0" smtClean="0">
                <a:solidFill>
                  <a:schemeClr val="tx1"/>
                </a:solidFill>
              </a:rPr>
              <a:t>H</a:t>
            </a:r>
            <a:r>
              <a:rPr lang="en-US" b="1" baseline="-25000" dirty="0" smtClean="0">
                <a:solidFill>
                  <a:schemeClr val="tx1"/>
                </a:solidFill>
              </a:rPr>
              <a:t>2</a:t>
            </a:r>
            <a:r>
              <a:rPr lang="el-GR" b="1" dirty="0" smtClean="0"/>
              <a:t>Ο</a:t>
            </a:r>
            <a:r>
              <a:rPr lang="en-US" b="1" dirty="0" smtClean="0">
                <a:solidFill>
                  <a:schemeClr val="tx1"/>
                </a:solidFill>
              </a:rPr>
              <a:t>  </a:t>
            </a:r>
            <a:r>
              <a:rPr lang="el-GR" b="1" dirty="0" smtClean="0">
                <a:solidFill>
                  <a:schemeClr val="tx1"/>
                </a:solidFill>
                <a:cs typeface="Arial" charset="0"/>
              </a:rPr>
              <a:t>→</a:t>
            </a:r>
            <a:r>
              <a:rPr lang="en-US" b="1" dirty="0" smtClean="0">
                <a:solidFill>
                  <a:schemeClr val="tx1"/>
                </a:solidFill>
                <a:cs typeface="Arial" charset="0"/>
              </a:rPr>
              <a:t> 2 H</a:t>
            </a:r>
            <a:r>
              <a:rPr lang="el-GR" b="1" baseline="-25000" dirty="0" smtClean="0">
                <a:cs typeface="Arial" charset="0"/>
              </a:rPr>
              <a:t>2 </a:t>
            </a:r>
            <a:r>
              <a:rPr lang="el-GR" b="1" dirty="0" smtClean="0">
                <a:solidFill>
                  <a:schemeClr val="tx1"/>
                </a:solidFill>
                <a:cs typeface="Arial" charset="0"/>
              </a:rPr>
              <a:t>+  Ο</a:t>
            </a:r>
            <a:r>
              <a:rPr lang="el-GR" b="1" baseline="-25000" dirty="0" smtClean="0">
                <a:solidFill>
                  <a:schemeClr val="tx1"/>
                </a:solidFill>
                <a:cs typeface="Arial" charset="0"/>
              </a:rPr>
              <a:t>2</a:t>
            </a:r>
            <a:endParaRPr lang="el-GR" baseline="-25000" dirty="0"/>
          </a:p>
        </p:txBody>
      </p:sp>
      <p:sp>
        <p:nvSpPr>
          <p:cNvPr id="4" name="Ορθογώνιο 3"/>
          <p:cNvSpPr/>
          <p:nvPr/>
        </p:nvSpPr>
        <p:spPr>
          <a:xfrm>
            <a:off x="248082" y="116632"/>
            <a:ext cx="8500381" cy="461665"/>
          </a:xfrm>
          <a:prstGeom prst="rect">
            <a:avLst/>
          </a:prstGeom>
          <a:solidFill>
            <a:srgbClr val="00B0F0"/>
          </a:solidFill>
        </p:spPr>
        <p:txBody>
          <a:bodyPr wrap="square">
            <a:spAutoFit/>
          </a:bodyPr>
          <a:lstStyle/>
          <a:p>
            <a:r>
              <a:rPr lang="el-GR" dirty="0">
                <a:latin typeface="+mn-lt"/>
              </a:rPr>
              <a:t>Εξήγηση της διάσπασης του νερού με την ατομική θεωρία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276"/>
                                        </p:tgtEl>
                                        <p:attrNameLst>
                                          <p:attrName>style.visibility</p:attrName>
                                        </p:attrNameLst>
                                      </p:cBhvr>
                                      <p:to>
                                        <p:strVal val="visible"/>
                                      </p:to>
                                    </p:set>
                                    <p:animEffect transition="in" filter="barn(outVertical)">
                                      <p:cBhvr>
                                        <p:cTn id="7" dur="500"/>
                                        <p:tgtEl>
                                          <p:spTgt spid="11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animBg="1"/>
      <p:bldP spid="10" grpId="0" animBg="1"/>
      <p:bldP spid="11"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81000"/>
            <a:ext cx="8229600" cy="1143000"/>
          </a:xfrm>
        </p:spPr>
        <p:txBody>
          <a:bodyPr/>
          <a:lstStyle/>
          <a:p>
            <a:pPr eaLnBrk="1" hangingPunct="1"/>
            <a:r>
              <a:rPr lang="el-GR" sz="3600" kern="1200" dirty="0" smtClean="0">
                <a:latin typeface="+mn-lt"/>
              </a:rPr>
              <a:t>Το είδος και το πλήθος των ατόμων </a:t>
            </a:r>
            <a:r>
              <a:rPr lang="el-GR" sz="3600" kern="1200" dirty="0">
                <a:latin typeface="+mn-lt"/>
              </a:rPr>
              <a:t>δεν μεταβάλλονται κατά την αντίδραση</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1905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276600"/>
            <a:ext cx="1905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5"/>
          <p:cNvSpPr>
            <a:spLocks noChangeArrowheads="1"/>
          </p:cNvSpPr>
          <p:nvPr/>
        </p:nvSpPr>
        <p:spPr bwMode="auto">
          <a:xfrm>
            <a:off x="3200400" y="2819400"/>
            <a:ext cx="1219200" cy="1219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0000"/>
              </a:gs>
              <a:gs pos="100000">
                <a:srgbClr val="FFFF00"/>
              </a:gs>
            </a:gsLst>
            <a:lin ang="0" scaled="1"/>
          </a:gradFill>
          <a:ln w="9525">
            <a:solidFill>
              <a:schemeClr val="tx1"/>
            </a:solidFill>
            <a:miter lim="800000"/>
            <a:headEnd/>
            <a:tailEnd/>
          </a:ln>
        </p:spPr>
        <p:txBody>
          <a:bodyPr wrap="none" anchor="ctr"/>
          <a:lstStyle/>
          <a:p>
            <a:endParaRPr lang="el-GR"/>
          </a:p>
        </p:txBody>
      </p:sp>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1200"/>
            <a:ext cx="26670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429000"/>
            <a:ext cx="2097088"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381000" y="5122863"/>
            <a:ext cx="8305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l" eaLnBrk="1" hangingPunct="1">
              <a:lnSpc>
                <a:spcPct val="150000"/>
              </a:lnSpc>
              <a:spcBef>
                <a:spcPct val="50000"/>
              </a:spcBef>
            </a:pPr>
            <a:r>
              <a:rPr lang="el-GR" dirty="0">
                <a:latin typeface="+mn-lt"/>
              </a:rPr>
              <a:t>Πόσα άτομα </a:t>
            </a:r>
            <a:r>
              <a:rPr lang="el-GR" dirty="0" smtClean="0">
                <a:latin typeface="+mn-lt"/>
              </a:rPr>
              <a:t>υδρογόνου        </a:t>
            </a:r>
            <a:r>
              <a:rPr lang="el-GR" dirty="0">
                <a:latin typeface="+mn-lt"/>
              </a:rPr>
              <a:t>και πόσα άτομα οξυγόνου          υπάρχουν πριν και πόσα υπάρχουν μετά την αντίδραση;</a:t>
            </a:r>
          </a:p>
        </p:txBody>
      </p:sp>
      <p:pic>
        <p:nvPicPr>
          <p:cNvPr id="133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056" y="5283200"/>
            <a:ext cx="3254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5226" y="5181600"/>
            <a:ext cx="608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Line 12"/>
          <p:cNvSpPr>
            <a:spLocks noChangeShapeType="1"/>
          </p:cNvSpPr>
          <p:nvPr/>
        </p:nvSpPr>
        <p:spPr bwMode="auto">
          <a:xfrm>
            <a:off x="0" y="5105400"/>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685800" y="609600"/>
            <a:ext cx="7772400" cy="2247900"/>
          </a:xfrm>
        </p:spPr>
        <p:txBody>
          <a:bodyPr/>
          <a:lstStyle/>
          <a:p>
            <a:pPr algn="l"/>
            <a:r>
              <a:rPr lang="el-GR" sz="2400" b="1" dirty="0" smtClean="0">
                <a:solidFill>
                  <a:srgbClr val="C00000"/>
                </a:solidFill>
              </a:rPr>
              <a:t>Το είδος και ο αριθμός των ατόμων </a:t>
            </a:r>
            <a:r>
              <a:rPr lang="el-GR" sz="2400" b="1" dirty="0" smtClean="0">
                <a:solidFill>
                  <a:srgbClr val="0070C0"/>
                </a:solidFill>
              </a:rPr>
              <a:t>παραμένουν σταθερά</a:t>
            </a:r>
            <a:r>
              <a:rPr lang="el-GR" sz="2400" b="1" dirty="0">
                <a:solidFill>
                  <a:srgbClr val="0070C0"/>
                </a:solidFill>
              </a:rPr>
              <a:t>.</a:t>
            </a:r>
            <a:r>
              <a:rPr lang="el-GR" sz="2400" b="1" dirty="0" smtClean="0">
                <a:solidFill>
                  <a:srgbClr val="C00000"/>
                </a:solidFill>
              </a:rPr>
              <a:t> </a:t>
            </a:r>
            <a:r>
              <a:rPr lang="el-GR" sz="2400" dirty="0" smtClean="0"/>
              <a:t>Στα αντιδρώντα και στα προϊόντα υπάρχουν 2 είδη ατόμων, άτομα οξυγόνου και άτομα υδρογόνου. Ο αριθμός των ατόμων οξυγόνου στα αντιδρώντα και στα προϊόντα είναι ίσος. Το ίδιο ισχύει και για τα άτομα του υδρογόνου</a:t>
            </a:r>
          </a:p>
        </p:txBody>
      </p:sp>
      <p:sp>
        <p:nvSpPr>
          <p:cNvPr id="10" name="9 - Ορθογώνιο"/>
          <p:cNvSpPr/>
          <p:nvPr/>
        </p:nvSpPr>
        <p:spPr>
          <a:xfrm>
            <a:off x="642938" y="3643313"/>
            <a:ext cx="7786687" cy="2308225"/>
          </a:xfrm>
          <a:prstGeom prst="rect">
            <a:avLst/>
          </a:prstGeom>
        </p:spPr>
        <p:txBody>
          <a:bodyPr>
            <a:spAutoFit/>
          </a:bodyPr>
          <a:lstStyle/>
          <a:p>
            <a:pPr algn="l">
              <a:defRPr/>
            </a:pPr>
            <a:r>
              <a:rPr lang="el-GR" b="1" dirty="0">
                <a:solidFill>
                  <a:srgbClr val="C00000"/>
                </a:solidFill>
                <a:latin typeface="+mj-lt"/>
                <a:ea typeface="+mj-ea"/>
                <a:cs typeface="+mj-cs"/>
              </a:rPr>
              <a:t>Το είδος και ο αριθμός των μορίων </a:t>
            </a:r>
            <a:r>
              <a:rPr lang="el-GR" b="1" dirty="0">
                <a:solidFill>
                  <a:srgbClr val="0070C0"/>
                </a:solidFill>
                <a:latin typeface="+mj-lt"/>
                <a:ea typeface="+mj-ea"/>
                <a:cs typeface="+mj-cs"/>
              </a:rPr>
              <a:t>μεταβάλλονται</a:t>
            </a:r>
            <a:r>
              <a:rPr lang="el-GR" b="1" dirty="0">
                <a:solidFill>
                  <a:srgbClr val="0070C0"/>
                </a:solidFill>
                <a:latin typeface="+mj-lt"/>
                <a:ea typeface="+mj-ea"/>
                <a:cs typeface="+mj-cs"/>
              </a:rPr>
              <a:t>. </a:t>
            </a:r>
          </a:p>
          <a:p>
            <a:pPr algn="l">
              <a:defRPr/>
            </a:pPr>
            <a:r>
              <a:rPr lang="el-GR" dirty="0">
                <a:solidFill>
                  <a:schemeClr val="tx2"/>
                </a:solidFill>
                <a:latin typeface="+mj-lt"/>
                <a:ea typeface="+mj-ea"/>
                <a:cs typeface="+mj-cs"/>
              </a:rPr>
              <a:t>Στην αντίδραση υπάρχουν 3 είδη μορίων. Τα μόρια νερού μετατρέπονται σε μόρια οξυγόνου και μόρια υδρογόνου. Δηλαδή αλλάζει το είδος των μορίων.</a:t>
            </a:r>
          </a:p>
          <a:p>
            <a:pPr algn="l">
              <a:defRPr/>
            </a:pPr>
            <a:r>
              <a:rPr lang="el-GR" dirty="0">
                <a:solidFill>
                  <a:schemeClr val="tx2"/>
                </a:solidFill>
                <a:latin typeface="+mj-lt"/>
                <a:ea typeface="+mj-ea"/>
                <a:cs typeface="+mj-cs"/>
              </a:rPr>
              <a:t>Ακόμη μεταβάλλεται ο αριθμός των μορίων από 2 μόρια αντιδρώντας παράγονται 2+1 = 3 μόρια προϊόντων</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158456" y="533400"/>
            <a:ext cx="4572000" cy="1714500"/>
          </a:xfrm>
        </p:spPr>
        <p:txBody>
          <a:bodyPr/>
          <a:lstStyle/>
          <a:p>
            <a:pPr eaLnBrk="1" hangingPunct="1"/>
            <a:r>
              <a:rPr lang="el-GR" sz="3600" kern="1200" dirty="0">
                <a:latin typeface="+mn-lt"/>
              </a:rPr>
              <a:t>Πού βρίσκονται αυτά τα μόρια κατά την αντίδραση;</a:t>
            </a:r>
          </a:p>
        </p:txBody>
      </p:sp>
      <p:sp>
        <p:nvSpPr>
          <p:cNvPr id="18445" name="Text Box 13"/>
          <p:cNvSpPr txBox="1">
            <a:spLocks noChangeArrowheads="1"/>
          </p:cNvSpPr>
          <p:nvPr/>
        </p:nvSpPr>
        <p:spPr bwMode="auto">
          <a:xfrm>
            <a:off x="6228184" y="4958140"/>
            <a:ext cx="2590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dirty="0">
                <a:solidFill>
                  <a:srgbClr val="000066"/>
                </a:solidFill>
                <a:latin typeface="+mn-lt"/>
              </a:rPr>
              <a:t>Αλλά είναι </a:t>
            </a:r>
            <a:r>
              <a:rPr lang="el-GR" dirty="0" smtClean="0">
                <a:solidFill>
                  <a:srgbClr val="000066"/>
                </a:solidFill>
                <a:latin typeface="+mn-lt"/>
              </a:rPr>
              <a:t>πάρα πολλά, </a:t>
            </a:r>
            <a:r>
              <a:rPr lang="el-GR" dirty="0">
                <a:solidFill>
                  <a:srgbClr val="000066"/>
                </a:solidFill>
                <a:latin typeface="+mn-lt"/>
              </a:rPr>
              <a:t>όχι όσα δείχνει αυτό το σχήμα…</a:t>
            </a:r>
          </a:p>
        </p:txBody>
      </p:sp>
      <p:grpSp>
        <p:nvGrpSpPr>
          <p:cNvPr id="15364" name="Group 14"/>
          <p:cNvGrpSpPr>
            <a:grpSpLocks/>
          </p:cNvGrpSpPr>
          <p:nvPr/>
        </p:nvGrpSpPr>
        <p:grpSpPr bwMode="auto">
          <a:xfrm>
            <a:off x="304800" y="533400"/>
            <a:ext cx="5029200" cy="5994400"/>
            <a:chOff x="192" y="336"/>
            <a:chExt cx="3168" cy="3776"/>
          </a:xfrm>
        </p:grpSpPr>
        <p:pic>
          <p:nvPicPr>
            <p:cNvPr id="1536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336"/>
              <a:ext cx="1892" cy="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3168"/>
              <a:ext cx="100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3168"/>
              <a:ext cx="439"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2064"/>
              <a:ext cx="96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3168"/>
              <a:ext cx="1008"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3504"/>
              <a:ext cx="439"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Line 10"/>
            <p:cNvSpPr>
              <a:spLocks noChangeShapeType="1"/>
            </p:cNvSpPr>
            <p:nvPr/>
          </p:nvSpPr>
          <p:spPr bwMode="auto">
            <a:xfrm flipH="1" flipV="1">
              <a:off x="1440" y="1920"/>
              <a:ext cx="96"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5372" name="Line 9"/>
            <p:cNvSpPr>
              <a:spLocks noChangeShapeType="1"/>
            </p:cNvSpPr>
            <p:nvPr/>
          </p:nvSpPr>
          <p:spPr bwMode="auto">
            <a:xfrm flipV="1">
              <a:off x="720" y="1968"/>
              <a:ext cx="336" cy="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5373" name="Line 12"/>
            <p:cNvSpPr>
              <a:spLocks noChangeShapeType="1"/>
            </p:cNvSpPr>
            <p:nvPr/>
          </p:nvSpPr>
          <p:spPr bwMode="auto">
            <a:xfrm flipH="1" flipV="1">
              <a:off x="1632" y="576"/>
              <a:ext cx="960" cy="1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5374" name="Line 11"/>
            <p:cNvSpPr>
              <a:spLocks noChangeShapeType="1"/>
            </p:cNvSpPr>
            <p:nvPr/>
          </p:nvSpPr>
          <p:spPr bwMode="auto">
            <a:xfrm flipH="1" flipV="1">
              <a:off x="912" y="1152"/>
              <a:ext cx="1632" cy="20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4"/>
          <p:cNvSpPr>
            <a:spLocks noGrp="1" noChangeArrowheads="1"/>
          </p:cNvSpPr>
          <p:nvPr>
            <p:ph type="title"/>
          </p:nvPr>
        </p:nvSpPr>
        <p:spPr>
          <a:xfrm>
            <a:off x="402430" y="314942"/>
            <a:ext cx="8418041" cy="2393978"/>
          </a:xfrm>
        </p:spPr>
        <p:txBody>
          <a:bodyPr/>
          <a:lstStyle/>
          <a:p>
            <a:pPr algn="l" eaLnBrk="1" hangingPunct="1"/>
            <a:r>
              <a:rPr lang="el-GR" sz="2800" dirty="0" smtClean="0">
                <a:solidFill>
                  <a:schemeClr val="tx1"/>
                </a:solidFill>
              </a:rPr>
              <a:t>2</a:t>
            </a:r>
            <a:r>
              <a:rPr lang="el-GR" sz="2800" baseline="30000" dirty="0" smtClean="0">
                <a:solidFill>
                  <a:schemeClr val="tx1"/>
                </a:solidFill>
              </a:rPr>
              <a:t>ο</a:t>
            </a:r>
            <a:r>
              <a:rPr lang="el-GR" sz="2800" dirty="0" smtClean="0">
                <a:solidFill>
                  <a:schemeClr val="tx1"/>
                </a:solidFill>
              </a:rPr>
              <a:t> παράδειγμα</a:t>
            </a:r>
            <a:br>
              <a:rPr lang="el-GR" sz="2800" dirty="0" smtClean="0">
                <a:solidFill>
                  <a:schemeClr val="tx1"/>
                </a:solidFill>
              </a:rPr>
            </a:br>
            <a:r>
              <a:rPr lang="el-GR" sz="2800" dirty="0" smtClean="0">
                <a:solidFill>
                  <a:schemeClr val="tx1"/>
                </a:solidFill>
              </a:rPr>
              <a:t>                        </a:t>
            </a:r>
            <a:r>
              <a:rPr lang="en-US" sz="4000" dirty="0" smtClean="0">
                <a:solidFill>
                  <a:schemeClr val="tx1"/>
                </a:solidFill>
              </a:rPr>
              <a:t>3 </a:t>
            </a:r>
            <a:r>
              <a:rPr lang="en-US" sz="4000" b="1" dirty="0" smtClean="0">
                <a:solidFill>
                  <a:schemeClr val="tx1"/>
                </a:solidFill>
              </a:rPr>
              <a:t>H</a:t>
            </a:r>
            <a:r>
              <a:rPr lang="en-US" sz="4000" b="1" baseline="-25000" dirty="0" smtClean="0">
                <a:solidFill>
                  <a:schemeClr val="tx1"/>
                </a:solidFill>
              </a:rPr>
              <a:t>2</a:t>
            </a:r>
            <a:r>
              <a:rPr lang="en-US" sz="4000" b="1" dirty="0" smtClean="0">
                <a:solidFill>
                  <a:schemeClr val="tx1"/>
                </a:solidFill>
              </a:rPr>
              <a:t>  +  N</a:t>
            </a:r>
            <a:r>
              <a:rPr lang="en-US" sz="4000" b="1" baseline="-25000" dirty="0" smtClean="0">
                <a:solidFill>
                  <a:schemeClr val="tx1"/>
                </a:solidFill>
              </a:rPr>
              <a:t>2</a:t>
            </a:r>
            <a:r>
              <a:rPr lang="en-US" sz="4000" b="1" dirty="0" smtClean="0">
                <a:solidFill>
                  <a:schemeClr val="tx1"/>
                </a:solidFill>
              </a:rPr>
              <a:t>   </a:t>
            </a:r>
            <a:r>
              <a:rPr lang="el-GR" sz="4000" b="1" dirty="0" smtClean="0">
                <a:solidFill>
                  <a:schemeClr val="tx1"/>
                </a:solidFill>
                <a:cs typeface="Arial" charset="0"/>
              </a:rPr>
              <a:t>→</a:t>
            </a:r>
            <a:r>
              <a:rPr lang="en-US" sz="4000" b="1" dirty="0" smtClean="0">
                <a:solidFill>
                  <a:schemeClr val="tx1"/>
                </a:solidFill>
                <a:cs typeface="Arial" charset="0"/>
              </a:rPr>
              <a:t> 2 NH</a:t>
            </a:r>
            <a:r>
              <a:rPr lang="en-US" sz="4000" b="1" baseline="-25000" dirty="0" smtClean="0">
                <a:solidFill>
                  <a:schemeClr val="tx1"/>
                </a:solidFill>
                <a:cs typeface="Arial" charset="0"/>
              </a:rPr>
              <a:t>3</a:t>
            </a:r>
            <a:br>
              <a:rPr lang="en-US" sz="4000" b="1" baseline="-25000" dirty="0" smtClean="0">
                <a:solidFill>
                  <a:schemeClr val="tx1"/>
                </a:solidFill>
                <a:cs typeface="Arial" charset="0"/>
              </a:rPr>
            </a:br>
            <a:r>
              <a:rPr lang="el-GR" sz="4000" b="1" baseline="-25000" dirty="0" smtClean="0">
                <a:solidFill>
                  <a:schemeClr val="tx1"/>
                </a:solidFill>
                <a:cs typeface="Arial" charset="0"/>
              </a:rPr>
              <a:t/>
            </a:r>
            <a:br>
              <a:rPr lang="el-GR" sz="4000" b="1" baseline="-25000" dirty="0" smtClean="0">
                <a:solidFill>
                  <a:schemeClr val="tx1"/>
                </a:solidFill>
                <a:cs typeface="Arial" charset="0"/>
              </a:rPr>
            </a:br>
            <a:r>
              <a:rPr lang="el-GR" sz="4000" b="1" baseline="-25000" dirty="0" smtClean="0">
                <a:solidFill>
                  <a:schemeClr val="tx1"/>
                </a:solidFill>
                <a:cs typeface="Arial" charset="0"/>
              </a:rPr>
              <a:t>3 </a:t>
            </a:r>
            <a:r>
              <a:rPr lang="el-GR" sz="4000" b="1" baseline="-25000" dirty="0" smtClean="0">
                <a:solidFill>
                  <a:schemeClr val="tx1"/>
                </a:solidFill>
                <a:cs typeface="Arial" charset="0"/>
              </a:rPr>
              <a:t>μόρια υδρογόνου  και 1 μόριο άζωτο αντιδρούν και δίνουν 2 μόρια αμμωνίας</a:t>
            </a:r>
            <a:br>
              <a:rPr lang="el-GR" sz="4000" b="1" baseline="-25000" dirty="0" smtClean="0">
                <a:solidFill>
                  <a:schemeClr val="tx1"/>
                </a:solidFill>
                <a:cs typeface="Arial" charset="0"/>
              </a:rPr>
            </a:br>
            <a:endParaRPr lang="el-GR" sz="4000" b="1" baseline="-25000" dirty="0" smtClean="0">
              <a:solidFill>
                <a:schemeClr val="tx1"/>
              </a:solidFill>
              <a:cs typeface="Arial" charset="0"/>
            </a:endParaRPr>
          </a:p>
        </p:txBody>
      </p:sp>
      <p:pic>
        <p:nvPicPr>
          <p:cNvPr id="20485"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409" y="2636912"/>
            <a:ext cx="7271643" cy="172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Rectangle 58"/>
          <p:cNvSpPr>
            <a:spLocks noGrp="1" noChangeArrowheads="1"/>
          </p:cNvSpPr>
          <p:nvPr>
            <p:ph type="body" sz="half" idx="1"/>
          </p:nvPr>
        </p:nvSpPr>
        <p:spPr>
          <a:xfrm>
            <a:off x="411538" y="4491023"/>
            <a:ext cx="4038600" cy="1224111"/>
          </a:xfrm>
          <a:noFill/>
        </p:spPr>
        <p:txBody>
          <a:bodyPr/>
          <a:lstStyle/>
          <a:p>
            <a:pPr eaLnBrk="1" hangingPunct="1">
              <a:buFont typeface="Wingdings" pitchFamily="2" charset="2"/>
              <a:buNone/>
            </a:pPr>
            <a:r>
              <a:rPr lang="el-GR" sz="1800" dirty="0" smtClean="0"/>
              <a:t> Άτομο υδρογόνου </a:t>
            </a:r>
            <a:r>
              <a:rPr lang="el-GR" dirty="0" smtClean="0">
                <a:cs typeface="Arial" charset="0"/>
              </a:rPr>
              <a:t>→</a:t>
            </a:r>
            <a:endParaRPr lang="el-GR" sz="1800" dirty="0" smtClean="0"/>
          </a:p>
          <a:p>
            <a:pPr lvl="2" eaLnBrk="1" hangingPunct="1"/>
            <a:endParaRPr lang="el-GR" sz="1700" dirty="0" smtClean="0"/>
          </a:p>
          <a:p>
            <a:pPr lvl="2" eaLnBrk="1" hangingPunct="1"/>
            <a:endParaRPr lang="el-GR" sz="1700" dirty="0" smtClean="0"/>
          </a:p>
        </p:txBody>
      </p:sp>
      <p:sp>
        <p:nvSpPr>
          <p:cNvPr id="20487" name="Oval 59"/>
          <p:cNvSpPr>
            <a:spLocks noChangeArrowheads="1"/>
          </p:cNvSpPr>
          <p:nvPr/>
        </p:nvSpPr>
        <p:spPr bwMode="auto">
          <a:xfrm>
            <a:off x="3131840" y="4565937"/>
            <a:ext cx="287338" cy="2873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atin typeface="Times New Roman" pitchFamily="18" charset="0"/>
            </a:endParaRPr>
          </a:p>
        </p:txBody>
      </p:sp>
      <p:sp>
        <p:nvSpPr>
          <p:cNvPr id="20488" name="Oval 60"/>
          <p:cNvSpPr>
            <a:spLocks noChangeArrowheads="1"/>
          </p:cNvSpPr>
          <p:nvPr/>
        </p:nvSpPr>
        <p:spPr bwMode="auto">
          <a:xfrm>
            <a:off x="7875239" y="4435574"/>
            <a:ext cx="555625" cy="504825"/>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 name="Rectangle 2"/>
          <p:cNvSpPr txBox="1">
            <a:spLocks noChangeArrowheads="1"/>
          </p:cNvSpPr>
          <p:nvPr/>
        </p:nvSpPr>
        <p:spPr bwMode="auto">
          <a:xfrm>
            <a:off x="179512" y="5157192"/>
            <a:ext cx="8856984" cy="132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a:r>
              <a:rPr lang="el-GR" sz="1800" dirty="0" smtClean="0">
                <a:solidFill>
                  <a:schemeClr val="tx1"/>
                </a:solidFill>
              </a:rPr>
              <a:t>Αν μετρήσουμε τώρα τα άτομα του αζώτου στα αντιδρώντα θα παρατηρήσουμε ότι είναι ίσα με τα άτομα του αζώτου στα προϊόντα(2 άτομα). </a:t>
            </a:r>
            <a:br>
              <a:rPr lang="el-GR" sz="1800" dirty="0" smtClean="0">
                <a:solidFill>
                  <a:schemeClr val="tx1"/>
                </a:solidFill>
              </a:rPr>
            </a:br>
            <a:r>
              <a:rPr lang="el-GR" sz="1800" dirty="0" smtClean="0">
                <a:solidFill>
                  <a:schemeClr val="tx1"/>
                </a:solidFill>
              </a:rPr>
              <a:t>Επίσης αν μετρήσουμε τα άτομα υδρογόνου στα αντιδρώντα θα βρούμε ότι είναι ίσα με τα άτομα υδρογόνου στα προϊόντα (6 άτομα).</a:t>
            </a:r>
            <a:endParaRPr lang="el-GR" sz="1800" dirty="0">
              <a:solidFill>
                <a:schemeClr val="tx1"/>
              </a:solidFill>
            </a:endParaRPr>
          </a:p>
        </p:txBody>
      </p:sp>
      <p:sp>
        <p:nvSpPr>
          <p:cNvPr id="2" name="Ορθογώνιο 1"/>
          <p:cNvSpPr/>
          <p:nvPr/>
        </p:nvSpPr>
        <p:spPr>
          <a:xfrm>
            <a:off x="4286217" y="4493096"/>
            <a:ext cx="3253482" cy="461665"/>
          </a:xfrm>
          <a:prstGeom prst="rect">
            <a:avLst/>
          </a:prstGeom>
        </p:spPr>
        <p:txBody>
          <a:bodyPr wrap="square">
            <a:spAutoFit/>
          </a:bodyPr>
          <a:lstStyle/>
          <a:p>
            <a:pPr marL="1143000" lvl="2" indent="-228600" algn="l">
              <a:spcBef>
                <a:spcPct val="20000"/>
              </a:spcBef>
            </a:pPr>
            <a:r>
              <a:rPr lang="el-GR" sz="1800" kern="0" dirty="0">
                <a:solidFill>
                  <a:srgbClr val="000000"/>
                </a:solidFill>
                <a:latin typeface="Candara"/>
                <a:cs typeface="+mn-cs"/>
              </a:rPr>
              <a:t>Άτομο αζώτου </a:t>
            </a:r>
            <a:r>
              <a:rPr lang="el-GR" kern="0" dirty="0">
                <a:solidFill>
                  <a:srgbClr val="000000"/>
                </a:solidFill>
                <a:latin typeface="Candara"/>
                <a:cs typeface="Arial" charset="0"/>
              </a:rPr>
              <a:t>→</a:t>
            </a:r>
            <a:r>
              <a:rPr lang="el-GR" sz="1800" kern="0" dirty="0">
                <a:solidFill>
                  <a:srgbClr val="000000"/>
                </a:solidFill>
                <a:latin typeface="Candara"/>
                <a:cs typeface="+mn-cs"/>
              </a:rPr>
              <a:t> </a:t>
            </a:r>
          </a:p>
        </p:txBody>
      </p:sp>
      <p:sp>
        <p:nvSpPr>
          <p:cNvPr id="3" name="Ορθογώνιο 2"/>
          <p:cNvSpPr/>
          <p:nvPr/>
        </p:nvSpPr>
        <p:spPr>
          <a:xfrm>
            <a:off x="0" y="6470711"/>
            <a:ext cx="9036496" cy="387290"/>
          </a:xfrm>
          <a:prstGeom prst="rect">
            <a:avLst/>
          </a:prstGeom>
          <a:noFill/>
          <a:ln>
            <a:noFill/>
          </a:ln>
        </p:spPr>
        <p:txBody>
          <a:bodyPr vert="horz" wrap="square" lIns="91440" tIns="45720" rIns="91440" bIns="45720" numCol="1" anchor="ctr" anchorCtr="0" compatLnSpc="1">
            <a:prstTxWarp prst="textNoShape">
              <a:avLst/>
            </a:prstTxWarp>
          </a:bodyPr>
          <a:lstStyle/>
          <a:p>
            <a:pPr algn="l" eaLnBrk="0" hangingPunct="0"/>
            <a:r>
              <a:rPr lang="el-GR" sz="1800" dirty="0">
                <a:latin typeface="+mj-lt"/>
                <a:ea typeface="+mj-ea"/>
                <a:cs typeface="+mj-cs"/>
              </a:rPr>
              <a:t>Δε συμβαίνει όμως το ίδιο με τα </a:t>
            </a:r>
            <a:r>
              <a:rPr lang="el-GR" sz="1800" dirty="0" smtClean="0">
                <a:latin typeface="+mj-lt"/>
                <a:ea typeface="+mj-ea"/>
                <a:cs typeface="+mj-cs"/>
              </a:rPr>
              <a:t>μόρια  </a:t>
            </a:r>
            <a:r>
              <a:rPr lang="el-GR" sz="1800" dirty="0">
                <a:latin typeface="+mj-lt"/>
                <a:ea typeface="+mj-ea"/>
                <a:cs typeface="+mj-cs"/>
              </a:rPr>
              <a:t>( 4 μόρια στα αντιδρώντα -2 μόρια στα προϊόντα )</a:t>
            </a:r>
            <a:endParaRPr lang="el-GR" sz="1800" dirty="0">
              <a:latin typeface="+mj-lt"/>
              <a:ea typeface="+mj-ea"/>
              <a:cs typeface="+mj-cs"/>
            </a:endParaRPr>
          </a:p>
        </p:txBody>
      </p:sp>
    </p:spTree>
    <p:extLst>
      <p:ext uri="{BB962C8B-B14F-4D97-AF65-F5344CB8AC3E}">
        <p14:creationId xmlns:p14="http://schemas.microsoft.com/office/powerpoint/2010/main" val="13505739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988840"/>
            <a:ext cx="8640960" cy="1143000"/>
          </a:xfrm>
          <a:solidFill>
            <a:srgbClr val="00B0F0"/>
          </a:solidFill>
          <a:ln>
            <a:solidFill>
              <a:srgbClr val="FF0000"/>
            </a:solidFill>
          </a:ln>
        </p:spPr>
        <p:txBody>
          <a:bodyPr/>
          <a:lstStyle/>
          <a:p>
            <a:r>
              <a:rPr lang="el-GR" sz="7200" b="1" dirty="0" smtClean="0"/>
              <a:t>1. Μόρια και άτομα</a:t>
            </a:r>
            <a:endParaRPr lang="el-GR" sz="7200" b="1" dirty="0"/>
          </a:p>
        </p:txBody>
      </p:sp>
    </p:spTree>
    <p:extLst>
      <p:ext uri="{BB962C8B-B14F-4D97-AF65-F5344CB8AC3E}">
        <p14:creationId xmlns:p14="http://schemas.microsoft.com/office/powerpoint/2010/main" val="1487786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79512" y="1052736"/>
            <a:ext cx="8640960" cy="30956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80000"/>
              </a:lnSpc>
            </a:pPr>
            <a:r>
              <a:rPr lang="el-GR" sz="2800" dirty="0" smtClean="0"/>
              <a:t>Επομένως η μάζα των αντιδρώντων σωμάτων ισούται με τη μάζα των προϊόντων της αντίδρασης.</a:t>
            </a:r>
          </a:p>
          <a:p>
            <a:pPr>
              <a:lnSpc>
                <a:spcPct val="80000"/>
              </a:lnSpc>
            </a:pPr>
            <a:endParaRPr lang="el-GR" sz="2800" dirty="0" smtClean="0"/>
          </a:p>
          <a:p>
            <a:pPr>
              <a:lnSpc>
                <a:spcPct val="80000"/>
              </a:lnSpc>
            </a:pPr>
            <a:r>
              <a:rPr lang="el-GR" sz="2800" dirty="0" smtClean="0"/>
              <a:t>Αυτή είναι η αρχή της διατήρησης της μάζας του </a:t>
            </a:r>
            <a:r>
              <a:rPr lang="en-US" sz="2800" dirty="0" smtClean="0"/>
              <a:t>Lavoisier</a:t>
            </a:r>
            <a:endParaRPr lang="el-GR" sz="2800" dirty="0" smtClean="0"/>
          </a:p>
          <a:p>
            <a:pPr marL="0" indent="0">
              <a:lnSpc>
                <a:spcPct val="80000"/>
              </a:lnSpc>
              <a:buNone/>
            </a:pPr>
            <a:endParaRPr lang="en-US" sz="2800" dirty="0" smtClean="0"/>
          </a:p>
          <a:p>
            <a:pPr marL="0" indent="0" algn="ctr">
              <a:lnSpc>
                <a:spcPct val="80000"/>
              </a:lnSpc>
              <a:buNone/>
            </a:pPr>
            <a:r>
              <a:rPr lang="en-US" sz="3600" b="1" dirty="0" smtClean="0">
                <a:solidFill>
                  <a:srgbClr val="FF0000"/>
                </a:solidFill>
              </a:rPr>
              <a:t>   m</a:t>
            </a:r>
            <a:r>
              <a:rPr lang="el-GR" sz="2800" b="1" baseline="-25000" dirty="0" smtClean="0">
                <a:solidFill>
                  <a:srgbClr val="FF0000"/>
                </a:solidFill>
              </a:rPr>
              <a:t>αντιδρώντων σωμάτων</a:t>
            </a:r>
            <a:r>
              <a:rPr lang="el-GR" sz="2800" b="1" dirty="0" smtClean="0">
                <a:solidFill>
                  <a:srgbClr val="FF0000"/>
                </a:solidFill>
              </a:rPr>
              <a:t> </a:t>
            </a:r>
            <a:r>
              <a:rPr lang="en-US" sz="3600" b="1" dirty="0" smtClean="0">
                <a:solidFill>
                  <a:srgbClr val="FF0000"/>
                </a:solidFill>
              </a:rPr>
              <a:t> = m</a:t>
            </a:r>
            <a:r>
              <a:rPr lang="el-GR" sz="2800" b="1" baseline="-25000" dirty="0" smtClean="0">
                <a:solidFill>
                  <a:srgbClr val="FF0000"/>
                </a:solidFill>
              </a:rPr>
              <a:t>προϊόντων</a:t>
            </a:r>
            <a:r>
              <a:rPr lang="el-GR" sz="2000" b="1" baseline="-25000" dirty="0" smtClean="0">
                <a:solidFill>
                  <a:srgbClr val="FF0000"/>
                </a:solidFill>
              </a:rPr>
              <a:t> </a:t>
            </a:r>
            <a:r>
              <a:rPr lang="el-GR" sz="2800" b="1" baseline="-25000" dirty="0" smtClean="0">
                <a:solidFill>
                  <a:srgbClr val="FF0000"/>
                </a:solidFill>
              </a:rPr>
              <a:t>σωμάτων</a:t>
            </a:r>
          </a:p>
          <a:p>
            <a:pPr>
              <a:lnSpc>
                <a:spcPct val="80000"/>
              </a:lnSpc>
            </a:pPr>
            <a:endParaRPr lang="el-GR" sz="2000" dirty="0"/>
          </a:p>
        </p:txBody>
      </p:sp>
    </p:spTree>
    <p:extLst>
      <p:ext uri="{BB962C8B-B14F-4D97-AF65-F5344CB8AC3E}">
        <p14:creationId xmlns:p14="http://schemas.microsoft.com/office/powerpoint/2010/main" val="3504984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ln>
            <a:solidFill>
              <a:schemeClr val="accent2">
                <a:lumMod val="75000"/>
              </a:schemeClr>
            </a:solidFill>
          </a:ln>
        </p:spPr>
        <p:txBody>
          <a:bodyPr/>
          <a:lstStyle/>
          <a:p>
            <a:pPr>
              <a:defRPr/>
            </a:pPr>
            <a:r>
              <a:rPr lang="el-GR" b="1" dirty="0" smtClean="0"/>
              <a:t>ΑΝΑΚΕΦΑΛΑΙΩΣΗ</a:t>
            </a:r>
            <a:endParaRPr lang="el-GR" b="1" dirty="0"/>
          </a:p>
        </p:txBody>
      </p:sp>
      <p:sp>
        <p:nvSpPr>
          <p:cNvPr id="31747" name="Ορθογώνιο 3"/>
          <p:cNvSpPr>
            <a:spLocks noChangeArrowheads="1"/>
          </p:cNvSpPr>
          <p:nvPr/>
        </p:nvSpPr>
        <p:spPr bwMode="auto">
          <a:xfrm>
            <a:off x="539750" y="2259013"/>
            <a:ext cx="5526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l-GR" b="1" dirty="0">
                <a:latin typeface="+mn-lt"/>
              </a:rPr>
              <a:t>Τα μόρια αποτελούνται από άτομα.</a:t>
            </a:r>
          </a:p>
        </p:txBody>
      </p:sp>
      <p:sp>
        <p:nvSpPr>
          <p:cNvPr id="31748" name="Ορθογώνιο 4"/>
          <p:cNvSpPr>
            <a:spLocks noChangeArrowheads="1"/>
          </p:cNvSpPr>
          <p:nvPr/>
        </p:nvSpPr>
        <p:spPr bwMode="auto">
          <a:xfrm>
            <a:off x="539750" y="3013075"/>
            <a:ext cx="828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l-GR" b="1" dirty="0">
                <a:latin typeface="+mn-lt"/>
              </a:rPr>
              <a:t>Όλα τα μόρια μια χημικής ουσίας είναι ίδια μεταξύ τους</a:t>
            </a:r>
          </a:p>
        </p:txBody>
      </p:sp>
      <p:sp>
        <p:nvSpPr>
          <p:cNvPr id="31749" name="Ορθογώνιο 5"/>
          <p:cNvSpPr>
            <a:spLocks noChangeArrowheads="1"/>
          </p:cNvSpPr>
          <p:nvPr/>
        </p:nvSpPr>
        <p:spPr bwMode="auto">
          <a:xfrm>
            <a:off x="684213" y="3759200"/>
            <a:ext cx="777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Font typeface="Arial" pitchFamily="34" charset="0"/>
              <a:buChar char="•"/>
            </a:pPr>
            <a:r>
              <a:rPr lang="el-GR" b="1" dirty="0">
                <a:latin typeface="+mn-lt"/>
              </a:rPr>
              <a:t>Κάθε χημική ουσία έχει διαφορετικό μόριο</a:t>
            </a:r>
          </a:p>
        </p:txBody>
      </p:sp>
      <p:sp>
        <p:nvSpPr>
          <p:cNvPr id="31750" name="TextBox 6"/>
          <p:cNvSpPr txBox="1">
            <a:spLocks noChangeArrowheads="1"/>
          </p:cNvSpPr>
          <p:nvPr/>
        </p:nvSpPr>
        <p:spPr bwMode="auto">
          <a:xfrm>
            <a:off x="684213" y="4508500"/>
            <a:ext cx="8280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l-GR"/>
            </a:defPPr>
            <a:lvl1pPr marL="342900" indent="-342900">
              <a:buFont typeface="Arial" pitchFamily="34" charset="0"/>
              <a:buChar char="•"/>
              <a:defRPr b="1">
                <a:latin typeface="+mn-lt"/>
              </a:defRPr>
            </a:lvl1pPr>
          </a:lstStyle>
          <a:p>
            <a:pPr algn="l"/>
            <a:r>
              <a:rPr lang="el-GR" dirty="0"/>
              <a:t>Υπάρχουν τόσα διαφορετικά άτομα όσα είναι τα χημικά στοιχεία</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p:cNvSpPr>
            <a:spLocks noGrp="1"/>
          </p:cNvSpPr>
          <p:nvPr>
            <p:ph type="title"/>
          </p:nvPr>
        </p:nvSpPr>
        <p:spPr>
          <a:xfrm>
            <a:off x="557212" y="836712"/>
            <a:ext cx="7772400" cy="576064"/>
          </a:xfrm>
        </p:spPr>
        <p:txBody>
          <a:bodyPr/>
          <a:lstStyle/>
          <a:p>
            <a:r>
              <a:rPr lang="el-GR" sz="3200" b="1" dirty="0" smtClean="0">
                <a:solidFill>
                  <a:srgbClr val="0070C0"/>
                </a:solidFill>
              </a:rPr>
              <a:t>Σε μια χημική αντίδραση ισχύουν τα εξής:</a:t>
            </a:r>
          </a:p>
        </p:txBody>
      </p:sp>
      <p:sp>
        <p:nvSpPr>
          <p:cNvPr id="32771" name="Ορθογώνιο 3"/>
          <p:cNvSpPr>
            <a:spLocks noChangeArrowheads="1"/>
          </p:cNvSpPr>
          <p:nvPr/>
        </p:nvSpPr>
        <p:spPr bwMode="auto">
          <a:xfrm>
            <a:off x="557213" y="2243138"/>
            <a:ext cx="7902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Font typeface="Arial" pitchFamily="34" charset="0"/>
              <a:buChar char="•"/>
            </a:pPr>
            <a:r>
              <a:rPr lang="el-GR" b="1" dirty="0">
                <a:latin typeface="+mn-lt"/>
              </a:rPr>
              <a:t>Αλλάζουν οι συνδυασμοί ατόμων και δημιουργούνται νέα μόρια</a:t>
            </a:r>
          </a:p>
        </p:txBody>
      </p:sp>
      <p:sp>
        <p:nvSpPr>
          <p:cNvPr id="32772" name="Ορθογώνιο 4"/>
          <p:cNvSpPr>
            <a:spLocks noChangeArrowheads="1"/>
          </p:cNvSpPr>
          <p:nvPr/>
        </p:nvSpPr>
        <p:spPr bwMode="auto">
          <a:xfrm>
            <a:off x="557213" y="3284538"/>
            <a:ext cx="8191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Font typeface="Arial" pitchFamily="34" charset="0"/>
              <a:buChar char="•"/>
            </a:pPr>
            <a:r>
              <a:rPr lang="el-GR" b="1" dirty="0">
                <a:latin typeface="+mn-lt"/>
              </a:rPr>
              <a:t>Το είδος και ο αριθμός των ατόμων παραμένουν σταθερά (τα άτομα είναι άφθαρτα) </a:t>
            </a:r>
          </a:p>
        </p:txBody>
      </p:sp>
      <p:sp>
        <p:nvSpPr>
          <p:cNvPr id="32773" name="Ορθογώνιο 5"/>
          <p:cNvSpPr>
            <a:spLocks noChangeArrowheads="1"/>
          </p:cNvSpPr>
          <p:nvPr/>
        </p:nvSpPr>
        <p:spPr bwMode="auto">
          <a:xfrm>
            <a:off x="557212" y="4508500"/>
            <a:ext cx="790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buFont typeface="Arial" pitchFamily="34" charset="0"/>
              <a:buChar char="•"/>
            </a:pPr>
            <a:r>
              <a:rPr lang="el-GR" b="1" dirty="0">
                <a:latin typeface="+mn-lt"/>
              </a:rPr>
              <a:t>Το είδος και ο αριθμός των μορίων μεταβάλλονται</a:t>
            </a:r>
          </a:p>
        </p:txBody>
      </p:sp>
      <p:sp>
        <p:nvSpPr>
          <p:cNvPr id="2" name="Ορθογώνιο 1"/>
          <p:cNvSpPr/>
          <p:nvPr/>
        </p:nvSpPr>
        <p:spPr>
          <a:xfrm>
            <a:off x="179512" y="5445224"/>
            <a:ext cx="8883525" cy="1200329"/>
          </a:xfrm>
          <a:prstGeom prst="rect">
            <a:avLst/>
          </a:prstGeom>
          <a:noFill/>
          <a:ln>
            <a:noFill/>
          </a:ln>
        </p:spPr>
        <p:txBody>
          <a:bodyPr>
            <a:spAutoFit/>
          </a:bodyPr>
          <a:lstStyle/>
          <a:p>
            <a:pPr algn="l"/>
            <a:r>
              <a:rPr lang="el-GR" b="1" dirty="0" smtClean="0">
                <a:latin typeface="+mn-lt"/>
              </a:rPr>
              <a:t>Επισήμανση: </a:t>
            </a:r>
            <a:r>
              <a:rPr lang="el-GR" b="1" dirty="0">
                <a:latin typeface="+mn-lt"/>
              </a:rPr>
              <a:t>όταν αλλάζει η φυσική κατάσταση μιας ουσίας δεν αλλάζουν οι συνδυασμοί των ατόμων στο μόριο της ουσίας και επομένως δε μεταβάλλεται το είδος των μορίων της ουσίας</a:t>
            </a:r>
            <a:endParaRPr lang="el-GR" b="1" dirty="0">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4213" y="0"/>
            <a:ext cx="7772400" cy="1143000"/>
          </a:xfrm>
        </p:spPr>
        <p:txBody>
          <a:bodyPr/>
          <a:lstStyle/>
          <a:p>
            <a:pPr eaLnBrk="1" hangingPunct="1"/>
            <a:r>
              <a:rPr lang="el-GR" smtClean="0">
                <a:latin typeface="Palatino Linotype" pitchFamily="18" charset="0"/>
              </a:rPr>
              <a:t>Ας συνοψίσουμε</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5"/>
          <p:cNvGrpSpPr>
            <a:grpSpLocks/>
          </p:cNvGrpSpPr>
          <p:nvPr/>
        </p:nvGrpSpPr>
        <p:grpSpPr bwMode="auto">
          <a:xfrm>
            <a:off x="0" y="1222375"/>
            <a:ext cx="9144000" cy="5453063"/>
            <a:chOff x="0" y="768"/>
            <a:chExt cx="5760" cy="3435"/>
          </a:xfrm>
        </p:grpSpPr>
        <p:sp>
          <p:nvSpPr>
            <p:cNvPr id="33797" name="Text Box 6"/>
            <p:cNvSpPr txBox="1">
              <a:spLocks noChangeArrowheads="1"/>
            </p:cNvSpPr>
            <p:nvPr/>
          </p:nvSpPr>
          <p:spPr bwMode="auto">
            <a:xfrm>
              <a:off x="0" y="768"/>
              <a:ext cx="5760" cy="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sz="3200"/>
                <a:t>Τα σωματίδια του νερού λέγονται μόρια. Όταν διασπώνται μόρια νερού παράγονται μόρια υδρογόνου και οξυγόνου. Τα μόρια του νερού αποτελούνται από άτομα υδρογόνου και οξυγόνου. Τα μόρια του υδρογόνου αποτελούνται από άτομα υδρογόνου. Τα μόρια του οξυγόνου αποτελούνται από άτομα οξυγόνου. Γενικά, τα μόρια των χημικών ενώσεων αποτελούνται από ανόμοια άτομα, ενώ τα μόρια των στοιχείων αποτελούνται από όμοια άτομα. </a:t>
              </a:r>
            </a:p>
          </p:txBody>
        </p:sp>
        <p:sp>
          <p:nvSpPr>
            <p:cNvPr id="33798" name="Rectangle 7"/>
            <p:cNvSpPr>
              <a:spLocks noChangeArrowheads="1"/>
            </p:cNvSpPr>
            <p:nvPr/>
          </p:nvSpPr>
          <p:spPr bwMode="auto">
            <a:xfrm>
              <a:off x="4176" y="814"/>
              <a:ext cx="672"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799" name="Rectangle 8"/>
            <p:cNvSpPr>
              <a:spLocks noChangeArrowheads="1"/>
            </p:cNvSpPr>
            <p:nvPr/>
          </p:nvSpPr>
          <p:spPr bwMode="auto">
            <a:xfrm>
              <a:off x="4704" y="3264"/>
              <a:ext cx="720"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0" name="Rectangle 9"/>
            <p:cNvSpPr>
              <a:spLocks noChangeArrowheads="1"/>
            </p:cNvSpPr>
            <p:nvPr/>
          </p:nvSpPr>
          <p:spPr bwMode="auto">
            <a:xfrm>
              <a:off x="3024" y="2976"/>
              <a:ext cx="672"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1" name="Rectangle 10"/>
            <p:cNvSpPr>
              <a:spLocks noChangeArrowheads="1"/>
            </p:cNvSpPr>
            <p:nvPr/>
          </p:nvSpPr>
          <p:spPr bwMode="auto">
            <a:xfrm>
              <a:off x="4492" y="2688"/>
              <a:ext cx="720"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2" name="Rectangle 11"/>
            <p:cNvSpPr>
              <a:spLocks noChangeArrowheads="1"/>
            </p:cNvSpPr>
            <p:nvPr/>
          </p:nvSpPr>
          <p:spPr bwMode="auto">
            <a:xfrm>
              <a:off x="4992" y="2352"/>
              <a:ext cx="672"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3" name="Rectangle 12"/>
            <p:cNvSpPr>
              <a:spLocks noChangeArrowheads="1"/>
            </p:cNvSpPr>
            <p:nvPr/>
          </p:nvSpPr>
          <p:spPr bwMode="auto">
            <a:xfrm>
              <a:off x="2352" y="2352"/>
              <a:ext cx="768"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4" name="Rectangle 13"/>
            <p:cNvSpPr>
              <a:spLocks noChangeArrowheads="1"/>
            </p:cNvSpPr>
            <p:nvPr/>
          </p:nvSpPr>
          <p:spPr bwMode="auto">
            <a:xfrm>
              <a:off x="2448" y="2064"/>
              <a:ext cx="720"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5" name="Rectangle 14"/>
            <p:cNvSpPr>
              <a:spLocks noChangeArrowheads="1"/>
            </p:cNvSpPr>
            <p:nvPr/>
          </p:nvSpPr>
          <p:spPr bwMode="auto">
            <a:xfrm>
              <a:off x="2736" y="1728"/>
              <a:ext cx="750"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6" name="Rectangle 15"/>
            <p:cNvSpPr>
              <a:spLocks noChangeArrowheads="1"/>
            </p:cNvSpPr>
            <p:nvPr/>
          </p:nvSpPr>
          <p:spPr bwMode="auto">
            <a:xfrm>
              <a:off x="3648" y="1440"/>
              <a:ext cx="672"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7" name="Rectangle 16"/>
            <p:cNvSpPr>
              <a:spLocks noChangeArrowheads="1"/>
            </p:cNvSpPr>
            <p:nvPr/>
          </p:nvSpPr>
          <p:spPr bwMode="auto">
            <a:xfrm>
              <a:off x="1758" y="1124"/>
              <a:ext cx="672"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8" name="Rectangle 17"/>
            <p:cNvSpPr>
              <a:spLocks noChangeArrowheads="1"/>
            </p:cNvSpPr>
            <p:nvPr/>
          </p:nvSpPr>
          <p:spPr bwMode="auto">
            <a:xfrm>
              <a:off x="960" y="3600"/>
              <a:ext cx="672"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09" name="Rectangle 18"/>
            <p:cNvSpPr>
              <a:spLocks noChangeArrowheads="1"/>
            </p:cNvSpPr>
            <p:nvPr/>
          </p:nvSpPr>
          <p:spPr bwMode="auto">
            <a:xfrm>
              <a:off x="4176" y="804"/>
              <a:ext cx="672"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10" name="Rectangle 19"/>
            <p:cNvSpPr>
              <a:spLocks noChangeArrowheads="1"/>
            </p:cNvSpPr>
            <p:nvPr/>
          </p:nvSpPr>
          <p:spPr bwMode="auto">
            <a:xfrm>
              <a:off x="2852" y="3888"/>
              <a:ext cx="720" cy="288"/>
            </a:xfrm>
            <a:prstGeom prst="rect">
              <a:avLst/>
            </a:prstGeom>
            <a:solidFill>
              <a:schemeClr val="bg1"/>
            </a:solidFill>
            <a:ln w="25400">
              <a:solidFill>
                <a:srgbClr val="FF0000"/>
              </a:solidFill>
              <a:miter lim="800000"/>
              <a:headEnd/>
              <a:tailEnd/>
            </a:ln>
          </p:spPr>
          <p:txBody>
            <a:bodyPr wrap="none" anchor="ctr"/>
            <a:lstStyle/>
            <a:p>
              <a:endParaRPr lang="el-GR"/>
            </a:p>
          </p:txBody>
        </p:sp>
        <p:sp>
          <p:nvSpPr>
            <p:cNvPr id="33811" name="Rectangle 20"/>
            <p:cNvSpPr>
              <a:spLocks noChangeArrowheads="1"/>
            </p:cNvSpPr>
            <p:nvPr/>
          </p:nvSpPr>
          <p:spPr bwMode="auto">
            <a:xfrm>
              <a:off x="4752" y="1142"/>
              <a:ext cx="720" cy="288"/>
            </a:xfrm>
            <a:prstGeom prst="rect">
              <a:avLst/>
            </a:prstGeom>
            <a:solidFill>
              <a:schemeClr val="bg1"/>
            </a:solidFill>
            <a:ln w="25400">
              <a:solidFill>
                <a:srgbClr val="FF0000"/>
              </a:solidFill>
              <a:miter lim="800000"/>
              <a:headEnd/>
              <a:tailEnd/>
            </a:ln>
          </p:spPr>
          <p:txBody>
            <a:bodyPr wrap="none" anchor="ctr"/>
            <a:lstStyle/>
            <a:p>
              <a:endParaRPr lang="el-GR"/>
            </a:p>
          </p:txBody>
        </p:sp>
      </p:grpSp>
      <p:sp>
        <p:nvSpPr>
          <p:cNvPr id="33795" name="Rectangle 2"/>
          <p:cNvSpPr>
            <a:spLocks noGrp="1" noChangeArrowheads="1"/>
          </p:cNvSpPr>
          <p:nvPr>
            <p:ph type="title"/>
          </p:nvPr>
        </p:nvSpPr>
        <p:spPr>
          <a:xfrm>
            <a:off x="685800" y="304800"/>
            <a:ext cx="7772400" cy="762000"/>
          </a:xfrm>
        </p:spPr>
        <p:txBody>
          <a:bodyPr/>
          <a:lstStyle/>
          <a:p>
            <a:pPr eaLnBrk="1" hangingPunct="1"/>
            <a:r>
              <a:rPr lang="el-GR" smtClean="0">
                <a:latin typeface="Palatino Linotype" pitchFamily="18" charset="0"/>
              </a:rPr>
              <a:t>«Μόρια» ή «άτομα»;</a:t>
            </a:r>
          </a:p>
        </p:txBody>
      </p:sp>
      <p:sp>
        <p:nvSpPr>
          <p:cNvPr id="25604" name="Text Box 4"/>
          <p:cNvSpPr txBox="1">
            <a:spLocks noChangeArrowheads="1"/>
          </p:cNvSpPr>
          <p:nvPr/>
        </p:nvSpPr>
        <p:spPr bwMode="auto">
          <a:xfrm>
            <a:off x="0" y="1219200"/>
            <a:ext cx="91440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eaLnBrk="1" hangingPunct="1">
              <a:spcBef>
                <a:spcPct val="50000"/>
              </a:spcBef>
            </a:pPr>
            <a:r>
              <a:rPr lang="el-GR" sz="3200"/>
              <a:t>Τα σωματίδια του νερού λέγονται μόρια. Όταν διασπώνται μόρια νερού παράγονται μόρια υδρογόνου και οξυγόνου. Τα μόρια του νερού αποτελούνται από άτομα υδρογόνου και οξυγόνου. Τα μόρια του υδρογόνου αποτελούνται από άτομα υδρογόνου. Τα μόρια του οξυγόνου αποτελούνται από άτομα οξυγόνου. Γενικά, τα μόρια των χημικών ενώσεων αποτελούνται από ανόμοια άτομα, ενώ τα μόρια των στοιχείων αποτελούνται από όμοια άτομα.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dissolve">
                                      <p:cBhvr>
                                        <p:cTn id="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1520" y="349428"/>
            <a:ext cx="3528392" cy="1143000"/>
          </a:xfrm>
        </p:spPr>
        <p:txBody>
          <a:bodyPr/>
          <a:lstStyle/>
          <a:p>
            <a:pPr eaLnBrk="1" hangingPunct="1"/>
            <a:r>
              <a:rPr lang="el-GR" sz="2800" dirty="0" smtClean="0">
                <a:latin typeface="+mn-lt"/>
              </a:rPr>
              <a:t>Πώς αισθάνεται το κορίτσι το άρωμα του </a:t>
            </a:r>
            <a:r>
              <a:rPr lang="el-GR" sz="2800" dirty="0" smtClean="0"/>
              <a:t>τριαντάφυλλου</a:t>
            </a:r>
            <a:r>
              <a:rPr lang="el-GR" sz="2800" dirty="0" smtClean="0">
                <a:latin typeface="+mn-lt"/>
              </a:rPr>
              <a:t>;</a:t>
            </a:r>
          </a:p>
        </p:txBody>
      </p:sp>
      <p:sp>
        <p:nvSpPr>
          <p:cNvPr id="5124" name="Rectangle 4"/>
          <p:cNvSpPr>
            <a:spLocks noGrp="1" noChangeArrowheads="1"/>
          </p:cNvSpPr>
          <p:nvPr>
            <p:ph type="body" sz="half" idx="2"/>
          </p:nvPr>
        </p:nvSpPr>
        <p:spPr>
          <a:xfrm>
            <a:off x="395536" y="4149080"/>
            <a:ext cx="3810000" cy="2527920"/>
          </a:xfrm>
        </p:spPr>
        <p:txBody>
          <a:bodyPr/>
          <a:lstStyle/>
          <a:p>
            <a:pPr marL="0" indent="0" eaLnBrk="1" hangingPunct="1">
              <a:lnSpc>
                <a:spcPct val="90000"/>
              </a:lnSpc>
              <a:buFontTx/>
              <a:buNone/>
              <a:defRPr/>
            </a:pPr>
            <a:r>
              <a:rPr lang="el-GR" sz="2000" dirty="0" smtClean="0"/>
              <a:t>Το αιθέριο έλαιο που δίνει το άρωμα έρχονται σε επαφή με τη μύτη της. Αυτό της δίνει την αίσθηση του αρώματος.</a:t>
            </a:r>
          </a:p>
          <a:p>
            <a:pPr eaLnBrk="1" hangingPunct="1">
              <a:lnSpc>
                <a:spcPct val="90000"/>
              </a:lnSpc>
              <a:buFontTx/>
              <a:buNone/>
              <a:defRPr/>
            </a:pPr>
            <a:endParaRPr lang="el-GR" sz="2000" dirty="0" smtClean="0"/>
          </a:p>
          <a:p>
            <a:pPr marL="0" indent="0" eaLnBrk="1" hangingPunct="1">
              <a:lnSpc>
                <a:spcPct val="90000"/>
              </a:lnSpc>
              <a:buFontTx/>
              <a:buNone/>
              <a:defRPr/>
            </a:pPr>
            <a:r>
              <a:rPr lang="el-GR" sz="2000" dirty="0" smtClean="0">
                <a:solidFill>
                  <a:srgbClr val="33CC33"/>
                </a:solidFill>
                <a:effectLst>
                  <a:outerShdw blurRad="38100" dist="38100" dir="2700000" algn="tl">
                    <a:srgbClr val="000000"/>
                  </a:outerShdw>
                </a:effectLst>
              </a:rPr>
              <a:t>Το αιθέριο έλαιο αποτελείται από σωματίδια που λέγονται </a:t>
            </a:r>
            <a:r>
              <a:rPr lang="el-GR" sz="2000" dirty="0" smtClean="0">
                <a:solidFill>
                  <a:srgbClr val="FF0000"/>
                </a:solidFill>
                <a:effectLst>
                  <a:outerShdw blurRad="38100" dist="38100" dir="2700000" algn="tl">
                    <a:srgbClr val="000000"/>
                  </a:outerShdw>
                </a:effectLst>
              </a:rPr>
              <a:t>μόρια</a:t>
            </a:r>
            <a:r>
              <a:rPr lang="el-GR" sz="2000" dirty="0" smtClean="0">
                <a:solidFill>
                  <a:srgbClr val="33CC33"/>
                </a:solidFill>
                <a:effectLst>
                  <a:outerShdw blurRad="38100" dist="38100" dir="2700000" algn="tl">
                    <a:srgbClr val="000000"/>
                  </a:outerShdw>
                </a:effectLst>
              </a:rPr>
              <a:t>.</a:t>
            </a:r>
          </a:p>
        </p:txBody>
      </p:sp>
      <p:pic>
        <p:nvPicPr>
          <p:cNvPr id="2" name="Picture 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115616" y="1772816"/>
            <a:ext cx="2166714" cy="2237611"/>
          </a:xfrm>
          <a:noFill/>
        </p:spPr>
      </p:pic>
      <p:sp>
        <p:nvSpPr>
          <p:cNvPr id="5" name="Rectangle 2"/>
          <p:cNvSpPr txBox="1">
            <a:spLocks noChangeArrowheads="1"/>
          </p:cNvSpPr>
          <p:nvPr/>
        </p:nvSpPr>
        <p:spPr bwMode="auto">
          <a:xfrm>
            <a:off x="4831753" y="332656"/>
            <a:ext cx="359816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2800">
                <a:solidFill>
                  <a:schemeClr val="tx2"/>
                </a:solidFill>
                <a:latin typeface="+mn-lt"/>
                <a:ea typeface="+mj-ea"/>
                <a:cs typeface="+mj-cs"/>
              </a:defRPr>
            </a:lvl1pPr>
            <a:lvl2pPr eaLnBrk="0" hangingPunct="0">
              <a:defRPr sz="4400">
                <a:solidFill>
                  <a:schemeClr val="tx2"/>
                </a:solidFill>
                <a:latin typeface="Times New Roman" pitchFamily="18" charset="0"/>
              </a:defRPr>
            </a:lvl2pPr>
            <a:lvl3pPr eaLnBrk="0" hangingPunct="0">
              <a:defRPr sz="4400">
                <a:solidFill>
                  <a:schemeClr val="tx2"/>
                </a:solidFill>
                <a:latin typeface="Times New Roman" pitchFamily="18" charset="0"/>
              </a:defRPr>
            </a:lvl3pPr>
            <a:lvl4pPr eaLnBrk="0" hangingPunct="0">
              <a:defRPr sz="4400">
                <a:solidFill>
                  <a:schemeClr val="tx2"/>
                </a:solidFill>
                <a:latin typeface="Times New Roman" pitchFamily="18" charset="0"/>
              </a:defRPr>
            </a:lvl4pPr>
            <a:lvl5pPr eaLnBrk="0" hangingPunct="0">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l-GR" dirty="0"/>
              <a:t>Πώς το νερό περνά από την υγρή στην αέρια κατάσταση;</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193" y="1844824"/>
            <a:ext cx="2211288" cy="252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bwMode="auto">
          <a:xfrm>
            <a:off x="4945412" y="4581128"/>
            <a:ext cx="3887510" cy="199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hangingPunct="1">
              <a:buFontTx/>
              <a:buNone/>
              <a:defRPr/>
            </a:pPr>
            <a:r>
              <a:rPr lang="el-GR" sz="2000" dirty="0" smtClean="0"/>
              <a:t>Τα σωματίδια του νερού αποχωρίζονται και διαχέονται στον αέρα.</a:t>
            </a:r>
          </a:p>
          <a:p>
            <a:pPr marL="0" indent="0" eaLnBrk="1" hangingPunct="1">
              <a:buFontTx/>
              <a:buNone/>
              <a:defRPr/>
            </a:pPr>
            <a:r>
              <a:rPr lang="el-GR" sz="2000" dirty="0" smtClean="0">
                <a:solidFill>
                  <a:schemeClr val="accent2"/>
                </a:solidFill>
                <a:effectLst>
                  <a:outerShdw blurRad="38100" dist="38100" dir="2700000" algn="tl">
                    <a:srgbClr val="000000"/>
                  </a:outerShdw>
                </a:effectLst>
              </a:rPr>
              <a:t>Και το νερό αποτελείται από σωματίδια που λέγονται </a:t>
            </a:r>
            <a:r>
              <a:rPr lang="el-GR" sz="2000" dirty="0" smtClean="0">
                <a:solidFill>
                  <a:srgbClr val="FF0000"/>
                </a:solidFill>
                <a:effectLst>
                  <a:outerShdw blurRad="38100" dist="38100" dir="2700000" algn="tl">
                    <a:srgbClr val="000000"/>
                  </a:outerShdw>
                </a:effectLst>
              </a:rPr>
              <a:t>μόρια</a:t>
            </a:r>
            <a:r>
              <a:rPr lang="el-GR" sz="2000" dirty="0" smtClean="0">
                <a:solidFill>
                  <a:schemeClr val="accent2"/>
                </a:solidFill>
                <a:effectLst>
                  <a:outerShdw blurRad="38100" dist="38100" dir="2700000" algn="tl">
                    <a:srgbClr val="000000"/>
                  </a:outerShdw>
                </a:effectLst>
              </a:rPr>
              <a:t>.</a:t>
            </a:r>
            <a:endParaRPr lang="el-GR" sz="20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Effect transition="in" filter="dissolve">
                                      <p:cBhvr>
                                        <p:cTn id="7" dur="500"/>
                                        <p:tgtEl>
                                          <p:spTgt spid="51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4">
                                            <p:txEl>
                                              <p:pRg st="2" end="2"/>
                                            </p:txEl>
                                          </p:spTgt>
                                        </p:tgtEl>
                                        <p:attrNameLst>
                                          <p:attrName>style.visibility</p:attrName>
                                        </p:attrNameLst>
                                      </p:cBhvr>
                                      <p:to>
                                        <p:strVal val="visible"/>
                                      </p:to>
                                    </p:set>
                                    <p:animEffect transition="in" filter="dissolve">
                                      <p:cBhvr>
                                        <p:cTn id="12" dur="500"/>
                                        <p:tgtEl>
                                          <p:spTgt spid="51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autoUpdateAnimBg="0"/>
      <p:bldP spid="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28688" y="188640"/>
            <a:ext cx="7963792" cy="3719314"/>
          </a:xfrm>
        </p:spPr>
        <p:txBody>
          <a:bodyPr/>
          <a:lstStyle/>
          <a:p>
            <a:pPr algn="l">
              <a:defRPr/>
            </a:pPr>
            <a:r>
              <a:rPr lang="el-GR" sz="3200" b="1" u="sng" dirty="0" smtClean="0">
                <a:solidFill>
                  <a:srgbClr val="C00000"/>
                </a:solidFill>
                <a:effectLst>
                  <a:outerShdw blurRad="38100" dist="38100" dir="2700000" algn="tl">
                    <a:srgbClr val="000000">
                      <a:alpha val="43137"/>
                    </a:srgbClr>
                  </a:outerShdw>
                </a:effectLst>
              </a:rPr>
              <a:t>Τι είναι το μόριο;</a:t>
            </a:r>
            <a:r>
              <a:rPr lang="el-GR" sz="3200" b="1" dirty="0" smtClean="0"/>
              <a:t/>
            </a:r>
            <a:br>
              <a:rPr lang="el-GR" sz="3200" b="1" dirty="0" smtClean="0"/>
            </a:br>
            <a:r>
              <a:rPr lang="el-GR" sz="3200" b="1" dirty="0" smtClean="0"/>
              <a:t>Μόριο</a:t>
            </a:r>
            <a:r>
              <a:rPr lang="el-GR" sz="3200" dirty="0" smtClean="0"/>
              <a:t> είναι το μικρότερο σωματίδιο μιας  </a:t>
            </a:r>
            <a:r>
              <a:rPr lang="el-GR" sz="3200" dirty="0"/>
              <a:t>ουσίας (</a:t>
            </a:r>
            <a:r>
              <a:rPr lang="el-GR" sz="3200" dirty="0" smtClean="0"/>
              <a:t>δηλαδή ενός στοιχείου ή μιας ένωσης) που μπορεί να υπάρχει σε ελεύθερη κατάσταση διατηρώντας τις ιδιότητες της ουσίας από την οποία προέρχεται. </a:t>
            </a:r>
            <a:endParaRPr lang="el-GR" sz="2800" dirty="0"/>
          </a:p>
        </p:txBody>
      </p:sp>
      <p:sp>
        <p:nvSpPr>
          <p:cNvPr id="5" name="4 - Ορθογώνιο"/>
          <p:cNvSpPr/>
          <p:nvPr/>
        </p:nvSpPr>
        <p:spPr>
          <a:xfrm rot="16200000">
            <a:off x="-824219" y="1493538"/>
            <a:ext cx="2571768" cy="584775"/>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defRPr/>
            </a:pPr>
            <a:r>
              <a:rPr lang="el-GR" sz="3200" b="1" dirty="0">
                <a:ln w="18000">
                  <a:solidFill>
                    <a:schemeClr val="accent2">
                      <a:satMod val="140000"/>
                    </a:schemeClr>
                  </a:solidFill>
                  <a:prstDash val="solid"/>
                  <a:miter lim="800000"/>
                </a:ln>
                <a:solidFill>
                  <a:schemeClr val="bg1"/>
                </a:solidFill>
                <a:effectLst>
                  <a:innerShdw blurRad="114300">
                    <a:prstClr val="black"/>
                  </a:innerShdw>
                </a:effectLst>
              </a:rPr>
              <a:t>ορισμός</a:t>
            </a:r>
          </a:p>
        </p:txBody>
      </p:sp>
      <p:sp>
        <p:nvSpPr>
          <p:cNvPr id="3" name="Ορθογώνιο 2"/>
          <p:cNvSpPr/>
          <p:nvPr/>
        </p:nvSpPr>
        <p:spPr>
          <a:xfrm>
            <a:off x="185261" y="4991690"/>
            <a:ext cx="8795211" cy="338554"/>
          </a:xfrm>
          <a:prstGeom prst="rect">
            <a:avLst/>
          </a:prstGeom>
        </p:spPr>
        <p:txBody>
          <a:bodyPr wrap="square">
            <a:spAutoFit/>
          </a:bodyPr>
          <a:lstStyle/>
          <a:p>
            <a:pPr marL="285750" indent="-285750" algn="l">
              <a:buFont typeface="Arial" pitchFamily="34" charset="0"/>
              <a:buChar char="•"/>
            </a:pPr>
            <a:r>
              <a:rPr lang="el-GR" sz="1600" dirty="0">
                <a:latin typeface="+mn-lt"/>
              </a:rPr>
              <a:t>Για παράδειγμα η μικρότερη ποσότητα νερού που μπορεί να υπάρξει είναι ένα μόριο νερού.</a:t>
            </a:r>
          </a:p>
        </p:txBody>
      </p:sp>
      <p:sp>
        <p:nvSpPr>
          <p:cNvPr id="4" name="Ορθογώνιο 3"/>
          <p:cNvSpPr/>
          <p:nvPr/>
        </p:nvSpPr>
        <p:spPr>
          <a:xfrm>
            <a:off x="185261" y="5456124"/>
            <a:ext cx="8766147" cy="1077218"/>
          </a:xfrm>
          <a:prstGeom prst="rect">
            <a:avLst/>
          </a:prstGeom>
        </p:spPr>
        <p:txBody>
          <a:bodyPr wrap="square">
            <a:spAutoFit/>
          </a:bodyPr>
          <a:lstStyle/>
          <a:p>
            <a:pPr marL="285750" indent="-285750" algn="l">
              <a:buFont typeface="Arial" pitchFamily="34" charset="0"/>
              <a:buChar char="•"/>
            </a:pPr>
            <a:r>
              <a:rPr lang="el-GR" sz="1600" dirty="0">
                <a:latin typeface="+mn-lt"/>
              </a:rPr>
              <a:t>Από χημικής άποψης </a:t>
            </a:r>
            <a:r>
              <a:rPr lang="el-GR" sz="1600" dirty="0" smtClean="0">
                <a:latin typeface="+mn-lt"/>
              </a:rPr>
              <a:t>μόριο είναι </a:t>
            </a:r>
            <a:r>
              <a:rPr lang="el-GR" sz="1600" dirty="0">
                <a:latin typeface="+mn-lt"/>
              </a:rPr>
              <a:t>το σύνολο δύο ή περισσοτέρων ατόμων τα οποία ενώνονται μεταξύ τους με χημικούς δεσμούς. Τα άτομα μπορεί να είναι του ιδίου ή διαφορετικών στοιχείων. </a:t>
            </a:r>
            <a:br>
              <a:rPr lang="el-GR" sz="1600" dirty="0">
                <a:latin typeface="+mn-lt"/>
              </a:rPr>
            </a:br>
            <a:r>
              <a:rPr lang="el-GR" sz="1600" dirty="0">
                <a:latin typeface="+mn-lt"/>
              </a:rPr>
              <a:t>[Η2 (</a:t>
            </a:r>
            <a:r>
              <a:rPr lang="el-GR" sz="1600" dirty="0" err="1">
                <a:latin typeface="+mn-lt"/>
              </a:rPr>
              <a:t>διατομικό</a:t>
            </a:r>
            <a:r>
              <a:rPr lang="el-GR" sz="1600" dirty="0">
                <a:latin typeface="+mn-lt"/>
              </a:rPr>
              <a:t> μόριο) ή </a:t>
            </a:r>
            <a:r>
              <a:rPr lang="el-GR" sz="1600" dirty="0" err="1">
                <a:latin typeface="+mn-lt"/>
              </a:rPr>
              <a:t>ΗCl</a:t>
            </a:r>
            <a:r>
              <a:rPr lang="el-GR" sz="1600" dirty="0">
                <a:latin typeface="+mn-lt"/>
              </a:rPr>
              <a:t> (δύο διαφορετικά άτομα)]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006" y="1425679"/>
            <a:ext cx="16525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136764" y="4492835"/>
            <a:ext cx="6490242" cy="61018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r>
              <a:rPr lang="el-GR" sz="3200" dirty="0" smtClean="0">
                <a:latin typeface="+mn-lt"/>
              </a:rPr>
              <a:t>Ας εξετάσουμε ένα μόριο νερού…</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72200" y="4592126"/>
            <a:ext cx="2162200" cy="2026162"/>
          </a:xfrm>
          <a:prstGeom prst="rect">
            <a:avLst/>
          </a:prstGeom>
          <a:noFill/>
        </p:spPr>
      </p:pic>
      <p:sp>
        <p:nvSpPr>
          <p:cNvPr id="6" name="Text Box 6"/>
          <p:cNvSpPr txBox="1">
            <a:spLocks noChangeArrowheads="1"/>
          </p:cNvSpPr>
          <p:nvPr/>
        </p:nvSpPr>
        <p:spPr bwMode="auto">
          <a:xfrm>
            <a:off x="443706" y="5242671"/>
            <a:ext cx="36791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alatino Linotype" pitchFamily="18" charset="0"/>
                <a:cs typeface="Times New Roman" pitchFamily="18" charset="0"/>
              </a:defRPr>
            </a:lvl1pPr>
            <a:lvl2pPr marL="742950" indent="-285750" eaLnBrk="0" hangingPunct="0">
              <a:defRPr sz="2400">
                <a:solidFill>
                  <a:schemeClr val="tx1"/>
                </a:solidFill>
                <a:latin typeface="Palatino Linotype" pitchFamily="18" charset="0"/>
                <a:cs typeface="Times New Roman" pitchFamily="18" charset="0"/>
              </a:defRPr>
            </a:lvl2pPr>
            <a:lvl3pPr marL="1143000" indent="-228600" eaLnBrk="0" hangingPunct="0">
              <a:defRPr sz="2400">
                <a:solidFill>
                  <a:schemeClr val="tx1"/>
                </a:solidFill>
                <a:latin typeface="Palatino Linotype" pitchFamily="18" charset="0"/>
                <a:cs typeface="Times New Roman" pitchFamily="18" charset="0"/>
              </a:defRPr>
            </a:lvl3pPr>
            <a:lvl4pPr marL="1600200" indent="-228600" eaLnBrk="0" hangingPunct="0">
              <a:defRPr sz="2400">
                <a:solidFill>
                  <a:schemeClr val="tx1"/>
                </a:solidFill>
                <a:latin typeface="Palatino Linotype" pitchFamily="18" charset="0"/>
                <a:cs typeface="Times New Roman" pitchFamily="18" charset="0"/>
              </a:defRPr>
            </a:lvl4pPr>
            <a:lvl5pPr marL="2057400" indent="-228600" eaLnBrk="0" hangingPunct="0">
              <a:defRPr sz="2400">
                <a:solidFill>
                  <a:schemeClr val="tx1"/>
                </a:solidFill>
                <a:latin typeface="Palatino Linotype" pitchFamily="18" charset="0"/>
                <a:cs typeface="Times New Roman" pitchFamily="18" charset="0"/>
              </a:defRPr>
            </a:lvl5pPr>
            <a:lvl6pPr marL="25146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6pPr>
            <a:lvl7pPr marL="29718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7pPr>
            <a:lvl8pPr marL="34290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8pPr>
            <a:lvl9pPr marL="3886200" indent="-228600" algn="ctr" eaLnBrk="0" fontAlgn="base" hangingPunct="0">
              <a:spcBef>
                <a:spcPct val="0"/>
              </a:spcBef>
              <a:spcAft>
                <a:spcPct val="0"/>
              </a:spcAft>
              <a:defRPr sz="2400">
                <a:solidFill>
                  <a:schemeClr val="tx1"/>
                </a:solidFill>
                <a:latin typeface="Palatino Linotype" pitchFamily="18" charset="0"/>
                <a:cs typeface="Times New Roman" pitchFamily="18" charset="0"/>
              </a:defRPr>
            </a:lvl9pPr>
          </a:lstStyle>
          <a:p>
            <a:pPr algn="l" eaLnBrk="1" hangingPunct="1">
              <a:spcBef>
                <a:spcPct val="50000"/>
              </a:spcBef>
            </a:pPr>
            <a:r>
              <a:rPr lang="el-GR" sz="2800" dirty="0">
                <a:latin typeface="+mn-lt"/>
              </a:rPr>
              <a:t>Αποτελείται από τρία μικρότερα σωματίδια που λέγονται </a:t>
            </a:r>
            <a:r>
              <a:rPr lang="el-GR" sz="2800" dirty="0">
                <a:solidFill>
                  <a:srgbClr val="FF0000"/>
                </a:solidFill>
                <a:latin typeface="+mn-lt"/>
              </a:rPr>
              <a:t>άτομα</a:t>
            </a:r>
          </a:p>
        </p:txBody>
      </p:sp>
      <p:sp>
        <p:nvSpPr>
          <p:cNvPr id="7" name="Line 10"/>
          <p:cNvSpPr>
            <a:spLocks noChangeShapeType="1"/>
          </p:cNvSpPr>
          <p:nvPr/>
        </p:nvSpPr>
        <p:spPr bwMode="auto">
          <a:xfrm flipV="1">
            <a:off x="3851920" y="5605206"/>
            <a:ext cx="4032448" cy="77612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8" name="Line 11"/>
          <p:cNvSpPr>
            <a:spLocks noChangeShapeType="1"/>
          </p:cNvSpPr>
          <p:nvPr/>
        </p:nvSpPr>
        <p:spPr bwMode="auto">
          <a:xfrm flipV="1">
            <a:off x="3851920" y="5301208"/>
            <a:ext cx="3463280" cy="108012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9" name="Line 12"/>
          <p:cNvSpPr>
            <a:spLocks noChangeShapeType="1"/>
          </p:cNvSpPr>
          <p:nvPr/>
        </p:nvSpPr>
        <p:spPr bwMode="auto">
          <a:xfrm flipV="1">
            <a:off x="3851920" y="6119524"/>
            <a:ext cx="2952328" cy="26180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 name="Rectangle 2"/>
          <p:cNvSpPr txBox="1">
            <a:spLocks noChangeArrowheads="1"/>
          </p:cNvSpPr>
          <p:nvPr/>
        </p:nvSpPr>
        <p:spPr>
          <a:xfrm>
            <a:off x="251520" y="188640"/>
            <a:ext cx="8712968" cy="792088"/>
          </a:xfrm>
          <a:prstGeom prst="rect">
            <a:avLst/>
          </a:prstGeom>
          <a:ln>
            <a:solidFill>
              <a:srgbClr val="FF0000"/>
            </a:solid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eaLnBrk="1" hangingPunct="1"/>
            <a:r>
              <a:rPr lang="el-GR" sz="2400" dirty="0"/>
              <a:t>διάσπαση νερού </a:t>
            </a:r>
            <a:endParaRPr lang="el-GR" sz="2400" dirty="0" smtClean="0"/>
          </a:p>
          <a:p>
            <a:pPr algn="r" eaLnBrk="1" hangingPunct="1"/>
            <a:r>
              <a:rPr lang="el-GR" sz="2000" dirty="0" smtClean="0">
                <a:latin typeface="+mn-lt"/>
              </a:rPr>
              <a:t>από το μόριο του νερού στα άτομα υδρογόνου και οξυγόνου …</a:t>
            </a:r>
          </a:p>
        </p:txBody>
      </p:sp>
      <p:sp>
        <p:nvSpPr>
          <p:cNvPr id="11" name="Ορθογώνιο 10"/>
          <p:cNvSpPr/>
          <p:nvPr/>
        </p:nvSpPr>
        <p:spPr>
          <a:xfrm>
            <a:off x="413436" y="2060848"/>
            <a:ext cx="5958764" cy="1200329"/>
          </a:xfrm>
          <a:prstGeom prst="rect">
            <a:avLst/>
          </a:prstGeom>
        </p:spPr>
        <p:txBody>
          <a:bodyPr wrap="square">
            <a:spAutoFit/>
          </a:bodyPr>
          <a:lstStyle/>
          <a:p>
            <a:r>
              <a:rPr lang="el-GR" dirty="0">
                <a:latin typeface="+mn-lt"/>
              </a:rPr>
              <a:t>Το νερό λοιπόν αποτελείται από μόρια. </a:t>
            </a:r>
            <a:endParaRPr lang="el-GR" dirty="0" smtClean="0">
              <a:latin typeface="+mn-lt"/>
            </a:endParaRPr>
          </a:p>
          <a:p>
            <a:r>
              <a:rPr lang="el-GR" dirty="0" smtClean="0">
                <a:latin typeface="+mn-lt"/>
              </a:rPr>
              <a:t>Ωραία</a:t>
            </a:r>
            <a:r>
              <a:rPr lang="el-GR" dirty="0">
                <a:latin typeface="+mn-lt"/>
              </a:rPr>
              <a:t>. Τι παθαίνουν όμως αυτά τα </a:t>
            </a:r>
            <a:r>
              <a:rPr lang="el-GR" b="1" dirty="0">
                <a:solidFill>
                  <a:srgbClr val="FF0000"/>
                </a:solidFill>
                <a:latin typeface="+mn-lt"/>
              </a:rPr>
              <a:t>μόρια</a:t>
            </a:r>
            <a:r>
              <a:rPr lang="el-GR" dirty="0">
                <a:latin typeface="+mn-lt"/>
              </a:rPr>
              <a:t> του νερού κατά η διάσπασή του;</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00125" y="428625"/>
            <a:ext cx="7458075" cy="2962275"/>
          </a:xfrm>
        </p:spPr>
        <p:txBody>
          <a:bodyPr/>
          <a:lstStyle/>
          <a:p>
            <a:pPr algn="l">
              <a:defRPr/>
            </a:pPr>
            <a:r>
              <a:rPr lang="el-GR" sz="3200" b="1" u="sng" dirty="0" smtClean="0">
                <a:solidFill>
                  <a:srgbClr val="C00000"/>
                </a:solidFill>
                <a:effectLst>
                  <a:outerShdw blurRad="38100" dist="38100" dir="2700000" algn="tl">
                    <a:srgbClr val="000000">
                      <a:alpha val="43137"/>
                    </a:srgbClr>
                  </a:outerShdw>
                </a:effectLst>
              </a:rPr>
              <a:t>Τι είναι άτομο; </a:t>
            </a:r>
            <a:r>
              <a:rPr lang="el-GR" sz="3200" u="sng" dirty="0" smtClean="0">
                <a:solidFill>
                  <a:srgbClr val="C00000"/>
                </a:solidFill>
                <a:effectLst>
                  <a:outerShdw blurRad="38100" dist="38100" dir="2700000" algn="tl">
                    <a:srgbClr val="000000">
                      <a:alpha val="43137"/>
                    </a:srgbClr>
                  </a:outerShdw>
                </a:effectLst>
              </a:rPr>
              <a:t/>
            </a:r>
            <a:br>
              <a:rPr lang="el-GR" sz="3200" u="sng" dirty="0" smtClean="0">
                <a:solidFill>
                  <a:srgbClr val="C00000"/>
                </a:solidFill>
                <a:effectLst>
                  <a:outerShdw blurRad="38100" dist="38100" dir="2700000" algn="tl">
                    <a:srgbClr val="000000">
                      <a:alpha val="43137"/>
                    </a:srgbClr>
                  </a:outerShdw>
                </a:effectLst>
              </a:rPr>
            </a:br>
            <a:r>
              <a:rPr lang="el-GR" sz="3200" dirty="0" smtClean="0"/>
              <a:t>Άτομο είναι το μικρότερο σωματίδιο της ύλης, το οποίο συμμετέχει στο σχηματισμό χημικών ουσιών και παραμένει αναλλοίωτο στις χημικές αντιδράσεις.</a:t>
            </a:r>
            <a:endParaRPr lang="el-GR" dirty="0"/>
          </a:p>
        </p:txBody>
      </p:sp>
      <p:sp>
        <p:nvSpPr>
          <p:cNvPr id="5" name="4 - Ορθογώνιο"/>
          <p:cNvSpPr/>
          <p:nvPr/>
        </p:nvSpPr>
        <p:spPr>
          <a:xfrm rot="16200000">
            <a:off x="-824219" y="1493538"/>
            <a:ext cx="2571768" cy="584775"/>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defRPr/>
            </a:pPr>
            <a:r>
              <a:rPr lang="el-GR" sz="3200" b="1" dirty="0">
                <a:ln w="18000">
                  <a:solidFill>
                    <a:schemeClr val="accent2">
                      <a:satMod val="140000"/>
                    </a:schemeClr>
                  </a:solidFill>
                  <a:prstDash val="solid"/>
                  <a:miter lim="800000"/>
                </a:ln>
                <a:solidFill>
                  <a:schemeClr val="bg1"/>
                </a:solidFill>
                <a:effectLst>
                  <a:innerShdw blurRad="114300">
                    <a:prstClr val="black"/>
                  </a:innerShdw>
                </a:effectLst>
              </a:rPr>
              <a:t>ορισμός</a:t>
            </a:r>
          </a:p>
        </p:txBody>
      </p:sp>
      <p:sp>
        <p:nvSpPr>
          <p:cNvPr id="10244" name="11 - Ορθογώνιο"/>
          <p:cNvSpPr>
            <a:spLocks noChangeArrowheads="1"/>
          </p:cNvSpPr>
          <p:nvPr/>
        </p:nvSpPr>
        <p:spPr bwMode="auto">
          <a:xfrm>
            <a:off x="169277" y="5661248"/>
            <a:ext cx="87232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l-GR" sz="2000" dirty="0">
                <a:latin typeface="+mn-lt"/>
              </a:rPr>
              <a:t>Το άτομο είναι απειροελάχιστο σωματίδιο με πολύ μικρό μέγεθος και απειροελάχιστη μάζα. Τα άτομα, γενικά, </a:t>
            </a:r>
            <a:r>
              <a:rPr lang="el-GR" sz="2000" b="1" dirty="0">
                <a:latin typeface="+mn-lt"/>
              </a:rPr>
              <a:t>δεν υπάρχουν ελεύθερα στη φύση</a:t>
            </a:r>
            <a:r>
              <a:rPr lang="el-GR" sz="2000" dirty="0">
                <a:latin typeface="+mn-lt"/>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520" y="1988840"/>
            <a:ext cx="8640960" cy="1143000"/>
          </a:xfrm>
          <a:solidFill>
            <a:srgbClr val="00B0F0"/>
          </a:solidFill>
          <a:ln>
            <a:solidFill>
              <a:srgbClr val="FF0000"/>
            </a:solidFill>
          </a:ln>
        </p:spPr>
        <p:txBody>
          <a:bodyPr/>
          <a:lstStyle/>
          <a:p>
            <a:r>
              <a:rPr lang="el-GR" sz="7200" b="1" dirty="0" smtClean="0"/>
              <a:t>2. … λίγη ιστορία</a:t>
            </a:r>
            <a:endParaRPr lang="el-GR" sz="7200" b="1" dirty="0"/>
          </a:p>
        </p:txBody>
      </p:sp>
    </p:spTree>
    <p:extLst>
      <p:ext uri="{BB962C8B-B14F-4D97-AF65-F5344CB8AC3E}">
        <p14:creationId xmlns:p14="http://schemas.microsoft.com/office/powerpoint/2010/main" val="487943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σαρμοσμένο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2400" b="0" i="0" u="none" strike="noStrike" cap="none" normalizeH="0" baseline="0" smtClean="0">
            <a:ln>
              <a:noFill/>
            </a:ln>
            <a:solidFill>
              <a:schemeClr val="tx1"/>
            </a:solidFill>
            <a:effectLst/>
            <a:latin typeface="Palatino Linotype"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sz="2400" b="0" i="0" u="none" strike="noStrike" cap="none" normalizeH="0" baseline="0" smtClean="0">
            <a:ln>
              <a:noFill/>
            </a:ln>
            <a:solidFill>
              <a:schemeClr val="tx1"/>
            </a:solidFill>
            <a:effectLst/>
            <a:latin typeface="Palatino Linotype" pitchFamily="18" charset="0"/>
            <a:cs typeface="Times New Roman" pitchFamily="18" charset="0"/>
          </a:defRPr>
        </a:defPPr>
      </a:lstStyle>
    </a:lnDef>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4368</TotalTime>
  <Words>1758</Words>
  <Application>Microsoft Office PowerPoint</Application>
  <PresentationFormat>Προβολή στην οθόνη (4:3)</PresentationFormat>
  <Paragraphs>182</Paragraphs>
  <Slides>44</Slides>
  <Notes>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44</vt:i4>
      </vt:variant>
    </vt:vector>
  </HeadingPairs>
  <TitlesOfParts>
    <vt:vector size="48" baseType="lpstr">
      <vt:lpstr>Προεπιλεγμένη σχεδίαση</vt:lpstr>
      <vt:lpstr>Φωτογραφία του Photo Editor</vt:lpstr>
      <vt:lpstr>ACD/3D</vt:lpstr>
      <vt:lpstr>Clip</vt:lpstr>
      <vt:lpstr>Παρουσίαση του PowerPoint</vt:lpstr>
      <vt:lpstr>Παρουσίαση του PowerPoint</vt:lpstr>
      <vt:lpstr>Σκοπός του μαθήματος: Η ερμηνεία των χημικών αντιδράσεων με βάση τη σωματιδιακή φύση της ύλης</vt:lpstr>
      <vt:lpstr>1. Μόρια και άτομα</vt:lpstr>
      <vt:lpstr>Πώς αισθάνεται το κορίτσι το άρωμα του τριαντάφυλλου;</vt:lpstr>
      <vt:lpstr>Τι είναι το μόριο; Μόριο είναι το μικρότερο σωματίδιο μιας  ουσίας (δηλαδή ενός στοιχείου ή μιας ένωσης) που μπορεί να υπάρχει σε ελεύθερη κατάσταση διατηρώντας τις ιδιότητες της ουσίας από την οποία προέρχεται. </vt:lpstr>
      <vt:lpstr>Παρουσίαση του PowerPoint</vt:lpstr>
      <vt:lpstr>Τι είναι άτομο;  Άτομο είναι το μικρότερο σωματίδιο της ύλης, το οποίο συμμετέχει στο σχηματισμό χημικών ουσιών και παραμένει αναλλοίωτο στις χημικές αντιδράσεις.</vt:lpstr>
      <vt:lpstr>2. … λίγη ιστορία</vt:lpstr>
      <vt:lpstr>Αυτά τα άτομα έχουν μεγάλη ιστορία…</vt:lpstr>
      <vt:lpstr>Παρουσίαση του PowerPoint</vt:lpstr>
      <vt:lpstr>Παρουσίαση του PowerPoint</vt:lpstr>
      <vt:lpstr>Παρουσίαση του PowerPoint</vt:lpstr>
      <vt:lpstr>3. Χαρακτηριστικά των ατόμων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4. Αναπαράσταση ατόμων και μορίων - Προσομοιώματα</vt:lpstr>
      <vt:lpstr>Παρουσίαση του PowerPoint</vt:lpstr>
      <vt:lpstr>Τα προσομοιώματα ατόμων και μορίων…</vt:lpstr>
      <vt:lpstr>Παρουσίαση του PowerPoint</vt:lpstr>
      <vt:lpstr>5. Είδη μορίων</vt:lpstr>
      <vt:lpstr>Υπάρχουν δυο είδη μορίων</vt:lpstr>
      <vt:lpstr>Μόρια χημικών στοιχείων και μόρια χημικών ενώσεων</vt:lpstr>
      <vt:lpstr>Παρουσίαση του PowerPoint</vt:lpstr>
      <vt:lpstr>Παρουσίαση του PowerPoint</vt:lpstr>
      <vt:lpstr>Όπως είπαμε  το μόριο κάθε χημικής ένωσης αποτελείται από διαφορετικά άτομα.</vt:lpstr>
      <vt:lpstr>Υπάρχουν μόρια στοιχείων που αποτελούνται από  δυο άτομα όπως είναι το υδρογόνο, το οξυγόνο, το άζωτο, το χλώριο κλπ.   Αυτά τα στοιχεία λέγονται διατομικά            </vt:lpstr>
      <vt:lpstr>Παρουσίαση του PowerPoint</vt:lpstr>
      <vt:lpstr>Παρουσίαση του PowerPoint</vt:lpstr>
      <vt:lpstr>6. Μόρια, άτομα και χημικές αντιδράσεις</vt:lpstr>
      <vt:lpstr>Παρουσίαση του PowerPoint</vt:lpstr>
      <vt:lpstr>Όταν το νερό διασπάται, τα άτομα των μορίων του αναδιατάσσονται</vt:lpstr>
      <vt:lpstr>Το είδος και το πλήθος των ατόμων δεν μεταβάλλονται κατά την αντίδραση</vt:lpstr>
      <vt:lpstr>Το είδος και ο αριθμός των ατόμων παραμένουν σταθερά. Στα αντιδρώντα και στα προϊόντα υπάρχουν 2 είδη ατόμων, άτομα οξυγόνου και άτομα υδρογόνου. Ο αριθμός των ατόμων οξυγόνου στα αντιδρώντα και στα προϊόντα είναι ίσος. Το ίδιο ισχύει και για τα άτομα του υδρογόνου</vt:lpstr>
      <vt:lpstr>Πού βρίσκονται αυτά τα μόρια κατά την αντίδραση;</vt:lpstr>
      <vt:lpstr>2ο παράδειγμα                         3 H2  +  N2   → 2 NH3  3 μόρια υδρογόνου  και 1 μόριο άζωτο αντιδρούν και δίνουν 2 μόρια αμμωνίας </vt:lpstr>
      <vt:lpstr>Παρουσίαση του PowerPoint</vt:lpstr>
      <vt:lpstr>ΑΝΑΚΕΦΑΛΑΙΩΣΗ</vt:lpstr>
      <vt:lpstr>Σε μια χημική αντίδραση ισχύουν τα εξής:</vt:lpstr>
      <vt:lpstr>Ας συνοψίσουμε</vt:lpstr>
      <vt:lpstr>«Μόρια» ή «άτομα»;</vt:lpstr>
    </vt:vector>
  </TitlesOfParts>
  <Company>Ιδιότης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Σκοπός του μαθήματος: Η ερμηνεία των χημικών αντιδράσεων με βάση τη σωματιδιακή φύση της ύλης</dc:title>
  <dc:creator>Παύλος Σινιγάλιας</dc:creator>
  <cp:lastModifiedBy>Kostas</cp:lastModifiedBy>
  <cp:revision>104</cp:revision>
  <dcterms:created xsi:type="dcterms:W3CDTF">2006-07-20T14:39:21Z</dcterms:created>
  <dcterms:modified xsi:type="dcterms:W3CDTF">2013-03-10T17:09:13Z</dcterms:modified>
</cp:coreProperties>
</file>