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304" r:id="rId10"/>
    <p:sldId id="263" r:id="rId11"/>
    <p:sldId id="264" r:id="rId12"/>
    <p:sldId id="265" r:id="rId13"/>
    <p:sldId id="266" r:id="rId14"/>
    <p:sldId id="268" r:id="rId15"/>
    <p:sldId id="271" r:id="rId16"/>
    <p:sldId id="302" r:id="rId17"/>
    <p:sldId id="274" r:id="rId18"/>
    <p:sldId id="303" r:id="rId19"/>
    <p:sldId id="291" r:id="rId20"/>
    <p:sldId id="276" r:id="rId21"/>
    <p:sldId id="275" r:id="rId22"/>
    <p:sldId id="279" r:id="rId23"/>
    <p:sldId id="306" r:id="rId24"/>
    <p:sldId id="278" r:id="rId25"/>
    <p:sldId id="308" r:id="rId26"/>
    <p:sldId id="282" r:id="rId27"/>
    <p:sldId id="307" r:id="rId28"/>
    <p:sldId id="285" r:id="rId29"/>
    <p:sldId id="283" r:id="rId30"/>
    <p:sldId id="286" r:id="rId31"/>
    <p:sldId id="289" r:id="rId32"/>
    <p:sldId id="297" r:id="rId33"/>
    <p:sldId id="299" r:id="rId34"/>
    <p:sldId id="298" r:id="rId35"/>
    <p:sldId id="290" r:id="rId36"/>
    <p:sldId id="309" r:id="rId37"/>
    <p:sldId id="305" r:id="rId38"/>
    <p:sldId id="310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5FA62-6D9F-46BE-80EF-13E2BDBCB8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3FAC-8028-46EF-8E62-2890981A9C42}" type="datetimeFigureOut">
              <a:rPr lang="el-GR" smtClean="0"/>
              <a:pPr/>
              <a:t>31/3/2013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EE18-176A-46F9-943F-96F1D06D10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8.gif"/><Relationship Id="rId5" Type="http://schemas.openxmlformats.org/officeDocument/2006/relationships/image" Target="../media/image2.wmf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pload.wikimedia.org/wikipedia/commons/e/e2/Stylised_Lithium_Atom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2987675" y="2930873"/>
            <a:ext cx="26638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srgbClr val="FF0000"/>
                </a:solidFill>
                <a:latin typeface="Times New Roman" pitchFamily="18" charset="0"/>
              </a:rPr>
              <a:t>Β΄ Γυμνασίου  </a:t>
            </a:r>
          </a:p>
          <a:p>
            <a:pPr>
              <a:defRPr/>
            </a:pPr>
            <a:r>
              <a:rPr lang="el-GR" sz="1600" b="1" dirty="0">
                <a:solidFill>
                  <a:srgbClr val="002060"/>
                </a:solidFill>
                <a:latin typeface="Times New Roman" pitchFamily="18" charset="0"/>
              </a:rPr>
              <a:t>Γενική Ενότητα Ι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</a:rPr>
              <a:t>I</a:t>
            </a:r>
            <a:endParaRPr lang="el-GR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l-GR" sz="1600" b="1" dirty="0">
                <a:solidFill>
                  <a:srgbClr val="002060"/>
                </a:solidFill>
                <a:latin typeface="Times New Roman" pitchFamily="18" charset="0"/>
              </a:rPr>
              <a:t>Ενότητα </a:t>
            </a:r>
            <a:r>
              <a:rPr lang="el-GR" sz="1600" b="1" dirty="0" smtClean="0">
                <a:solidFill>
                  <a:srgbClr val="002060"/>
                </a:solidFill>
                <a:latin typeface="Times New Roman" pitchFamily="18" charset="0"/>
              </a:rPr>
              <a:t>2.9  </a:t>
            </a:r>
            <a:r>
              <a:rPr lang="el-GR" sz="1600" b="1" dirty="0">
                <a:solidFill>
                  <a:srgbClr val="002060"/>
                </a:solidFill>
                <a:latin typeface="Times New Roman" pitchFamily="18" charset="0"/>
              </a:rPr>
              <a:t>Σελ. </a:t>
            </a:r>
            <a:r>
              <a:rPr lang="el-GR" sz="1600" b="1" dirty="0" smtClean="0">
                <a:solidFill>
                  <a:srgbClr val="002060"/>
                </a:solidFill>
                <a:latin typeface="Times New Roman" pitchFamily="18" charset="0"/>
              </a:rPr>
              <a:t>62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– </a:t>
            </a:r>
            <a:r>
              <a:rPr lang="el-GR" sz="1600" b="1" dirty="0" smtClean="0">
                <a:solidFill>
                  <a:srgbClr val="002060"/>
                </a:solidFill>
                <a:latin typeface="Times New Roman" pitchFamily="18" charset="0"/>
              </a:rPr>
              <a:t>65</a:t>
            </a:r>
            <a:endParaRPr lang="el-GR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l-GR" sz="1600" b="1" dirty="0" smtClean="0">
                <a:solidFill>
                  <a:srgbClr val="002060"/>
                </a:solidFill>
                <a:latin typeface="Times New Roman" pitchFamily="18" charset="0"/>
              </a:rPr>
              <a:t>Ασκήσεις 1, </a:t>
            </a:r>
            <a:r>
              <a:rPr lang="el-GR" sz="1600" b="1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l-GR" sz="1600" b="1" dirty="0" smtClean="0">
                <a:solidFill>
                  <a:srgbClr val="002060"/>
                </a:solidFill>
                <a:latin typeface="Times New Roman" pitchFamily="18" charset="0"/>
              </a:rPr>
              <a:t>Σελ. </a:t>
            </a:r>
            <a:r>
              <a:rPr lang="el-GR" sz="1600" b="1" dirty="0" smtClean="0">
                <a:solidFill>
                  <a:srgbClr val="002060"/>
                </a:solidFill>
                <a:latin typeface="Times New Roman" pitchFamily="18" charset="0"/>
              </a:rPr>
              <a:t>66</a:t>
            </a:r>
            <a:endParaRPr lang="el-GR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179512" y="1885950"/>
            <a:ext cx="8712968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2.9 Υποατομικά σωματίδια - ιόντα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611188" y="333375"/>
          <a:ext cx="93662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Φωτογραφία του Photo Editor" r:id="rId3" imgW="1523810" imgH="1991003" progId="MSPhotoEd.3">
                  <p:embed/>
                </p:oleObj>
              </mc:Choice>
              <mc:Fallback>
                <p:oleObj name="Φωτογραφία του Photo Editor" r:id="rId3" imgW="1523810" imgH="199100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3375"/>
                        <a:ext cx="93662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 descr="j02166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341313"/>
            <a:ext cx="94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Εικόνα1ξγξ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24" y="3469482"/>
            <a:ext cx="7540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8"/>
          <p:cNvGrpSpPr>
            <a:grpSpLocks/>
          </p:cNvGrpSpPr>
          <p:nvPr/>
        </p:nvGrpSpPr>
        <p:grpSpPr bwMode="auto">
          <a:xfrm>
            <a:off x="971550" y="2349500"/>
            <a:ext cx="7151688" cy="1014413"/>
            <a:chOff x="567" y="1434"/>
            <a:chExt cx="4596" cy="639"/>
          </a:xfrm>
        </p:grpSpPr>
        <p:pic>
          <p:nvPicPr>
            <p:cNvPr id="2063" name="Picture 9" descr="bb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434"/>
              <a:ext cx="87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0" descr="ginterne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480"/>
              <a:ext cx="858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1" descr="ΣΡΔΔΓΡ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2672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ΤΑΙΝΙΑ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5013325"/>
            <a:ext cx="12160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ΔΙΑΦΑΝΕΙΕΣ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81525"/>
            <a:ext cx="14716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zz_writer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0066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 descr="T091064010-7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294063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6" descr="afisa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685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7" descr="ΔΙΑΛΥΜΑ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941888"/>
            <a:ext cx="8191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409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772400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b="1" dirty="0" smtClean="0">
                <a:latin typeface="+mn-lt"/>
              </a:rPr>
              <a:t>Τα σωματίδια του ατόμου</a:t>
            </a:r>
          </a:p>
        </p:txBody>
      </p:sp>
      <p:graphicFrame>
        <p:nvGraphicFramePr>
          <p:cNvPr id="26788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789733"/>
              </p:ext>
            </p:extLst>
          </p:nvPr>
        </p:nvGraphicFramePr>
        <p:xfrm>
          <a:off x="381000" y="1752600"/>
          <a:ext cx="8305800" cy="4838704"/>
        </p:xfrm>
        <a:graphic>
          <a:graphicData uri="http://schemas.openxmlformats.org/drawingml/2006/table">
            <a:tbl>
              <a:tblPr/>
              <a:tblGrid>
                <a:gridCol w="1371600"/>
                <a:gridCol w="2438400"/>
                <a:gridCol w="2286000"/>
                <a:gridCol w="2209800"/>
              </a:tblGrid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Στον πυρήνα…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Έξω από τον πυρήνα…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303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Φορτίο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Μάζα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767" name="Text Box 143"/>
          <p:cNvSpPr txBox="1">
            <a:spLocks noChangeArrowheads="1"/>
          </p:cNvSpPr>
          <p:nvPr/>
        </p:nvSpPr>
        <p:spPr bwMode="auto">
          <a:xfrm>
            <a:off x="1905000" y="3143248"/>
            <a:ext cx="2133600" cy="31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dirty="0">
                <a:solidFill>
                  <a:schemeClr val="bg1"/>
                </a:solidFill>
              </a:rPr>
              <a:t>Πρωτόνια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  <a:p>
            <a:pPr algn="ctr">
              <a:spcBef>
                <a:spcPct val="50000"/>
              </a:spcBef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1 </a:t>
            </a:r>
            <a:r>
              <a:rPr lang="el-GR" b="1" dirty="0">
                <a:solidFill>
                  <a:schemeClr val="bg1"/>
                </a:solidFill>
              </a:rPr>
              <a:t>στοιχειώδες θετικό </a:t>
            </a:r>
            <a:r>
              <a:rPr lang="el-GR" b="1" dirty="0" smtClean="0">
                <a:solidFill>
                  <a:schemeClr val="bg1"/>
                </a:solidFill>
              </a:rPr>
              <a:t>φορτίο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l-GR" sz="11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l-GR" sz="1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l-GR" b="1" dirty="0">
                <a:solidFill>
                  <a:schemeClr val="bg1"/>
                </a:solidFill>
              </a:rPr>
              <a:t>1836 φορές τη μάζα του ηλεκτρονίου</a:t>
            </a:r>
          </a:p>
        </p:txBody>
      </p:sp>
      <p:sp>
        <p:nvSpPr>
          <p:cNvPr id="26770" name="Text Box 146"/>
          <p:cNvSpPr txBox="1">
            <a:spLocks noChangeArrowheads="1"/>
          </p:cNvSpPr>
          <p:nvPr/>
        </p:nvSpPr>
        <p:spPr bwMode="auto">
          <a:xfrm>
            <a:off x="4267200" y="3143248"/>
            <a:ext cx="21336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l-GR" sz="3200" dirty="0" smtClean="0">
                <a:solidFill>
                  <a:schemeClr val="bg1"/>
                </a:solidFill>
              </a:rPr>
              <a:t>Νετρόνια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600"/>
              </a:spcBef>
              <a:defRPr/>
            </a:pPr>
            <a:endParaRPr lang="en-US" sz="1050" dirty="0" smtClean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defRPr/>
            </a:pPr>
            <a:endParaRPr lang="en-US" sz="1050" dirty="0" smtClean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defRPr/>
            </a:pPr>
            <a:r>
              <a:rPr lang="el-GR" sz="3600" dirty="0" smtClean="0">
                <a:solidFill>
                  <a:schemeClr val="bg1"/>
                </a:solidFill>
              </a:rPr>
              <a:t>0</a:t>
            </a:r>
            <a:endParaRPr lang="el-GR" sz="36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l-GR" sz="1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l-GR" dirty="0">
                <a:solidFill>
                  <a:schemeClr val="bg1"/>
                </a:solidFill>
              </a:rPr>
              <a:t>1836 φορές τη μάζα του ηλεκτρονίου</a:t>
            </a:r>
          </a:p>
        </p:txBody>
      </p:sp>
      <p:sp>
        <p:nvSpPr>
          <p:cNvPr id="26771" name="Text Box 147"/>
          <p:cNvSpPr txBox="1">
            <a:spLocks noChangeArrowheads="1"/>
          </p:cNvSpPr>
          <p:nvPr/>
        </p:nvSpPr>
        <p:spPr bwMode="auto">
          <a:xfrm>
            <a:off x="6500826" y="3203390"/>
            <a:ext cx="2214562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dirty="0"/>
              <a:t>Ηλεκτρόνια</a:t>
            </a:r>
            <a:r>
              <a:rPr lang="el-GR" sz="3200" dirty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>
              <a:spcBef>
                <a:spcPct val="50000"/>
              </a:spcBef>
              <a:defRPr/>
            </a:pPr>
            <a:endParaRPr lang="en-US" dirty="0" smtClean="0"/>
          </a:p>
          <a:p>
            <a:pPr algn="ctr">
              <a:spcBef>
                <a:spcPct val="50000"/>
              </a:spcBef>
              <a:defRPr/>
            </a:pPr>
            <a:r>
              <a:rPr lang="en-US" dirty="0" smtClean="0"/>
              <a:t>1 </a:t>
            </a:r>
            <a:r>
              <a:rPr lang="el-GR" dirty="0"/>
              <a:t>στοιχειώδες αρνητικό φορτίο</a:t>
            </a:r>
          </a:p>
          <a:p>
            <a:pPr>
              <a:spcBef>
                <a:spcPct val="50000"/>
              </a:spcBef>
              <a:defRPr/>
            </a:pPr>
            <a:endParaRPr lang="en-US" sz="1000" dirty="0" smtClean="0"/>
          </a:p>
          <a:p>
            <a:pPr>
              <a:spcBef>
                <a:spcPct val="50000"/>
              </a:spcBef>
              <a:defRPr/>
            </a:pPr>
            <a:endParaRPr lang="en-US" sz="1000" dirty="0" smtClean="0"/>
          </a:p>
          <a:p>
            <a:pPr>
              <a:spcBef>
                <a:spcPct val="50000"/>
              </a:spcBef>
              <a:defRPr/>
            </a:pPr>
            <a:endParaRPr lang="el-GR" sz="1000" dirty="0"/>
          </a:p>
          <a:p>
            <a:pPr>
              <a:spcBef>
                <a:spcPct val="50000"/>
              </a:spcBef>
              <a:defRPr/>
            </a:pPr>
            <a:r>
              <a:rPr lang="en-US" sz="2800" dirty="0"/>
              <a:t>9</a:t>
            </a:r>
            <a:r>
              <a:rPr lang="el-GR" sz="2800" dirty="0"/>
              <a:t>,</a:t>
            </a:r>
            <a:r>
              <a:rPr lang="en-US" sz="2800" dirty="0"/>
              <a:t>1</a:t>
            </a:r>
            <a:r>
              <a:rPr lang="el-GR" sz="2800" dirty="0"/>
              <a:t>·10</a:t>
            </a:r>
            <a:r>
              <a:rPr lang="en-US" sz="2800" baseline="30000" dirty="0"/>
              <a:t>-28</a:t>
            </a:r>
            <a:r>
              <a:rPr lang="en-US" sz="2800" dirty="0"/>
              <a:t>g </a:t>
            </a:r>
            <a:r>
              <a:rPr lang="el-GR" sz="2800" dirty="0"/>
              <a:t>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3. ΧΑΡΑΚΤΗΡΙΣΤΙΚΑ ΥΠΟΑΤΟΜΙΚΩΝ ΣΩΜΑΤΙΔΙΩΝ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67" grpId="0" autoUpdateAnimBg="0"/>
      <p:bldP spid="26770" grpId="0" autoUpdateAnimBg="0"/>
      <p:bldP spid="267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43" y="1052736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b="1" dirty="0" smtClean="0">
                <a:latin typeface="+mn-lt"/>
              </a:rPr>
              <a:t>Ο πυρήνας είναι τόσο μικρός σε σχέση με το άτομο…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433953" y="2348880"/>
            <a:ext cx="3352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…όσο ένα μπαλάκι του πινγκ-πονγκ σε σχέση με </a:t>
            </a:r>
            <a:r>
              <a:rPr lang="el-GR" sz="2000" dirty="0" smtClean="0"/>
              <a:t>ένα γήπεδο ποδοσφαίρου!</a:t>
            </a:r>
            <a:endParaRPr lang="el-GR" sz="2000" dirty="0"/>
          </a:p>
          <a:p>
            <a:pPr>
              <a:spcBef>
                <a:spcPct val="50000"/>
              </a:spcBef>
            </a:pPr>
            <a:endParaRPr lang="el-GR" sz="2000" dirty="0"/>
          </a:p>
          <a:p>
            <a:pPr>
              <a:spcBef>
                <a:spcPct val="50000"/>
              </a:spcBef>
            </a:pPr>
            <a:r>
              <a:rPr lang="el-GR" sz="2000" dirty="0"/>
              <a:t>Και να σκεφτείς ότι σ’ αυτόν περιέχεται σχεδόν όλη η μάζα του ατόμου!!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4. ΔΙΑΣΤΑΣΕΙΣ ΠΥΡΗΝΑ ΚΑΙ ΑΤΟΜΟΥ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51519" y="548680"/>
            <a:ext cx="8541249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διαστάσεις του πυρήνα είναι </a:t>
            </a:r>
            <a:r>
              <a:rPr lang="el-GR" dirty="0" smtClean="0"/>
              <a:t>100.000 </a:t>
            </a:r>
            <a:r>
              <a:rPr lang="el-GR" dirty="0"/>
              <a:t>φορές μικρότερες από τις ατομικές διαστάσεις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64276" y="6274646"/>
            <a:ext cx="8270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Τι </a:t>
            </a:r>
            <a:r>
              <a:rPr lang="el-GR" dirty="0"/>
              <a:t>υπάρχει έξω από τον πυρήνα; Κενό και περιφερόμενα ηλεκτρόνια!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7" y="2455763"/>
            <a:ext cx="47529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302122" y="3319363"/>
            <a:ext cx="3384550" cy="2017713"/>
          </a:xfrm>
          <a:prstGeom prst="ellips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915022" y="4329013"/>
            <a:ext cx="360362" cy="1873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80097" y="3981351"/>
            <a:ext cx="1042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>
                <a:solidFill>
                  <a:schemeClr val="bg1"/>
                </a:solidFill>
              </a:rPr>
              <a:t>πυρήνας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635747" y="2779613"/>
            <a:ext cx="1330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>
                <a:solidFill>
                  <a:schemeClr val="bg1"/>
                </a:solidFill>
              </a:rPr>
              <a:t>ηλεκτρόνιο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4248522" y="3176488"/>
            <a:ext cx="142875" cy="6111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081" y="2414588"/>
            <a:ext cx="7772400" cy="3214687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l-GR" dirty="0" smtClean="0">
                <a:latin typeface="+mn-lt"/>
              </a:rPr>
              <a:t>Γιατί σε ένα άτομο τα ηλεκτρόνια είναι όσα και τα πρωτόνια στον πυρήνα.</a:t>
            </a:r>
            <a:br>
              <a:rPr lang="el-GR" dirty="0" smtClean="0">
                <a:latin typeface="+mn-lt"/>
              </a:rPr>
            </a:br>
            <a:r>
              <a:rPr lang="el-GR" b="1" dirty="0" smtClean="0">
                <a:solidFill>
                  <a:srgbClr val="FF0000"/>
                </a:solidFill>
                <a:latin typeface="+mn-lt"/>
              </a:rPr>
              <a:t>πλήθος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e</a:t>
            </a:r>
            <a:r>
              <a:rPr lang="el-GR" b="1" baseline="3000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= </a:t>
            </a:r>
            <a:r>
              <a:rPr lang="el-GR" b="1" dirty="0" smtClean="0">
                <a:solidFill>
                  <a:srgbClr val="FF0000"/>
                </a:solidFill>
                <a:latin typeface="+mn-lt"/>
              </a:rPr>
              <a:t>πλήθος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p</a:t>
            </a:r>
            <a:r>
              <a:rPr lang="el-GR" b="1" baseline="30000" dirty="0" smtClean="0">
                <a:solidFill>
                  <a:schemeClr val="tx2"/>
                </a:solidFill>
                <a:latin typeface="+mn-lt"/>
              </a:rPr>
              <a:t>+</a:t>
            </a:r>
            <a:endParaRPr lang="el-GR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5750" y="418083"/>
            <a:ext cx="8501063" cy="17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3600" kern="0" dirty="0">
                <a:solidFill>
                  <a:schemeClr val="tx2"/>
                </a:solidFill>
                <a:ea typeface="+mj-ea"/>
                <a:cs typeface="+mj-cs"/>
              </a:rPr>
              <a:t>Γιατί ένα άτομο είναι ηλεκτρικά ουδέτερο; </a:t>
            </a:r>
            <a:r>
              <a:rPr lang="el-GR" sz="3600" kern="0" dirty="0">
                <a:ea typeface="+mj-ea"/>
                <a:cs typeface="+mj-cs"/>
              </a:rPr>
              <a:t>(</a:t>
            </a:r>
            <a:r>
              <a:rPr lang="el-GR" sz="3600" dirty="0"/>
              <a:t>αφόρτιστο)</a:t>
            </a:r>
            <a:endParaRPr lang="el-GR" sz="36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9940" name="5 - Ορθογώνιο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dirty="0"/>
              <a:t>Με τον όρο ηλεκτρικό </a:t>
            </a:r>
            <a:r>
              <a:rPr lang="el-GR" sz="1600" i="1" dirty="0"/>
              <a:t>φορτίο</a:t>
            </a:r>
            <a:r>
              <a:rPr lang="el-GR" sz="1600" dirty="0"/>
              <a:t> εννοούμε μια ιδιότητα ορισμένων υποατομικών σωματιδίων, η οποία καθορίζει τις μεταξύ τους ηλεκτρομαγνητικές αλληλεπιδράσεις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5. ΦΟΡΤΙΟ ΑΤΟΜΟΥ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7212" y="3980706"/>
            <a:ext cx="2378526" cy="233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5040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latin typeface="+mn-lt"/>
              </a:rPr>
              <a:t>Το άτομο του υδρογόνου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8875" y="818654"/>
            <a:ext cx="2086864" cy="203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591427" y="1031746"/>
            <a:ext cx="3178175" cy="1324293"/>
            <a:chOff x="3470" y="1845"/>
            <a:chExt cx="2002" cy="647"/>
          </a:xfrm>
        </p:grpSpPr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3936" y="1845"/>
              <a:ext cx="1536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b="1" dirty="0"/>
                <a:t>Γύρω από τον πυρήνα </a:t>
              </a:r>
              <a:r>
                <a:rPr lang="el-GR" sz="2000" b="1" dirty="0" smtClean="0"/>
                <a:t>περιστρέφεται </a:t>
              </a:r>
              <a:r>
                <a:rPr lang="el-GR" sz="2000" b="1" dirty="0">
                  <a:solidFill>
                    <a:schemeClr val="accent2"/>
                  </a:solidFill>
                </a:rPr>
                <a:t>ένα ηλεκτρόνιο</a:t>
              </a: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H="1" flipV="1">
              <a:off x="3470" y="2068"/>
              <a:ext cx="466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1400" b="1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1017" y="920783"/>
            <a:ext cx="3890963" cy="773113"/>
            <a:chOff x="203" y="1529"/>
            <a:chExt cx="2451" cy="487"/>
          </a:xfrm>
        </p:grpSpPr>
        <p:sp>
          <p:nvSpPr>
            <p:cNvPr id="40966" name="Text Box 4"/>
            <p:cNvSpPr txBox="1">
              <a:spLocks noChangeArrowheads="1"/>
            </p:cNvSpPr>
            <p:nvPr/>
          </p:nvSpPr>
          <p:spPr bwMode="auto">
            <a:xfrm>
              <a:off x="203" y="1529"/>
              <a:ext cx="168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b="1" dirty="0"/>
                <a:t>Ο πυρήνας περιέχει μόνο </a:t>
              </a:r>
              <a:r>
                <a:rPr lang="el-GR" sz="2000" b="1" dirty="0">
                  <a:solidFill>
                    <a:srgbClr val="FF3300"/>
                  </a:solidFill>
                </a:rPr>
                <a:t>ένα</a:t>
              </a:r>
              <a:r>
                <a:rPr lang="el-GR" sz="2000" b="1" dirty="0"/>
                <a:t> </a:t>
              </a:r>
              <a:r>
                <a:rPr lang="el-GR" sz="2000" b="1" dirty="0">
                  <a:solidFill>
                    <a:srgbClr val="FF3300"/>
                  </a:solidFill>
                </a:rPr>
                <a:t>πρωτόνιο</a:t>
              </a:r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1662" y="1806"/>
              <a:ext cx="992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3140968"/>
            <a:ext cx="8229600" cy="5760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>
              <a:spcBef>
                <a:spcPct val="0"/>
              </a:spcBef>
              <a:buNone/>
              <a:defRPr sz="4400">
                <a:ea typeface="+mj-ea"/>
                <a:cs typeface="+mj-cs"/>
              </a:defRPr>
            </a:lvl1pPr>
          </a:lstStyle>
          <a:p>
            <a:r>
              <a:rPr lang="el-GR" dirty="0"/>
              <a:t>Το άτομο του (στοιχείου) ηλίου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995738" y="4222329"/>
            <a:ext cx="4614863" cy="1582738"/>
            <a:chOff x="2517" y="1664"/>
            <a:chExt cx="2907" cy="997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888" y="1664"/>
              <a:ext cx="15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b="1" dirty="0"/>
                <a:t>Γύρω από τον πυρήνα </a:t>
              </a:r>
              <a:r>
                <a:rPr lang="el-GR" sz="2000" b="1" dirty="0" smtClean="0"/>
                <a:t>περιστρέφονται </a:t>
              </a:r>
              <a:r>
                <a:rPr lang="en-US" sz="2000" b="1" dirty="0">
                  <a:solidFill>
                    <a:schemeClr val="accent2"/>
                  </a:solidFill>
                </a:rPr>
                <a:t>2e</a:t>
              </a:r>
              <a:endParaRPr lang="el-GR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2517" y="1791"/>
              <a:ext cx="1323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288" y="2026"/>
              <a:ext cx="552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288925" y="4069928"/>
            <a:ext cx="3706813" cy="1076325"/>
            <a:chOff x="182" y="1568"/>
            <a:chExt cx="2335" cy="678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182" y="1568"/>
              <a:ext cx="145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2000" b="1" dirty="0"/>
                <a:t>Στον πυρήνα υπάρχουν </a:t>
              </a:r>
              <a:r>
                <a:rPr lang="en-US" sz="2000" b="1" dirty="0">
                  <a:solidFill>
                    <a:srgbClr val="FF3300"/>
                  </a:solidFill>
                </a:rPr>
                <a:t>2p</a:t>
              </a:r>
              <a:r>
                <a:rPr lang="el-GR" sz="2000" b="1" dirty="0"/>
                <a:t> και </a:t>
              </a:r>
              <a:r>
                <a:rPr lang="en-US" sz="2000" b="1" dirty="0"/>
                <a:t>2n</a:t>
              </a:r>
              <a:endParaRPr lang="el-GR" sz="2000" b="1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1248" y="2026"/>
              <a:ext cx="1269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/>
          <a:srcRect t="4839" b="3226"/>
          <a:stretch>
            <a:fillRect/>
          </a:stretch>
        </p:blipFill>
        <p:spPr bwMode="auto">
          <a:xfrm>
            <a:off x="3491880" y="785813"/>
            <a:ext cx="4908550" cy="54292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1556792"/>
            <a:ext cx="25740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Δομή των ατόμων:</a:t>
            </a:r>
          </a:p>
          <a:p>
            <a:endParaRPr lang="el-GR" sz="2400" b="1" dirty="0" smtClean="0"/>
          </a:p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Υδρογόνο</a:t>
            </a:r>
          </a:p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Ήλιο</a:t>
            </a:r>
          </a:p>
          <a:p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Λίθιο</a:t>
            </a:r>
            <a:endParaRPr 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Νάτριο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497" y="620688"/>
            <a:ext cx="7848600" cy="79208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Ατομικός αριθμός (Ζ) ονομάζεται ο αριθμός των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πρωτονίων</a:t>
            </a:r>
            <a:r>
              <a:rPr lang="el-G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στον πυρήνα ενός ατόμου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916832"/>
            <a:ext cx="3062808" cy="30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23928" y="1783912"/>
            <a:ext cx="4968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/>
              <a:t>Παράδειγμα:</a:t>
            </a:r>
          </a:p>
          <a:p>
            <a:r>
              <a:rPr lang="el-GR" sz="2000" dirty="0"/>
              <a:t>Το στοιχείο ήλιο έχει </a:t>
            </a:r>
            <a:r>
              <a:rPr lang="en-US" sz="2000" dirty="0">
                <a:solidFill>
                  <a:srgbClr val="FF3300"/>
                </a:solidFill>
              </a:rPr>
              <a:t>2p</a:t>
            </a:r>
            <a:r>
              <a:rPr lang="el-GR" sz="2000" dirty="0"/>
              <a:t> στον πυρήνα του ατόμου του. Άρα έχει ατομικό αριθμό </a:t>
            </a:r>
            <a:r>
              <a:rPr lang="el-GR" sz="2000" dirty="0" smtClean="0"/>
              <a:t>Ζ=2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6. ΑΤΟΜΙΚΟΣ ΚΑΙ ΜΑΖΙΚΟΣ ΑΡΙΘΜΟΣ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3548" y="5229200"/>
            <a:ext cx="8136904" cy="10801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Μαζικός αριθμός (Α) ονομάζεται ο αριθμός των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πρωτονίων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και των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νετρονίων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στον πυρήνα ενός ατόμου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23928" y="3772781"/>
            <a:ext cx="4968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/>
              <a:t>Παράδειγμα:</a:t>
            </a:r>
          </a:p>
          <a:p>
            <a:r>
              <a:rPr lang="el-GR" sz="2000" dirty="0"/>
              <a:t>Ένα άτομο ηλίου έχει </a:t>
            </a:r>
            <a:r>
              <a:rPr lang="en-US" sz="2000" dirty="0">
                <a:solidFill>
                  <a:srgbClr val="FF3300"/>
                </a:solidFill>
              </a:rPr>
              <a:t>2p</a:t>
            </a:r>
            <a:r>
              <a:rPr lang="el-GR" sz="2000" dirty="0"/>
              <a:t> + </a:t>
            </a:r>
            <a:r>
              <a:rPr lang="en-US" sz="2000" dirty="0"/>
              <a:t>2n</a:t>
            </a:r>
            <a:r>
              <a:rPr lang="el-GR" sz="2000" dirty="0"/>
              <a:t> στον πυρήνα του. Άρα έχει μαζικό αριθμό </a:t>
            </a:r>
            <a:r>
              <a:rPr lang="el-GR" sz="2000" dirty="0" smtClean="0"/>
              <a:t>Α=4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0265" y="2070140"/>
            <a:ext cx="3754760" cy="1143000"/>
          </a:xfrm>
        </p:spPr>
        <p:txBody>
          <a:bodyPr/>
          <a:lstStyle/>
          <a:p>
            <a:r>
              <a:rPr lang="el-GR" dirty="0" smtClean="0"/>
              <a:t>ισχύει η σχέση: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691680" y="3775948"/>
            <a:ext cx="5556329" cy="186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= Z + N</a:t>
            </a:r>
            <a:endParaRPr lang="el-GR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3923928" y="5288116"/>
            <a:ext cx="360040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 flipV="1">
            <a:off x="6516216" y="5288116"/>
            <a:ext cx="72008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84180" y="6173916"/>
            <a:ext cx="10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πρωτόνια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966322" y="6300028"/>
            <a:ext cx="102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νετρόνια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7. ΣΧΕΣΗ ΑΤΟΜΙΚΟΥ ΚΑΙ ΜΑΖΙΚΟΥ ΑΡΙΘΜΟΥ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534" y="1700808"/>
            <a:ext cx="556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 συμβολίσουμε με Ν τον αριθμό των νετρονίων τότε 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82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4704"/>
            <a:ext cx="7772400" cy="504056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b="1" dirty="0" smtClean="0">
                <a:latin typeface="+mn-lt"/>
              </a:rPr>
              <a:t>Συμπλήρωσε τον πίνακα…</a:t>
            </a:r>
          </a:p>
        </p:txBody>
      </p:sp>
      <p:graphicFrame>
        <p:nvGraphicFramePr>
          <p:cNvPr id="13403" name="Group 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84214035"/>
              </p:ext>
            </p:extLst>
          </p:nvPr>
        </p:nvGraphicFramePr>
        <p:xfrm>
          <a:off x="0" y="1752600"/>
          <a:ext cx="9144000" cy="4648200"/>
        </p:xfrm>
        <a:graphic>
          <a:graphicData uri="http://schemas.openxmlformats.org/drawingml/2006/table">
            <a:tbl>
              <a:tblPr/>
              <a:tblGrid>
                <a:gridCol w="3810000"/>
                <a:gridCol w="1752600"/>
                <a:gridCol w="1752600"/>
                <a:gridCol w="1828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Άτομο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Πυρήνας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Ζ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Υδρογόνου: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Λιθίου: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177" name="Picture 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743200"/>
            <a:ext cx="1600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8" name="Picture 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419600"/>
            <a:ext cx="2209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9" name="Picture 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648200"/>
            <a:ext cx="15240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0" name="Picture 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095625"/>
            <a:ext cx="9144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04" name="Text Box 92"/>
          <p:cNvSpPr txBox="1">
            <a:spLocks noChangeArrowheads="1"/>
          </p:cNvSpPr>
          <p:nvPr/>
        </p:nvSpPr>
        <p:spPr bwMode="auto">
          <a:xfrm>
            <a:off x="6172200" y="3200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/>
              <a:t>1</a:t>
            </a:r>
          </a:p>
        </p:txBody>
      </p:sp>
      <p:sp>
        <p:nvSpPr>
          <p:cNvPr id="13405" name="Text Box 93"/>
          <p:cNvSpPr txBox="1">
            <a:spLocks noChangeArrowheads="1"/>
          </p:cNvSpPr>
          <p:nvPr/>
        </p:nvSpPr>
        <p:spPr bwMode="auto">
          <a:xfrm>
            <a:off x="8001000" y="3200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/>
              <a:t>1</a:t>
            </a:r>
          </a:p>
        </p:txBody>
      </p:sp>
      <p:sp>
        <p:nvSpPr>
          <p:cNvPr id="13406" name="Text Box 94"/>
          <p:cNvSpPr txBox="1">
            <a:spLocks noChangeArrowheads="1"/>
          </p:cNvSpPr>
          <p:nvPr/>
        </p:nvSpPr>
        <p:spPr bwMode="auto">
          <a:xfrm>
            <a:off x="6172200" y="49530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/>
              <a:t>3</a:t>
            </a:r>
          </a:p>
        </p:txBody>
      </p:sp>
      <p:sp>
        <p:nvSpPr>
          <p:cNvPr id="13407" name="Text Box 95"/>
          <p:cNvSpPr txBox="1">
            <a:spLocks noChangeArrowheads="1"/>
          </p:cNvSpPr>
          <p:nvPr/>
        </p:nvSpPr>
        <p:spPr bwMode="auto">
          <a:xfrm>
            <a:off x="8001000" y="4876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/>
              <a:t>7</a:t>
            </a:r>
          </a:p>
        </p:txBody>
      </p:sp>
      <p:sp>
        <p:nvSpPr>
          <p:cNvPr id="3" name="Έλλειψη 2"/>
          <p:cNvSpPr/>
          <p:nvPr/>
        </p:nvSpPr>
        <p:spPr>
          <a:xfrm rot="20680350">
            <a:off x="10101" y="204938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" grpId="0" autoUpdateAnimBg="0"/>
      <p:bldP spid="13405" grpId="0" autoUpdateAnimBg="0"/>
      <p:bldP spid="13406" grpId="0" autoUpdateAnimBg="0"/>
      <p:bldP spid="1340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49328"/>
            <a:ext cx="8229600" cy="1412210"/>
          </a:xfrm>
        </p:spPr>
        <p:txBody>
          <a:bodyPr>
            <a:noAutofit/>
          </a:bodyPr>
          <a:lstStyle/>
          <a:p>
            <a:pPr algn="l"/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Πόσα πρωτόνια και νετρόνια υπάρχουν σε ένα άτομο σιδήρου που έχει ατομικό αριθμό Ζ = 26 και </a:t>
            </a: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</a:rPr>
              <a:t>μαζικό </a:t>
            </a:r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αριθμό 55; </a:t>
            </a:r>
            <a:endParaRPr lang="el-G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76148" y="3284984"/>
            <a:ext cx="6022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(α) 26 πρωτόνια και 29 νετρόνια</a:t>
            </a:r>
            <a:endParaRPr lang="el-GR" sz="2800" dirty="0"/>
          </a:p>
          <a:p>
            <a:r>
              <a:rPr lang="el-GR" sz="2800" b="1" dirty="0"/>
              <a:t>(β</a:t>
            </a:r>
            <a:r>
              <a:rPr lang="el-GR" sz="2800" b="1" dirty="0" smtClean="0"/>
              <a:t>) 26 </a:t>
            </a:r>
            <a:r>
              <a:rPr lang="el-GR" sz="2800" b="1" dirty="0"/>
              <a:t>πρωτόνια και 55 νετρόνια</a:t>
            </a:r>
            <a:endParaRPr lang="el-GR" sz="2800" dirty="0"/>
          </a:p>
          <a:p>
            <a:r>
              <a:rPr lang="el-GR" sz="2800" b="1" dirty="0"/>
              <a:t>(γ) 29 πρωτόνια και 26 νετρόνια</a:t>
            </a:r>
            <a:endParaRPr lang="el-GR" sz="2800" dirty="0"/>
          </a:p>
          <a:p>
            <a:r>
              <a:rPr lang="el-GR" sz="2800" b="1" dirty="0"/>
              <a:t>(δ) 26 πρωτόνια και 26 νετρόνια</a:t>
            </a:r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7380312" y="2632556"/>
            <a:ext cx="137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σίδηρος </a:t>
            </a:r>
            <a:r>
              <a:rPr lang="el-GR" b="1" dirty="0"/>
              <a:t>(</a:t>
            </a:r>
            <a:r>
              <a:rPr lang="el-GR" b="1" dirty="0" err="1"/>
              <a:t>Fe</a:t>
            </a:r>
            <a:r>
              <a:rPr lang="el-GR" b="1" dirty="0" smtClean="0"/>
              <a:t>)</a:t>
            </a:r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 rot="20680350">
            <a:off x="10101" y="204938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  <p:sp>
        <p:nvSpPr>
          <p:cNvPr id="6" name="Έλλειψη 5"/>
          <p:cNvSpPr/>
          <p:nvPr/>
        </p:nvSpPr>
        <p:spPr>
          <a:xfrm>
            <a:off x="611560" y="328498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9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000252"/>
            <a:ext cx="7772400" cy="652062"/>
          </a:xfrm>
        </p:spPr>
        <p:txBody>
          <a:bodyPr>
            <a:noAutofit/>
          </a:bodyPr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βρείτε τα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p, n, e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παρακάτω άτομα.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500166" y="5366826"/>
            <a:ext cx="9286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</a:t>
            </a:r>
            <a:endParaRPr lang="el-GR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85786" y="5509702"/>
            <a:ext cx="886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238</a:t>
            </a:r>
            <a:endParaRPr lang="el-G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90299" y="600637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92</a:t>
            </a:r>
            <a:endParaRPr lang="el-G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500166" y="3652314"/>
            <a:ext cx="9286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Ο</a:t>
            </a:r>
            <a:endParaRPr lang="el-GR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990299" y="3795190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</a:t>
            </a:r>
            <a:endParaRPr lang="el-G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224338" y="4291867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el-G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Έλλειψη 10"/>
          <p:cNvSpPr/>
          <p:nvPr/>
        </p:nvSpPr>
        <p:spPr>
          <a:xfrm rot="20680350">
            <a:off x="10102" y="2437186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68650"/>
            <a:ext cx="404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Ένα χημικό στοιχείο Σ συμβολίζεται </a:t>
            </a:r>
            <a:endParaRPr lang="el-G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65980" y="326266"/>
            <a:ext cx="7152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800" b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endParaRPr lang="el-GR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5784" y="1052736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Ζ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0364" y="391016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Α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732240" y="377369"/>
            <a:ext cx="87075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Li</a:t>
            </a:r>
            <a:endParaRPr lang="el-GR" sz="8000" b="1" dirty="0">
              <a:solidFill>
                <a:srgbClr val="0000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545858" y="295488"/>
            <a:ext cx="418704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3</a:t>
            </a:r>
            <a:endParaRPr lang="el-GR" sz="36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0657" y="89942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π.χ.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8. ΣΥΜΒΟΛΙΣΜΟΣ ΧΗΜΙΚΟΥ ΣΤΟΙΧΕΙΟΥ 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eaLnBrk="1" hangingPunct="1"/>
            <a:r>
              <a:rPr lang="el-GR" b="1" dirty="0" smtClean="0">
                <a:latin typeface="+mn-lt"/>
              </a:rPr>
              <a:t>Υποατομικά </a:t>
            </a:r>
            <a:r>
              <a:rPr lang="el-GR" b="1" dirty="0" smtClean="0">
                <a:latin typeface="+mn-lt"/>
              </a:rPr>
              <a:t>σωματίδια - Ιόντα</a:t>
            </a:r>
          </a:p>
        </p:txBody>
      </p:sp>
      <p:pic>
        <p:nvPicPr>
          <p:cNvPr id="30723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1676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895600"/>
            <a:ext cx="16002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86200"/>
            <a:ext cx="1489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0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0"/>
            <a:ext cx="1905000" cy="1757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AutoShape 1028"/>
          <p:cNvSpPr>
            <a:spLocks noChangeArrowheads="1"/>
          </p:cNvSpPr>
          <p:nvPr/>
        </p:nvSpPr>
        <p:spPr bwMode="auto">
          <a:xfrm rot="2100000">
            <a:off x="3733800" y="3581400"/>
            <a:ext cx="1295400" cy="1371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3" name="AutoShape 1027"/>
          <p:cNvSpPr>
            <a:spLocks noChangeArrowheads="1"/>
          </p:cNvSpPr>
          <p:nvPr/>
        </p:nvSpPr>
        <p:spPr bwMode="auto">
          <a:xfrm rot="2100000">
            <a:off x="1447800" y="2286000"/>
            <a:ext cx="1295400" cy="1371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AutoShape 1028"/>
          <p:cNvSpPr>
            <a:spLocks noChangeArrowheads="1"/>
          </p:cNvSpPr>
          <p:nvPr/>
        </p:nvSpPr>
        <p:spPr bwMode="auto">
          <a:xfrm rot="2100000">
            <a:off x="6000352" y="4906264"/>
            <a:ext cx="1295400" cy="1371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Τίτλος"/>
          <p:cNvSpPr>
            <a:spLocks noGrp="1"/>
          </p:cNvSpPr>
          <p:nvPr>
            <p:ph type="title"/>
          </p:nvPr>
        </p:nvSpPr>
        <p:spPr>
          <a:xfrm>
            <a:off x="685800" y="2045766"/>
            <a:ext cx="7772400" cy="318343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3600" dirty="0" smtClean="0"/>
              <a:t>Τα ιόντα είναι φορτισμένα σωματίδια που προκύπτουν με αποβολή ή πρόσληψη ηλεκτρονίων από ένα άτομο (ή συγκρότημα ατόμων).</a:t>
            </a:r>
          </a:p>
        </p:txBody>
      </p:sp>
      <p:sp>
        <p:nvSpPr>
          <p:cNvPr id="3" name="2 - Ορθογώνιο"/>
          <p:cNvSpPr/>
          <p:nvPr/>
        </p:nvSpPr>
        <p:spPr>
          <a:xfrm rot="20953497">
            <a:off x="194975" y="1673014"/>
            <a:ext cx="4385577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sz="3600" b="1" dirty="0"/>
              <a:t>Τι είναι τα ιόντα;</a:t>
            </a:r>
            <a:endParaRPr lang="el-GR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9. ΟΡΙΣΜΟΣ ΙΟΝΤΟΣ 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0"/>
            <a:ext cx="77724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+mn-lt"/>
              </a:rPr>
              <a:t>Ιόν = άτομο ± ηλεκτρόνια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14500" y="2997201"/>
            <a:ext cx="6523038" cy="1527176"/>
            <a:chOff x="942" y="1492"/>
            <a:chExt cx="4109" cy="962"/>
          </a:xfrm>
        </p:grpSpPr>
        <p:sp>
          <p:nvSpPr>
            <p:cNvPr id="50184" name="Text Box 4"/>
            <p:cNvSpPr txBox="1">
              <a:spLocks noChangeArrowheads="1"/>
            </p:cNvSpPr>
            <p:nvPr/>
          </p:nvSpPr>
          <p:spPr bwMode="auto">
            <a:xfrm>
              <a:off x="1691" y="1591"/>
              <a:ext cx="3360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solidFill>
                    <a:schemeClr val="accent2"/>
                  </a:solidFill>
                </a:rPr>
                <a:t>Ανιόν</a:t>
              </a:r>
              <a:r>
                <a:rPr lang="el-GR" dirty="0"/>
                <a:t> = άτομο + ηλεκτρόνια.</a:t>
              </a:r>
            </a:p>
            <a:p>
              <a:pPr>
                <a:spcBef>
                  <a:spcPct val="50000"/>
                </a:spcBef>
              </a:pPr>
              <a:r>
                <a:rPr lang="el-GR" dirty="0"/>
                <a:t>Άρα, φορτισμένο αρνητικά </a:t>
              </a:r>
              <a:r>
                <a:rPr lang="el-GR" dirty="0">
                  <a:solidFill>
                    <a:schemeClr val="accent2"/>
                  </a:solidFill>
                </a:rPr>
                <a:t>(-)</a:t>
              </a:r>
              <a:r>
                <a:rPr lang="el-GR" dirty="0"/>
                <a:t> (περισσότερα </a:t>
              </a:r>
              <a:r>
                <a:rPr lang="en-US" dirty="0">
                  <a:solidFill>
                    <a:schemeClr val="accent2"/>
                  </a:solidFill>
                </a:rPr>
                <a:t>e</a:t>
              </a:r>
              <a:r>
                <a:rPr lang="en-US" dirty="0"/>
                <a:t> </a:t>
              </a:r>
              <a:r>
                <a:rPr lang="el-GR" dirty="0"/>
                <a:t>από </a:t>
              </a:r>
              <a:r>
                <a:rPr lang="en-US" dirty="0">
                  <a:solidFill>
                    <a:srgbClr val="FF3300"/>
                  </a:solidFill>
                </a:rPr>
                <a:t>p</a:t>
              </a:r>
              <a:r>
                <a:rPr lang="el-GR" dirty="0"/>
                <a:t>).</a:t>
              </a:r>
            </a:p>
          </p:txBody>
        </p:sp>
        <p:sp>
          <p:nvSpPr>
            <p:cNvPr id="50185" name="Freeform 13"/>
            <p:cNvSpPr>
              <a:spLocks/>
            </p:cNvSpPr>
            <p:nvPr/>
          </p:nvSpPr>
          <p:spPr bwMode="auto">
            <a:xfrm>
              <a:off x="942" y="1492"/>
              <a:ext cx="749" cy="315"/>
            </a:xfrm>
            <a:custGeom>
              <a:avLst/>
              <a:gdLst>
                <a:gd name="T0" fmla="*/ 1344 w 336"/>
                <a:gd name="T1" fmla="*/ 0 h 432"/>
                <a:gd name="T2" fmla="*/ 1344 w 336"/>
                <a:gd name="T3" fmla="*/ 1191 h 432"/>
                <a:gd name="T4" fmla="*/ 9421 w 336"/>
                <a:gd name="T5" fmla="*/ 1531 h 432"/>
                <a:gd name="T6" fmla="*/ 0 60000 65536"/>
                <a:gd name="T7" fmla="*/ 0 60000 65536"/>
                <a:gd name="T8" fmla="*/ 0 60000 65536"/>
                <a:gd name="T9" fmla="*/ 0 w 336"/>
                <a:gd name="T10" fmla="*/ 0 h 432"/>
                <a:gd name="T11" fmla="*/ 336 w 336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432">
                  <a:moveTo>
                    <a:pt x="48" y="0"/>
                  </a:moveTo>
                  <a:cubicBezTo>
                    <a:pt x="24" y="132"/>
                    <a:pt x="0" y="264"/>
                    <a:pt x="48" y="336"/>
                  </a:cubicBezTo>
                  <a:cubicBezTo>
                    <a:pt x="96" y="408"/>
                    <a:pt x="288" y="416"/>
                    <a:pt x="336" y="432"/>
                  </a:cubicBezTo>
                </a:path>
              </a:pathLst>
            </a:custGeom>
            <a:noFill/>
            <a:ln w="317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85850" y="2997370"/>
            <a:ext cx="7391400" cy="2447854"/>
            <a:chOff x="684" y="1867"/>
            <a:chExt cx="4656" cy="2236"/>
          </a:xfrm>
        </p:grpSpPr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1980" y="3240"/>
              <a:ext cx="3360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solidFill>
                    <a:srgbClr val="FF3300"/>
                  </a:solidFill>
                </a:rPr>
                <a:t>Κατιόν</a:t>
              </a:r>
              <a:r>
                <a:rPr lang="el-GR" dirty="0"/>
                <a:t> = άτομο - ηλεκτρόνια.</a:t>
              </a:r>
            </a:p>
            <a:p>
              <a:pPr>
                <a:spcBef>
                  <a:spcPct val="50000"/>
                </a:spcBef>
              </a:pPr>
              <a:r>
                <a:rPr lang="el-GR" dirty="0"/>
                <a:t>Άρα, φορτισμένο θετικά </a:t>
              </a:r>
              <a:r>
                <a:rPr lang="el-GR" dirty="0">
                  <a:solidFill>
                    <a:srgbClr val="FF3300"/>
                  </a:solidFill>
                </a:rPr>
                <a:t>(+)</a:t>
              </a:r>
              <a:r>
                <a:rPr lang="el-GR" dirty="0"/>
                <a:t> (περισσότερα </a:t>
              </a:r>
              <a:r>
                <a:rPr lang="en-US" dirty="0">
                  <a:solidFill>
                    <a:srgbClr val="FF3300"/>
                  </a:solidFill>
                </a:rPr>
                <a:t>p </a:t>
              </a:r>
              <a:r>
                <a:rPr lang="el-GR" dirty="0"/>
                <a:t>από </a:t>
              </a:r>
              <a:r>
                <a:rPr lang="en-US" dirty="0">
                  <a:solidFill>
                    <a:schemeClr val="accent2"/>
                  </a:solidFill>
                </a:rPr>
                <a:t>e</a:t>
              </a:r>
              <a:r>
                <a:rPr lang="en-US" dirty="0"/>
                <a:t> </a:t>
              </a:r>
              <a:r>
                <a:rPr lang="el-GR" dirty="0"/>
                <a:t>).</a:t>
              </a:r>
            </a:p>
          </p:txBody>
        </p:sp>
        <p:sp>
          <p:nvSpPr>
            <p:cNvPr id="50183" name="Freeform 14"/>
            <p:cNvSpPr>
              <a:spLocks/>
            </p:cNvSpPr>
            <p:nvPr/>
          </p:nvSpPr>
          <p:spPr bwMode="auto">
            <a:xfrm>
              <a:off x="684" y="1867"/>
              <a:ext cx="1289" cy="1839"/>
            </a:xfrm>
            <a:custGeom>
              <a:avLst/>
              <a:gdLst>
                <a:gd name="T0" fmla="*/ 408 w 1648"/>
                <a:gd name="T1" fmla="*/ 0 h 2208"/>
                <a:gd name="T2" fmla="*/ 212 w 1648"/>
                <a:gd name="T3" fmla="*/ 1123 h 2208"/>
                <a:gd name="T4" fmla="*/ 1682 w 1648"/>
                <a:gd name="T5" fmla="*/ 1209 h 2208"/>
                <a:gd name="T6" fmla="*/ 0 60000 65536"/>
                <a:gd name="T7" fmla="*/ 0 60000 65536"/>
                <a:gd name="T8" fmla="*/ 0 60000 65536"/>
                <a:gd name="T9" fmla="*/ 0 w 1648"/>
                <a:gd name="T10" fmla="*/ 0 h 2208"/>
                <a:gd name="T11" fmla="*/ 1648 w 1648"/>
                <a:gd name="T12" fmla="*/ 2208 h 2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8" h="2208">
                  <a:moveTo>
                    <a:pt x="400" y="0"/>
                  </a:moveTo>
                  <a:cubicBezTo>
                    <a:pt x="200" y="768"/>
                    <a:pt x="0" y="1536"/>
                    <a:pt x="208" y="1872"/>
                  </a:cubicBezTo>
                  <a:cubicBezTo>
                    <a:pt x="416" y="2208"/>
                    <a:pt x="1408" y="1992"/>
                    <a:pt x="1648" y="2016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10. ΑΝΙΟΝΤΑ ΚΑΙ ΚΑΤΙΟΝΤΑ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685800" y="620688"/>
            <a:ext cx="77724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/>
              <a:t>Αν το άτομο 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πάρει</a:t>
            </a:r>
            <a:r>
              <a:rPr lang="el-GR" sz="2400" b="1" dirty="0" smtClean="0"/>
              <a:t> ηλεκτρόνια φορτίζεται 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αρνητικά</a:t>
            </a:r>
            <a:r>
              <a:rPr lang="el-GR" sz="2400" b="1" dirty="0" smtClean="0"/>
              <a:t> και ονομάζεται 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ανιόν</a:t>
            </a:r>
            <a:r>
              <a:rPr lang="el-GR" sz="2400" b="1" dirty="0" smtClean="0"/>
              <a:t>, ενώ </a:t>
            </a:r>
            <a:endParaRPr lang="el-GR" sz="2400" b="1" dirty="0" smtClean="0"/>
          </a:p>
          <a:p>
            <a:r>
              <a:rPr lang="el-GR" sz="2400" b="1" dirty="0" smtClean="0"/>
              <a:t>αν </a:t>
            </a:r>
            <a:r>
              <a:rPr lang="el-GR" sz="2400" b="1" dirty="0" smtClean="0">
                <a:solidFill>
                  <a:srgbClr val="FF0000"/>
                </a:solidFill>
              </a:rPr>
              <a:t>δώσει</a:t>
            </a:r>
            <a:r>
              <a:rPr lang="el-GR" sz="2400" b="1" dirty="0" smtClean="0"/>
              <a:t> κάποια ηλεκτρόνια φορτίζεται </a:t>
            </a:r>
            <a:r>
              <a:rPr lang="el-GR" sz="2400" b="1" dirty="0" smtClean="0">
                <a:solidFill>
                  <a:srgbClr val="FF0000"/>
                </a:solidFill>
              </a:rPr>
              <a:t>θετικά</a:t>
            </a:r>
            <a:r>
              <a:rPr lang="el-GR" sz="2400" b="1" dirty="0" smtClean="0"/>
              <a:t> και ονομάζεται </a:t>
            </a:r>
            <a:r>
              <a:rPr lang="el-GR" sz="2400" b="1" dirty="0" smtClean="0">
                <a:solidFill>
                  <a:srgbClr val="FF0000"/>
                </a:solidFill>
              </a:rPr>
              <a:t>κατιόν</a:t>
            </a:r>
            <a:r>
              <a:rPr lang="el-GR" sz="2400" b="1" dirty="0" smtClean="0"/>
              <a:t>.</a:t>
            </a:r>
          </a:p>
        </p:txBody>
      </p:sp>
      <p:graphicFrame>
        <p:nvGraphicFramePr>
          <p:cNvPr id="1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79681"/>
              </p:ext>
            </p:extLst>
          </p:nvPr>
        </p:nvGraphicFramePr>
        <p:xfrm>
          <a:off x="323528" y="5394895"/>
          <a:ext cx="8496944" cy="1346473"/>
        </p:xfrm>
        <a:graphic>
          <a:graphicData uri="http://schemas.openxmlformats.org/drawingml/2006/table">
            <a:tbl>
              <a:tblPr/>
              <a:tblGrid>
                <a:gridCol w="2369790"/>
                <a:gridCol w="3062711"/>
                <a:gridCol w="3064443"/>
              </a:tblGrid>
              <a:tr h="269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Όνομα ιόντος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Ανιόν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Κατιόν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Τρόπος δημιουργίας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Πρόσληψη ηλεκτρονίων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Αποβολή ηλεκτρονίων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Χαρακτηριστικά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Αρνητικά φορτισμένο σωματίδιο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Θετικά φορτισμένο σωματίδιο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005681"/>
            <a:ext cx="23622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3563888" y="1268760"/>
            <a:ext cx="396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 dirty="0"/>
              <a:t>Φορτίο </a:t>
            </a:r>
            <a:endParaRPr lang="en-US" sz="3600" dirty="0"/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3300"/>
                </a:solidFill>
              </a:rPr>
              <a:t>1 </a:t>
            </a:r>
            <a:r>
              <a:rPr lang="el-GR" sz="3600" dirty="0">
                <a:solidFill>
                  <a:srgbClr val="FF3300"/>
                </a:solidFill>
              </a:rPr>
              <a:t>(+) </a:t>
            </a:r>
            <a:r>
              <a:rPr lang="en-US" sz="3600" dirty="0"/>
              <a:t>+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l-G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(-)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/>
              <a:t>=</a:t>
            </a:r>
            <a:r>
              <a:rPr lang="el-GR" sz="3600" dirty="0"/>
              <a:t>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(</a:t>
            </a:r>
            <a:r>
              <a:rPr lang="el-G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l-G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276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b="1" dirty="0" smtClean="0">
                <a:latin typeface="+mn-lt"/>
              </a:rPr>
              <a:t>Ανιόν </a:t>
            </a:r>
            <a:r>
              <a:rPr lang="el-GR" sz="4000" b="1" dirty="0" smtClean="0">
                <a:latin typeface="+mn-lt"/>
              </a:rPr>
              <a:t>υδρογόνου</a:t>
            </a:r>
            <a:endParaRPr lang="el-GR" sz="3600" b="1" dirty="0" smtClean="0">
              <a:latin typeface="+mn-lt"/>
            </a:endParaRPr>
          </a:p>
        </p:txBody>
      </p:sp>
      <p:sp>
        <p:nvSpPr>
          <p:cNvPr id="54277" name="AutoShape 16"/>
          <p:cNvSpPr>
            <a:spLocks noChangeArrowheads="1"/>
          </p:cNvSpPr>
          <p:nvPr/>
        </p:nvSpPr>
        <p:spPr bwMode="auto">
          <a:xfrm rot="1138132">
            <a:off x="6357066" y="1054124"/>
            <a:ext cx="2794730" cy="1259889"/>
          </a:xfrm>
          <a:prstGeom prst="wedgeEllipseCallout">
            <a:avLst>
              <a:gd name="adj1" fmla="val -48757"/>
              <a:gd name="adj2" fmla="val 1279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80000" rIns="18000" bIns="180000" anchor="b"/>
          <a:lstStyle/>
          <a:p>
            <a:r>
              <a:rPr lang="el-GR" sz="1600"/>
              <a:t>Σε τι αντιστοιχούν το  1(+) και το 2(-); Δες τα χρώματα!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137749"/>
            <a:ext cx="2590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1119" y="3426718"/>
            <a:ext cx="8229600" cy="5715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atin typeface="+mn-lt"/>
              </a:rPr>
              <a:t>Κατιόν λιθίου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92031" y="4592567"/>
            <a:ext cx="396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 dirty="0"/>
              <a:t>Φορτίο </a:t>
            </a:r>
            <a:endParaRPr lang="en-US" sz="3600" dirty="0"/>
          </a:p>
          <a:p>
            <a:pPr>
              <a:spcBef>
                <a:spcPct val="50000"/>
              </a:spcBef>
            </a:pPr>
            <a:r>
              <a:rPr lang="el-GR" sz="3600" dirty="0">
                <a:solidFill>
                  <a:srgbClr val="FF3300"/>
                </a:solidFill>
              </a:rPr>
              <a:t>3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r>
              <a:rPr lang="el-GR" sz="3600" dirty="0">
                <a:solidFill>
                  <a:srgbClr val="FF3300"/>
                </a:solidFill>
              </a:rPr>
              <a:t>(+) </a:t>
            </a:r>
            <a:r>
              <a:rPr lang="en-US" sz="3600" dirty="0"/>
              <a:t>+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l-G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(-)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/>
              <a:t>=</a:t>
            </a:r>
            <a:r>
              <a:rPr lang="el-GR" sz="3600" dirty="0"/>
              <a:t> </a:t>
            </a:r>
            <a:r>
              <a:rPr lang="en-US" sz="3600" dirty="0">
                <a:solidFill>
                  <a:srgbClr val="FF3300"/>
                </a:solidFill>
              </a:rPr>
              <a:t>1 (</a:t>
            </a:r>
            <a:r>
              <a:rPr lang="el-GR" sz="3600" dirty="0">
                <a:solidFill>
                  <a:srgbClr val="FF3300"/>
                </a:solidFill>
              </a:rPr>
              <a:t>+</a:t>
            </a:r>
            <a:r>
              <a:rPr lang="en-US" sz="3600" dirty="0">
                <a:solidFill>
                  <a:srgbClr val="FF3300"/>
                </a:solidFill>
              </a:rPr>
              <a:t>)</a:t>
            </a:r>
            <a:endParaRPr lang="el-GR" sz="3600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772816"/>
            <a:ext cx="648072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</a:rPr>
              <a:t>Η</a:t>
            </a:r>
            <a:r>
              <a:rPr lang="el-GR" sz="3200" b="1" baseline="30000" dirty="0" smtClean="0">
                <a:solidFill>
                  <a:srgbClr val="FFFF00"/>
                </a:solidFill>
              </a:rPr>
              <a:t>-</a:t>
            </a:r>
            <a:endParaRPr lang="el-GR" sz="3200" b="1" baseline="30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97" y="5032810"/>
            <a:ext cx="648072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Li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+</a:t>
            </a:r>
            <a:endParaRPr lang="el-GR" sz="3200" b="1" baseline="3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11</a:t>
            </a:r>
            <a:r>
              <a:rPr lang="el-GR" sz="2000" b="1" dirty="0" smtClean="0">
                <a:solidFill>
                  <a:schemeClr val="bg1"/>
                </a:solidFill>
              </a:rPr>
              <a:t>. ΣΥΜΒΟΛΙΣΜΟΣ ΙΟΝΤΟΣ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19056"/>
            <a:ext cx="3786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Ένα ιόν στοιχείου Σ συμβολίζεται </a:t>
            </a:r>
            <a:endParaRPr lang="el-G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65980" y="476672"/>
            <a:ext cx="7152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800" b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endParaRPr lang="el-GR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7943" y="634336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+ν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23222"/>
            <a:ext cx="678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l-GR" sz="4800" b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sz="48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0885" y="2154054"/>
            <a:ext cx="632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Άτομο που έχει αποβάλλει ένα ηλεκτρόνιο – κατιόν με φορτίο +1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2460377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l-GR" sz="4800" b="1" baseline="30000" dirty="0" smtClean="0">
                <a:solidFill>
                  <a:schemeClr val="accent1">
                    <a:lumMod val="75000"/>
                  </a:schemeClr>
                </a:solidFill>
              </a:rPr>
              <a:t>2+</a:t>
            </a:r>
            <a:endParaRPr lang="el-GR" sz="48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0885" y="2691209"/>
            <a:ext cx="648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Άτομο που έχει αποβάλλει δυο ηλεκτρόνια – κατιόν με φορτίο +2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332585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l-GR" sz="4800" b="1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48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0885" y="4563417"/>
            <a:ext cx="631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Άτομο που έχει προσλάβει ένα ηλεκτρόνιο – ανιόν με φορτίο -1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4908649"/>
            <a:ext cx="806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l-GR" sz="4800" b="1" baseline="30000" dirty="0" smtClean="0">
                <a:solidFill>
                  <a:schemeClr val="accent1">
                    <a:lumMod val="75000"/>
                  </a:schemeClr>
                </a:solidFill>
              </a:rPr>
              <a:t>2-</a:t>
            </a:r>
            <a:endParaRPr lang="el-GR" sz="48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0885" y="5139481"/>
            <a:ext cx="622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Άτομο που έχει </a:t>
            </a:r>
            <a:r>
              <a:rPr lang="el-GR" dirty="0"/>
              <a:t>προσλάβει </a:t>
            </a:r>
            <a:r>
              <a:rPr lang="el-GR" dirty="0" smtClean="0"/>
              <a:t>δυο ηλεκτρόνια – ανιόν με φορτίο -2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6874615" y="476672"/>
            <a:ext cx="7152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800" b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endParaRPr lang="el-GR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6578" y="63433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-ν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6110" y="105912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ή</a:t>
            </a:r>
            <a:endParaRPr lang="el-GR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2964433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l-GR" sz="4800" b="1" baseline="30000" dirty="0" smtClean="0">
                <a:solidFill>
                  <a:schemeClr val="accent1">
                    <a:lumMod val="75000"/>
                  </a:schemeClr>
                </a:solidFill>
              </a:rPr>
              <a:t>3+</a:t>
            </a:r>
            <a:endParaRPr lang="el-GR" sz="48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0885" y="3195265"/>
            <a:ext cx="651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Άτομο που έχει αποβάλλει τρία ηλεκτρόνια – κατιόν με φορτίο +3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6063" y="6072854"/>
            <a:ext cx="9144000" cy="812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l-GR" dirty="0"/>
              <a:t>Όταν το φορτίο είναι </a:t>
            </a:r>
            <a:r>
              <a:rPr lang="en-US" dirty="0"/>
              <a:t> +1 </a:t>
            </a:r>
            <a:r>
              <a:rPr lang="el-GR" dirty="0"/>
              <a:t>ή </a:t>
            </a:r>
            <a:r>
              <a:rPr lang="en-US" dirty="0"/>
              <a:t> –1, </a:t>
            </a:r>
            <a:r>
              <a:rPr lang="el-GR" dirty="0"/>
              <a:t>το </a:t>
            </a:r>
            <a:r>
              <a:rPr lang="en-US" dirty="0"/>
              <a:t> “1” </a:t>
            </a:r>
            <a:r>
              <a:rPr lang="el-GR" dirty="0"/>
              <a:t> τυπικά παραλείπεται και το φορτίο </a:t>
            </a:r>
            <a:endParaRPr lang="el-GR" dirty="0" smtClean="0"/>
          </a:p>
          <a:p>
            <a:pPr algn="ctr">
              <a:lnSpc>
                <a:spcPct val="130000"/>
              </a:lnSpc>
            </a:pPr>
            <a:r>
              <a:rPr lang="el-GR" dirty="0" smtClean="0"/>
              <a:t>δηλώνεται απλά ως </a:t>
            </a:r>
            <a:r>
              <a:rPr lang="en-US" dirty="0" smtClean="0"/>
              <a:t> “</a:t>
            </a:r>
            <a:r>
              <a:rPr lang="el-GR" dirty="0" smtClean="0"/>
              <a:t>+</a:t>
            </a:r>
            <a:r>
              <a:rPr lang="en-US" dirty="0" smtClean="0"/>
              <a:t>” </a:t>
            </a:r>
            <a:r>
              <a:rPr lang="el-GR" dirty="0"/>
              <a:t>ή 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l-GR" dirty="0" smtClean="0"/>
              <a:t>-</a:t>
            </a:r>
            <a:r>
              <a:rPr lang="en-US" dirty="0" smtClean="0"/>
              <a:t>”:</a:t>
            </a:r>
            <a:r>
              <a:rPr lang="el-GR" dirty="0" smtClean="0"/>
              <a:t> </a:t>
            </a:r>
            <a:r>
              <a:rPr lang="el-GR" dirty="0"/>
              <a:t>π.χ</a:t>
            </a:r>
            <a:r>
              <a:rPr lang="el-GR" dirty="0"/>
              <a:t>. </a:t>
            </a:r>
            <a:r>
              <a:rPr lang="en-US" dirty="0"/>
              <a:t>Na 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/>
              <a:t>Cl</a:t>
            </a:r>
            <a:r>
              <a:rPr lang="en-US" dirty="0"/>
              <a:t> </a:t>
            </a:r>
            <a:r>
              <a:rPr lang="en-US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199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smtClean="0"/>
              <a:t>Στο σχήμα που ακολουθεί φαίνεται ο τρόπος με τον οποίο δημιουργούνται τα ιόντα είτε θετικά είτε αρνητικά ιόντα.</a:t>
            </a:r>
            <a:br>
              <a:rPr lang="el-GR" sz="2400" smtClean="0"/>
            </a:br>
            <a:endParaRPr lang="el-GR" sz="2400" smtClean="0"/>
          </a:p>
        </p:txBody>
      </p:sp>
      <p:pic>
        <p:nvPicPr>
          <p:cNvPr id="53251" name="Picture 2" descr="FG02_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43063"/>
            <a:ext cx="66484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500826" y="5214950"/>
            <a:ext cx="776294" cy="3810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1500" y="1785938"/>
            <a:ext cx="7848600" cy="3940175"/>
            <a:chOff x="360" y="1125"/>
            <a:chExt cx="4944" cy="2482"/>
          </a:xfrm>
        </p:grpSpPr>
        <p:sp>
          <p:nvSpPr>
            <p:cNvPr id="63493" name="Text Box 3"/>
            <p:cNvSpPr txBox="1">
              <a:spLocks noChangeArrowheads="1"/>
            </p:cNvSpPr>
            <p:nvPr/>
          </p:nvSpPr>
          <p:spPr bwMode="auto">
            <a:xfrm>
              <a:off x="360" y="1125"/>
              <a:ext cx="4944" cy="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77825" indent="-377825">
                <a:spcBef>
                  <a:spcPct val="50000"/>
                </a:spcBef>
              </a:pPr>
              <a:r>
                <a:rPr lang="el-GR" sz="3200" dirty="0"/>
                <a:t>Το άτομο του φθορίου έχει Ζ=9, Α=19. Άρα…</a:t>
              </a:r>
            </a:p>
            <a:p>
              <a:pPr marL="377825" indent="-377825">
                <a:spcBef>
                  <a:spcPct val="50000"/>
                </a:spcBef>
                <a:buFontTx/>
                <a:buChar char="•"/>
              </a:pPr>
              <a:r>
                <a:rPr lang="el-GR" sz="3200" dirty="0"/>
                <a:t> </a:t>
              </a:r>
              <a:r>
                <a:rPr lang="el-GR" sz="3200" dirty="0" smtClean="0"/>
                <a:t>Έχει</a:t>
              </a:r>
              <a:r>
                <a:rPr lang="en-US" sz="3200" dirty="0" smtClean="0"/>
                <a:t>  </a:t>
              </a:r>
              <a:r>
                <a:rPr lang="el-GR" sz="3200" dirty="0" smtClean="0"/>
                <a:t> </a:t>
              </a:r>
              <a:r>
                <a:rPr lang="en-US" sz="3200" dirty="0" smtClean="0"/>
                <a:t>  </a:t>
              </a:r>
              <a:r>
                <a:rPr lang="el-GR" sz="3200" dirty="0" smtClean="0"/>
                <a:t> </a:t>
              </a:r>
              <a:r>
                <a:rPr lang="el-GR" sz="3200" dirty="0"/>
                <a:t>πρωτόνια </a:t>
              </a:r>
              <a:r>
                <a:rPr lang="el-GR" sz="3200" dirty="0" smtClean="0"/>
                <a:t>στον</a:t>
              </a:r>
              <a:r>
                <a:rPr lang="en-US" sz="3200" dirty="0" smtClean="0"/>
                <a:t>   </a:t>
              </a:r>
              <a:r>
                <a:rPr lang="el-GR" sz="3200" dirty="0" smtClean="0"/>
                <a:t> </a:t>
              </a:r>
              <a:r>
                <a:rPr lang="en-US" sz="3200" dirty="0" smtClean="0"/>
                <a:t>              </a:t>
              </a:r>
              <a:r>
                <a:rPr lang="el-GR" sz="3200" dirty="0" smtClean="0"/>
                <a:t> </a:t>
              </a:r>
              <a:r>
                <a:rPr lang="el-GR" sz="3200" dirty="0"/>
                <a:t>του</a:t>
              </a:r>
            </a:p>
            <a:p>
              <a:pPr marL="377825" indent="-377825">
                <a:spcBef>
                  <a:spcPct val="50000"/>
                </a:spcBef>
                <a:buFontTx/>
                <a:buChar char="•"/>
              </a:pPr>
              <a:r>
                <a:rPr lang="el-GR" sz="3200" dirty="0"/>
                <a:t> Έχει </a:t>
              </a:r>
              <a:r>
                <a:rPr lang="en-US" sz="3200" dirty="0"/>
                <a:t>      </a:t>
              </a:r>
              <a:r>
                <a:rPr lang="en-US" sz="3200" dirty="0" smtClean="0"/>
                <a:t>  </a:t>
              </a:r>
              <a:r>
                <a:rPr lang="el-GR" sz="3200" dirty="0" smtClean="0"/>
                <a:t>νετρόνια στον</a:t>
              </a:r>
              <a:r>
                <a:rPr lang="en-US" sz="3200" dirty="0" smtClean="0"/>
                <a:t>   </a:t>
              </a:r>
              <a:r>
                <a:rPr lang="el-GR" sz="3200" dirty="0" smtClean="0"/>
                <a:t> </a:t>
              </a:r>
              <a:r>
                <a:rPr lang="en-US" sz="3200" dirty="0" smtClean="0"/>
                <a:t>              </a:t>
              </a:r>
              <a:r>
                <a:rPr lang="el-GR" sz="3200" dirty="0" smtClean="0"/>
                <a:t> </a:t>
              </a:r>
              <a:r>
                <a:rPr lang="el-GR" sz="3200" dirty="0"/>
                <a:t>του</a:t>
              </a:r>
            </a:p>
            <a:p>
              <a:pPr marL="377825" indent="-377825">
                <a:spcBef>
                  <a:spcPct val="50000"/>
                </a:spcBef>
                <a:buFontTx/>
                <a:buChar char="•"/>
              </a:pPr>
              <a:r>
                <a:rPr lang="el-GR" sz="3200" dirty="0"/>
                <a:t> </a:t>
              </a:r>
              <a:r>
                <a:rPr lang="el-GR" sz="3200" dirty="0" smtClean="0"/>
                <a:t>Έχει </a:t>
              </a:r>
              <a:r>
                <a:rPr lang="en-US" sz="3200" dirty="0" smtClean="0"/>
                <a:t>    </a:t>
              </a:r>
              <a:r>
                <a:rPr lang="el-GR" sz="3200" dirty="0" smtClean="0"/>
                <a:t> </a:t>
              </a:r>
              <a:r>
                <a:rPr lang="el-GR" sz="3200" dirty="0"/>
                <a:t>ηλεκτρόνια</a:t>
              </a:r>
            </a:p>
            <a:p>
              <a:pPr marL="377825" indent="-377825">
                <a:spcBef>
                  <a:spcPts val="600"/>
                </a:spcBef>
                <a:buFontTx/>
                <a:buChar char="•"/>
              </a:pPr>
              <a:r>
                <a:rPr lang="el-GR" sz="3200" dirty="0"/>
                <a:t> Όταν προσλάβει ένα ηλεκτρόνιο γίνεται </a:t>
              </a:r>
              <a:r>
                <a:rPr lang="en-US" sz="3200" dirty="0"/>
                <a:t> </a:t>
              </a:r>
              <a:endParaRPr lang="en-US" sz="3200" dirty="0" smtClean="0"/>
            </a:p>
            <a:p>
              <a:pPr marL="377825" indent="-377825">
                <a:spcBef>
                  <a:spcPts val="600"/>
                </a:spcBef>
              </a:pPr>
              <a:r>
                <a:rPr lang="en-US" sz="3200" dirty="0" smtClean="0"/>
                <a:t>         </a:t>
              </a:r>
              <a:r>
                <a:rPr lang="el-GR" sz="3200" dirty="0" smtClean="0"/>
                <a:t> </a:t>
              </a:r>
              <a:r>
                <a:rPr lang="en-US" sz="3200" dirty="0" smtClean="0"/>
                <a:t>          </a:t>
              </a:r>
              <a:r>
                <a:rPr lang="el-GR" sz="3200" dirty="0" smtClean="0"/>
                <a:t>με</a:t>
              </a:r>
              <a:r>
                <a:rPr lang="en-US" sz="3200" dirty="0" smtClean="0"/>
                <a:t>  </a:t>
              </a:r>
              <a:r>
                <a:rPr lang="el-GR" sz="3200" dirty="0" smtClean="0"/>
                <a:t> </a:t>
              </a:r>
              <a:r>
                <a:rPr lang="en-US" sz="3200" dirty="0" smtClean="0"/>
                <a:t>   </a:t>
              </a:r>
              <a:r>
                <a:rPr lang="el-GR" sz="3200" dirty="0" smtClean="0"/>
                <a:t> </a:t>
              </a:r>
              <a:r>
                <a:rPr lang="en-US" sz="3200" dirty="0" smtClean="0"/>
                <a:t>                </a:t>
              </a:r>
              <a:r>
                <a:rPr lang="el-GR" sz="3200" dirty="0" smtClean="0"/>
                <a:t> </a:t>
              </a:r>
              <a:r>
                <a:rPr lang="en-US" sz="3200" dirty="0" smtClean="0"/>
                <a:t> </a:t>
              </a:r>
              <a:r>
                <a:rPr lang="el-GR" sz="3200" dirty="0" smtClean="0"/>
                <a:t>φορτίο</a:t>
              </a:r>
              <a:r>
                <a:rPr lang="en-US" sz="3200" dirty="0" smtClean="0"/>
                <a:t>   </a:t>
              </a:r>
              <a:endParaRPr lang="el-GR" sz="3200" dirty="0"/>
            </a:p>
          </p:txBody>
        </p:sp>
        <p:sp>
          <p:nvSpPr>
            <p:cNvPr id="63494" name="Rectangle 5"/>
            <p:cNvSpPr>
              <a:spLocks noChangeArrowheads="1"/>
            </p:cNvSpPr>
            <p:nvPr/>
          </p:nvSpPr>
          <p:spPr bwMode="auto">
            <a:xfrm>
              <a:off x="1260" y="2115"/>
              <a:ext cx="288" cy="24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495" name="Rectangle 4"/>
            <p:cNvSpPr>
              <a:spLocks noChangeArrowheads="1"/>
            </p:cNvSpPr>
            <p:nvPr/>
          </p:nvSpPr>
          <p:spPr bwMode="auto">
            <a:xfrm>
              <a:off x="1203" y="1665"/>
              <a:ext cx="192" cy="24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496" name="Rectangle 7"/>
            <p:cNvSpPr>
              <a:spLocks noChangeArrowheads="1"/>
            </p:cNvSpPr>
            <p:nvPr/>
          </p:nvSpPr>
          <p:spPr bwMode="auto">
            <a:xfrm>
              <a:off x="3240" y="2160"/>
              <a:ext cx="912" cy="24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497" name="Rectangle 6"/>
            <p:cNvSpPr>
              <a:spLocks noChangeArrowheads="1"/>
            </p:cNvSpPr>
            <p:nvPr/>
          </p:nvSpPr>
          <p:spPr bwMode="auto">
            <a:xfrm>
              <a:off x="3150" y="1665"/>
              <a:ext cx="912" cy="24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498" name="Rectangle 8"/>
            <p:cNvSpPr>
              <a:spLocks noChangeArrowheads="1"/>
            </p:cNvSpPr>
            <p:nvPr/>
          </p:nvSpPr>
          <p:spPr bwMode="auto">
            <a:xfrm>
              <a:off x="1215" y="2610"/>
              <a:ext cx="192" cy="24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499" name="Rectangle 9"/>
            <p:cNvSpPr>
              <a:spLocks noChangeArrowheads="1"/>
            </p:cNvSpPr>
            <p:nvPr/>
          </p:nvSpPr>
          <p:spPr bwMode="auto">
            <a:xfrm>
              <a:off x="765" y="3285"/>
              <a:ext cx="672" cy="24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500" name="Rectangle 10"/>
            <p:cNvSpPr>
              <a:spLocks noChangeArrowheads="1"/>
            </p:cNvSpPr>
            <p:nvPr/>
          </p:nvSpPr>
          <p:spPr bwMode="auto">
            <a:xfrm>
              <a:off x="1890" y="3285"/>
              <a:ext cx="1296" cy="24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152556" y="2533668"/>
            <a:ext cx="7848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en-US" sz="3200" dirty="0"/>
              <a:t>        9                        </a:t>
            </a:r>
            <a:r>
              <a:rPr lang="en-US" sz="3200" dirty="0" smtClean="0"/>
              <a:t>        </a:t>
            </a:r>
            <a:r>
              <a:rPr lang="el-GR" sz="3200" dirty="0"/>
              <a:t>πυρήνα</a:t>
            </a:r>
          </a:p>
          <a:p>
            <a:pPr marL="514350" indent="-514350" algn="l">
              <a:spcBef>
                <a:spcPct val="50000"/>
              </a:spcBef>
              <a:defRPr/>
            </a:pPr>
            <a:r>
              <a:rPr lang="en-US" sz="3200" dirty="0"/>
              <a:t>       </a:t>
            </a:r>
            <a:r>
              <a:rPr lang="en-US" sz="3200" dirty="0" smtClean="0"/>
              <a:t>  </a:t>
            </a:r>
            <a:r>
              <a:rPr lang="en-US" sz="3200" dirty="0"/>
              <a:t>10   </a:t>
            </a:r>
            <a:r>
              <a:rPr lang="en-US" sz="3200" dirty="0" smtClean="0"/>
              <a:t>                           </a:t>
            </a:r>
            <a:r>
              <a:rPr lang="el-GR" sz="3200" dirty="0"/>
              <a:t>πυρήνα</a:t>
            </a:r>
            <a:endParaRPr lang="en-US" sz="3200" dirty="0"/>
          </a:p>
          <a:p>
            <a:pPr marL="514350" indent="-514350" algn="l">
              <a:spcBef>
                <a:spcPct val="50000"/>
              </a:spcBef>
              <a:defRPr/>
            </a:pPr>
            <a:r>
              <a:rPr lang="en-US" sz="3200" dirty="0"/>
              <a:t>      </a:t>
            </a:r>
            <a:r>
              <a:rPr lang="en-US" sz="3200" dirty="0" smtClean="0"/>
              <a:t>  </a:t>
            </a:r>
            <a:r>
              <a:rPr lang="el-GR" sz="3200" dirty="0"/>
              <a:t>9</a:t>
            </a:r>
            <a:endParaRPr lang="en-US" sz="3200" dirty="0"/>
          </a:p>
          <a:p>
            <a:pPr marL="377825" indent="-377825">
              <a:lnSpc>
                <a:spcPts val="4200"/>
              </a:lnSpc>
              <a:spcBef>
                <a:spcPts val="0"/>
              </a:spcBef>
              <a:defRPr/>
            </a:pPr>
            <a:r>
              <a:rPr lang="el-GR" sz="3200" dirty="0" smtClean="0"/>
              <a:t> </a:t>
            </a:r>
            <a:r>
              <a:rPr lang="en-US" sz="3200" dirty="0" smtClean="0"/>
              <a:t>  </a:t>
            </a:r>
            <a:r>
              <a:rPr lang="el-GR" sz="3200" dirty="0" smtClean="0"/>
              <a:t> </a:t>
            </a:r>
            <a:endParaRPr lang="en-US" sz="3200" dirty="0" smtClean="0"/>
          </a:p>
          <a:p>
            <a:pPr marL="377825" indent="-377825">
              <a:lnSpc>
                <a:spcPts val="4200"/>
              </a:lnSpc>
              <a:spcBef>
                <a:spcPts val="0"/>
              </a:spcBef>
              <a:defRPr/>
            </a:pPr>
            <a:r>
              <a:rPr lang="en-US" sz="3200" dirty="0" smtClean="0"/>
              <a:t> </a:t>
            </a:r>
            <a:r>
              <a:rPr lang="el-GR" sz="3200" dirty="0" smtClean="0"/>
              <a:t>ανιόν    </a:t>
            </a:r>
            <a:r>
              <a:rPr lang="en-US" sz="3200" dirty="0" smtClean="0"/>
              <a:t>     </a:t>
            </a:r>
            <a:r>
              <a:rPr lang="el-GR" sz="3200" dirty="0" smtClean="0"/>
              <a:t> </a:t>
            </a:r>
            <a:r>
              <a:rPr lang="en-US" sz="3200" dirty="0" smtClean="0"/>
              <a:t> </a:t>
            </a:r>
            <a:r>
              <a:rPr lang="el-GR" sz="3200" dirty="0" smtClean="0"/>
              <a:t>αρνητικό</a:t>
            </a:r>
            <a:r>
              <a:rPr lang="en-US" sz="3200" dirty="0" smtClean="0"/>
              <a:t>                      -1</a:t>
            </a:r>
            <a:endParaRPr lang="el-GR" sz="3200" dirty="0"/>
          </a:p>
        </p:txBody>
      </p:sp>
      <p:sp>
        <p:nvSpPr>
          <p:cNvPr id="14" name="Έλλειψη 13"/>
          <p:cNvSpPr/>
          <p:nvPr/>
        </p:nvSpPr>
        <p:spPr>
          <a:xfrm rot="20680350">
            <a:off x="79866" y="564978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0222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5"/>
          <p:cNvSpPr>
            <a:spLocks noChangeArrowheads="1"/>
          </p:cNvSpPr>
          <p:nvPr/>
        </p:nvSpPr>
        <p:spPr bwMode="auto">
          <a:xfrm>
            <a:off x="5146542" y="5013176"/>
            <a:ext cx="3429000" cy="1052029"/>
          </a:xfrm>
          <a:prstGeom prst="wedgeEllipseCallout">
            <a:avLst>
              <a:gd name="adj1" fmla="val -48757"/>
              <a:gd name="adj2" fmla="val 73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80000" rIns="18000" bIns="180000" anchor="ctr"/>
          <a:lstStyle/>
          <a:p>
            <a:r>
              <a:rPr lang="el-GR"/>
              <a:t>Τα νετρόνια, σαν ουδέτερα που είναι, δεν παίζουν καθόλου!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18622" y="3470193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 smtClean="0">
                <a:latin typeface="+mj-lt"/>
              </a:rPr>
              <a:t>φορτίο: ………………………….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375553"/>
            <a:ext cx="7772400" cy="1047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/>
              <a:t>Το άτομο του ασβεστίου έχει αρχικά </a:t>
            </a:r>
            <a:r>
              <a:rPr lang="el-GR" sz="2800" dirty="0">
                <a:solidFill>
                  <a:srgbClr val="FF3300"/>
                </a:solidFill>
              </a:rPr>
              <a:t>20</a:t>
            </a:r>
            <a:r>
              <a:rPr lang="en-US" sz="2800" dirty="0">
                <a:solidFill>
                  <a:srgbClr val="FF3300"/>
                </a:solidFill>
              </a:rPr>
              <a:t>p</a:t>
            </a:r>
            <a:r>
              <a:rPr lang="en-US" sz="2800" dirty="0"/>
              <a:t>, </a:t>
            </a:r>
            <a:r>
              <a:rPr lang="el-GR" sz="2800" dirty="0"/>
              <a:t>20</a:t>
            </a:r>
            <a:r>
              <a:rPr lang="en-US" sz="2800" dirty="0"/>
              <a:t>n,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l-GR" sz="2800" dirty="0" smtClean="0">
                <a:solidFill>
                  <a:schemeClr val="accent2"/>
                </a:solidFill>
              </a:rPr>
              <a:t> </a:t>
            </a:r>
            <a:r>
              <a:rPr lang="el-GR" sz="2800" dirty="0" smtClean="0"/>
              <a:t>και είναι ηλεκτρικά </a:t>
            </a:r>
            <a:r>
              <a:rPr lang="el-GR" sz="2800" dirty="0" smtClean="0">
                <a:latin typeface="Palatino Linotype" pitchFamily="18" charset="0"/>
              </a:rPr>
              <a:t> …………</a:t>
            </a:r>
          </a:p>
        </p:txBody>
      </p:sp>
      <p:sp>
        <p:nvSpPr>
          <p:cNvPr id="7" name="Έλλειψη 6"/>
          <p:cNvSpPr/>
          <p:nvPr/>
        </p:nvSpPr>
        <p:spPr>
          <a:xfrm rot="20680350">
            <a:off x="79866" y="564978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2422873"/>
            <a:ext cx="7772400" cy="1047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/>
              <a:t>Αν το </a:t>
            </a:r>
            <a:r>
              <a:rPr lang="el-GR" sz="2800" dirty="0"/>
              <a:t>άτομο </a:t>
            </a:r>
            <a:r>
              <a:rPr lang="el-GR" sz="2800" dirty="0" smtClean="0"/>
              <a:t>αυτό αποβάλλει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l-GR" sz="2800" dirty="0" smtClean="0"/>
              <a:t> θα </a:t>
            </a:r>
            <a:r>
              <a:rPr lang="el-GR" sz="2800" dirty="0"/>
              <a:t>έχει </a:t>
            </a:r>
            <a:r>
              <a:rPr lang="el-GR" sz="2800" dirty="0" smtClean="0">
                <a:solidFill>
                  <a:srgbClr val="FF3300"/>
                </a:solidFill>
              </a:rPr>
              <a:t>20</a:t>
            </a:r>
            <a:r>
              <a:rPr lang="en-US" sz="2800" dirty="0">
                <a:solidFill>
                  <a:srgbClr val="FF3300"/>
                </a:solidFill>
              </a:rPr>
              <a:t>p</a:t>
            </a:r>
            <a:r>
              <a:rPr lang="en-US" sz="2800" dirty="0"/>
              <a:t>, </a:t>
            </a:r>
            <a:r>
              <a:rPr lang="el-GR" sz="2800" dirty="0"/>
              <a:t>20</a:t>
            </a:r>
            <a:r>
              <a:rPr lang="en-US" sz="2800" dirty="0"/>
              <a:t>n,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18e</a:t>
            </a:r>
            <a:r>
              <a:rPr lang="el-GR" sz="2800" dirty="0" smtClean="0">
                <a:solidFill>
                  <a:schemeClr val="accent2"/>
                </a:solidFill>
              </a:rPr>
              <a:t> </a:t>
            </a:r>
            <a:r>
              <a:rPr lang="el-GR" sz="2800" dirty="0" smtClean="0"/>
              <a:t>και θα αποκτήσει:</a:t>
            </a:r>
            <a:endParaRPr lang="el-GR" sz="2800" dirty="0" smtClean="0">
              <a:latin typeface="Palatino Linotype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907704" y="3470193"/>
            <a:ext cx="324036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b="1" dirty="0">
                <a:solidFill>
                  <a:srgbClr val="FF3300"/>
                </a:solidFill>
              </a:rPr>
              <a:t>20(+)</a:t>
            </a:r>
            <a:r>
              <a:rPr lang="el-GR" sz="2800" b="1" dirty="0"/>
              <a:t> + </a:t>
            </a:r>
            <a:r>
              <a:rPr lang="el-G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18(-) </a:t>
            </a:r>
            <a:r>
              <a:rPr lang="el-GR" sz="2800" b="1" dirty="0"/>
              <a:t>= </a:t>
            </a:r>
            <a:r>
              <a:rPr lang="el-GR" sz="2800" b="1" dirty="0">
                <a:solidFill>
                  <a:srgbClr val="FF3300"/>
                </a:solidFill>
              </a:rPr>
              <a:t>2(+)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73279" y="4151285"/>
            <a:ext cx="6372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800" dirty="0"/>
              <a:t>και θα </a:t>
            </a:r>
            <a:r>
              <a:rPr lang="el-GR" sz="2800" dirty="0" smtClean="0"/>
              <a:t>μετατραπεί σε: …………    ασβεστίου</a:t>
            </a:r>
            <a:endParaRPr lang="el-GR" sz="2800" dirty="0"/>
          </a:p>
        </p:txBody>
      </p:sp>
      <p:sp>
        <p:nvSpPr>
          <p:cNvPr id="9" name="Ορθογώνιο 8"/>
          <p:cNvSpPr/>
          <p:nvPr/>
        </p:nvSpPr>
        <p:spPr>
          <a:xfrm>
            <a:off x="4067944" y="4149080"/>
            <a:ext cx="1164293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FF3300"/>
                </a:solidFill>
              </a:rPr>
              <a:t>κατιόν</a:t>
            </a:r>
            <a:endParaRPr lang="el-GR" sz="2800" b="1" dirty="0"/>
          </a:p>
        </p:txBody>
      </p:sp>
      <p:sp>
        <p:nvSpPr>
          <p:cNvPr id="14" name="Ορθογώνιο 13"/>
          <p:cNvSpPr/>
          <p:nvPr/>
        </p:nvSpPr>
        <p:spPr>
          <a:xfrm>
            <a:off x="3616089" y="1844824"/>
            <a:ext cx="1616148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3300"/>
                </a:solidFill>
              </a:rPr>
              <a:t>ουδέτερο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Να συμπληρώσετε τον πίνακα.</a:t>
            </a:r>
            <a:endParaRPr lang="el-GR" sz="4000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71406" y="1714488"/>
          <a:ext cx="8929720" cy="351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864"/>
                <a:gridCol w="1311708"/>
                <a:gridCol w="1488287"/>
                <a:gridCol w="1488287"/>
                <a:gridCol w="1488287"/>
                <a:gridCol w="1488287"/>
              </a:tblGrid>
              <a:tr h="960430">
                <a:tc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ΣΤΟΙΧΕΙΟ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ΑΤΟΜΙΚΟΣ ΑΡΙΘΜΟΣ </a:t>
                      </a:r>
                    </a:p>
                    <a:p>
                      <a:pPr algn="ctr"/>
                      <a:r>
                        <a:rPr lang="el-GR" dirty="0" smtClean="0"/>
                        <a:t>Ζ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ΜΑΖΙΚΟΣ ΑΡΙΘΜΟΣ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n-US" dirty="0" smtClean="0"/>
                        <a:t>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n-US" dirty="0" smtClean="0"/>
                        <a:t>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n-US" dirty="0" smtClean="0"/>
                        <a:t>e</a:t>
                      </a:r>
                      <a:endParaRPr lang="el-GR" dirty="0"/>
                    </a:p>
                  </a:txBody>
                  <a:tcPr/>
                </a:tc>
              </a:tr>
              <a:tr h="635002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Αργίλιο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13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27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/>
                    </a:p>
                  </a:txBody>
                  <a:tcPr/>
                </a:tc>
              </a:tr>
              <a:tr h="635002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Χρώμιο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28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24</a:t>
                      </a:r>
                      <a:endParaRPr lang="el-GR" b="1" dirty="0"/>
                    </a:p>
                  </a:txBody>
                  <a:tcPr/>
                </a:tc>
              </a:tr>
              <a:tr h="635002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ιόν σιδήρου</a:t>
                      </a:r>
                      <a:r>
                        <a:rPr lang="el-GR" b="1" baseline="0" dirty="0" smtClean="0"/>
                        <a:t> </a:t>
                      </a:r>
                    </a:p>
                    <a:p>
                      <a:pPr algn="ctr"/>
                      <a:r>
                        <a:rPr lang="el-GR" b="1" baseline="0" dirty="0" smtClean="0"/>
                        <a:t>+3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26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30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/>
                </a:tc>
              </a:tr>
              <a:tr h="635002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ιόν φωσφόρου</a:t>
                      </a:r>
                    </a:p>
                    <a:p>
                      <a:pPr algn="ctr"/>
                      <a:r>
                        <a:rPr lang="el-GR" b="1" dirty="0" smtClean="0"/>
                        <a:t> -2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31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17</a:t>
                      </a:r>
                      <a:endParaRPr lang="el-G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Έλλειψη 3"/>
          <p:cNvSpPr/>
          <p:nvPr/>
        </p:nvSpPr>
        <p:spPr>
          <a:xfrm rot="20680350">
            <a:off x="10101" y="204938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5529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b="1" dirty="0" smtClean="0"/>
              <a:t>Ώστε, εκτός από μόρια, υπάρχουν και ιόντα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34331"/>
              </p:ext>
            </p:extLst>
          </p:nvPr>
        </p:nvGraphicFramePr>
        <p:xfrm>
          <a:off x="323528" y="1628800"/>
          <a:ext cx="8568952" cy="2677454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848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Ουσίες που αποτελούνται από </a:t>
                      </a: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μόρια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Ουσίες που αποτελούνται από </a:t>
                      </a: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ιόντα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71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Υδρογόνο, οξυγόνο, νερό, μεθάνιο, ήλιο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Χλωριούχο νάτριο (=αλάτι), ασβέστης, γύψος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r>
              <a:rPr lang="el-GR" sz="2000" b="1" dirty="0" smtClean="0">
                <a:solidFill>
                  <a:schemeClr val="bg1"/>
                </a:solidFill>
              </a:rPr>
              <a:t>2. ΜΟΡΙΑΚΕΣ ΚΑΙ ΙΟΝΤΙΚΕΣ ΕΝΩΣΕΙΣ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digitalschool.minedu.gov.gr/modules/ebook/show.php/DSGL-C135/128/935,3425/images/img3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35896" y="4581128"/>
            <a:ext cx="2540656" cy="19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Βέλος προς τα επάνω 1"/>
          <p:cNvSpPr/>
          <p:nvPr/>
        </p:nvSpPr>
        <p:spPr>
          <a:xfrm>
            <a:off x="4906223" y="3501008"/>
            <a:ext cx="169833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 προς τα επάνω 7"/>
          <p:cNvSpPr/>
          <p:nvPr/>
        </p:nvSpPr>
        <p:spPr>
          <a:xfrm>
            <a:off x="3923928" y="3501008"/>
            <a:ext cx="169833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8680"/>
            <a:ext cx="5643736" cy="4670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l-GR" sz="3200" dirty="0" smtClean="0"/>
              <a:t>Τι κάνει το αλατόνερο αγώγιμο;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318" y="1048738"/>
            <a:ext cx="4080520" cy="241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AutoShape 4"/>
          <p:cNvSpPr>
            <a:spLocks/>
          </p:cNvSpPr>
          <p:nvPr/>
        </p:nvSpPr>
        <p:spPr bwMode="auto">
          <a:xfrm>
            <a:off x="1838400" y="1484784"/>
            <a:ext cx="1669504" cy="419100"/>
          </a:xfrm>
          <a:prstGeom prst="borderCallout2">
            <a:avLst>
              <a:gd name="adj1" fmla="val 13634"/>
              <a:gd name="adj2" fmla="val 105264"/>
              <a:gd name="adj3" fmla="val 13634"/>
              <a:gd name="adj4" fmla="val 145722"/>
              <a:gd name="adj5" fmla="val 28218"/>
              <a:gd name="adj6" fmla="val 186403"/>
            </a:avLst>
          </a:prstGeom>
          <a:noFill/>
          <a:ln w="317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dirty="0" smtClean="0"/>
              <a:t>Τροφοδοτικό</a:t>
            </a:r>
            <a:endParaRPr lang="el-GR" dirty="0"/>
          </a:p>
        </p:txBody>
      </p:sp>
      <p:sp>
        <p:nvSpPr>
          <p:cNvPr id="58373" name="AutoShape 5"/>
          <p:cNvSpPr>
            <a:spLocks/>
          </p:cNvSpPr>
          <p:nvPr/>
        </p:nvSpPr>
        <p:spPr bwMode="auto">
          <a:xfrm>
            <a:off x="1907704" y="2569014"/>
            <a:ext cx="1600200" cy="609600"/>
          </a:xfrm>
          <a:prstGeom prst="borderCallout2">
            <a:avLst>
              <a:gd name="adj1" fmla="val 9375"/>
              <a:gd name="adj2" fmla="val 104764"/>
              <a:gd name="adj3" fmla="val 9375"/>
              <a:gd name="adj4" fmla="val 164088"/>
              <a:gd name="adj5" fmla="val 6350"/>
              <a:gd name="adj6" fmla="val 223907"/>
            </a:avLst>
          </a:prstGeom>
          <a:noFill/>
          <a:ln w="317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dirty="0"/>
              <a:t>Λαμπάκι που ανάβει</a:t>
            </a:r>
          </a:p>
        </p:txBody>
      </p:sp>
      <p:sp>
        <p:nvSpPr>
          <p:cNvPr id="58374" name="AutoShape 6"/>
          <p:cNvSpPr>
            <a:spLocks/>
          </p:cNvSpPr>
          <p:nvPr/>
        </p:nvSpPr>
        <p:spPr bwMode="auto">
          <a:xfrm>
            <a:off x="4860032" y="3284984"/>
            <a:ext cx="1896244" cy="678345"/>
          </a:xfrm>
          <a:prstGeom prst="borderCallout2">
            <a:avLst>
              <a:gd name="adj1" fmla="val 9375"/>
              <a:gd name="adj2" fmla="val 104764"/>
              <a:gd name="adj3" fmla="val 9375"/>
              <a:gd name="adj4" fmla="val 112796"/>
              <a:gd name="adj5" fmla="val -60979"/>
              <a:gd name="adj6" fmla="val 117697"/>
            </a:avLst>
          </a:prstGeom>
          <a:noFill/>
          <a:ln w="317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dirty="0"/>
              <a:t>Διάλυμα αλατιού σε νερό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r>
              <a:rPr lang="el-GR" sz="2000" b="1" dirty="0" smtClean="0">
                <a:solidFill>
                  <a:schemeClr val="bg1"/>
                </a:solidFill>
              </a:rPr>
              <a:t>3. Η ΑΓΩΓΙΜΟΤΗΤΑ ΤΟΥ ΑΛΑΤΟΝΕΡΟΥ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0543" y="3963329"/>
            <a:ext cx="8673790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Το αλατόνερο είναι αγώγιμο χάρη στα ιόντα που περιέχει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691" y="4517806"/>
            <a:ext cx="358933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57438" y="4807713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Τα ανιόντα χλωρίου        έλκονται από την άνοδο (+), ενώ τα κατιόντα νατρίου    έλκονται από την κάθοδο (-)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4846279"/>
            <a:ext cx="3381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567407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895600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+mn-lt"/>
              </a:rPr>
              <a:t>Σκοπός του μαθήματος:</a:t>
            </a:r>
            <a:br>
              <a:rPr lang="el-GR" dirty="0" smtClean="0">
                <a:latin typeface="+mn-lt"/>
              </a:rPr>
            </a:br>
            <a:r>
              <a:rPr lang="el-GR" dirty="0" smtClean="0">
                <a:latin typeface="+mn-lt"/>
              </a:rPr>
              <a:t>Η γνωριμία με το εσωτερικό του ατόμου.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600" y="38862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 dirty="0"/>
              <a:t>Ηλεκτρόνια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 dirty="0"/>
              <a:t>Πρωτόνια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 dirty="0"/>
              <a:t>Νετρόνια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724400" y="3895725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/>
              <a:t>Ηλεκτρικό φορτίο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/>
              <a:t>Μαζικός αριθμός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/>
              <a:t>Ατομικός αριθμός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292"/>
            <a:ext cx="7772400" cy="1143000"/>
          </a:xfrm>
        </p:spPr>
        <p:txBody>
          <a:bodyPr/>
          <a:lstStyle/>
          <a:p>
            <a:pPr eaLnBrk="1" hangingPunct="1"/>
            <a:r>
              <a:rPr lang="el-GR" dirty="0" smtClean="0"/>
              <a:t>Ας συνοψίσουμε…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0728"/>
            <a:ext cx="91440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357158" y="1433101"/>
            <a:ext cx="850106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l-GR" sz="3600" b="1" dirty="0">
                <a:latin typeface="+mj-lt"/>
                <a:ea typeface="+mj-ea"/>
                <a:cs typeface="+mj-cs"/>
              </a:rPr>
              <a:t>Ένα σωματίδιο περιέχει 17 πρωτόνια, 18 νετρόνια και 18 ηλεκτρόνια. Τι είναι το σωματίδιο αυτό; </a:t>
            </a:r>
          </a:p>
          <a:p>
            <a:pPr indent="457200" eaLnBrk="0" hangingPunct="0"/>
            <a:endParaRPr lang="el-GR" sz="1800" dirty="0"/>
          </a:p>
          <a:p>
            <a:pPr indent="457200" algn="just" eaLnBrk="0" hangingPunct="0"/>
            <a:endParaRPr lang="en-US" sz="2400" dirty="0" smtClean="0">
              <a:latin typeface="Verdana" pitchFamily="34" charset="0"/>
            </a:endParaRPr>
          </a:p>
          <a:p>
            <a:pPr indent="457200" algn="just" eaLnBrk="0" hangingPunct="0"/>
            <a:endParaRPr lang="en-US" sz="2400" dirty="0" smtClean="0">
              <a:latin typeface="Verdana" pitchFamily="34" charset="0"/>
            </a:endParaRPr>
          </a:p>
          <a:p>
            <a:pPr indent="457200" algn="just" eaLnBrk="0" hangingPunct="0"/>
            <a:r>
              <a:rPr lang="el-GR" sz="2400" b="1" dirty="0" smtClean="0">
                <a:latin typeface="Verdana" pitchFamily="34" charset="0"/>
              </a:rPr>
              <a:t>Α</a:t>
            </a:r>
            <a:r>
              <a:rPr lang="el-GR" sz="2400" b="1" dirty="0">
                <a:latin typeface="Verdana" pitchFamily="34" charset="0"/>
              </a:rPr>
              <a:t>. Ένα άτομο			Β. Ένα </a:t>
            </a:r>
            <a:r>
              <a:rPr lang="el-GR" sz="2400" b="1" dirty="0" smtClean="0">
                <a:latin typeface="Verdana" pitchFamily="34" charset="0"/>
              </a:rPr>
              <a:t>κατιόν</a:t>
            </a:r>
            <a:endParaRPr lang="en-US" sz="2400" b="1" dirty="0" smtClean="0">
              <a:latin typeface="Verdana" pitchFamily="34" charset="0"/>
            </a:endParaRPr>
          </a:p>
          <a:p>
            <a:pPr indent="457200" algn="just" eaLnBrk="0" hangingPunct="0"/>
            <a:endParaRPr lang="el-GR" sz="2400" b="1" dirty="0"/>
          </a:p>
          <a:p>
            <a:pPr indent="457200" algn="just" eaLnBrk="0" hangingPunct="0"/>
            <a:r>
              <a:rPr lang="el-GR" sz="2400" b="1" dirty="0">
                <a:latin typeface="Verdana" pitchFamily="34" charset="0"/>
              </a:rPr>
              <a:t>Γ. Ένα </a:t>
            </a:r>
            <a:r>
              <a:rPr lang="el-GR" sz="2400" b="1" dirty="0" smtClean="0">
                <a:latin typeface="Verdana" pitchFamily="34" charset="0"/>
              </a:rPr>
              <a:t>ανιόν</a:t>
            </a:r>
            <a:r>
              <a:rPr lang="el-GR" sz="2400" b="1" dirty="0">
                <a:latin typeface="Verdana" pitchFamily="34" charset="0"/>
              </a:rPr>
              <a:t>	</a:t>
            </a:r>
            <a:r>
              <a:rPr lang="el-GR" sz="2400" b="1" dirty="0" smtClean="0">
                <a:latin typeface="Verdana" pitchFamily="34" charset="0"/>
              </a:rPr>
              <a:t>		Δ</a:t>
            </a:r>
            <a:r>
              <a:rPr lang="el-GR" sz="2400" b="1" dirty="0">
                <a:latin typeface="Verdana" pitchFamily="34" charset="0"/>
              </a:rPr>
              <a:t>. Ένα μόριο</a:t>
            </a:r>
            <a:endParaRPr lang="el-GR" sz="2400" b="1" dirty="0"/>
          </a:p>
        </p:txBody>
      </p:sp>
      <p:sp>
        <p:nvSpPr>
          <p:cNvPr id="3" name="Έλλειψη 2"/>
          <p:cNvSpPr/>
          <p:nvPr/>
        </p:nvSpPr>
        <p:spPr>
          <a:xfrm rot="20680350">
            <a:off x="10101" y="204938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  <p:sp>
        <p:nvSpPr>
          <p:cNvPr id="2" name="Έλλειψη 1"/>
          <p:cNvSpPr/>
          <p:nvPr/>
        </p:nvSpPr>
        <p:spPr>
          <a:xfrm>
            <a:off x="827584" y="4869160"/>
            <a:ext cx="441926" cy="44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249100"/>
            <a:ext cx="8229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l-GR" sz="3600" dirty="0"/>
              <a:t>Το </a:t>
            </a:r>
            <a:r>
              <a:rPr lang="el-GR" sz="3600" b="1" dirty="0" smtClean="0"/>
              <a:t>νάτριο</a:t>
            </a:r>
            <a:r>
              <a:rPr lang="el-GR" sz="3600" dirty="0" smtClean="0"/>
              <a:t> (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</a:rPr>
              <a:t>Να</a:t>
            </a:r>
            <a:r>
              <a:rPr lang="el-GR" sz="3600" dirty="0" smtClean="0"/>
              <a:t>) έχει </a:t>
            </a:r>
            <a:r>
              <a:rPr lang="el-GR" sz="3600" dirty="0"/>
              <a:t>ατομικό αριθμό 11 και μαζικό </a:t>
            </a:r>
            <a:r>
              <a:rPr lang="el-GR" sz="3600" dirty="0" smtClean="0"/>
              <a:t>23, ενώ </a:t>
            </a:r>
            <a:r>
              <a:rPr lang="el-GR" sz="3600" dirty="0"/>
              <a:t>το </a:t>
            </a:r>
            <a:r>
              <a:rPr lang="el-GR" sz="3600" b="1" dirty="0" smtClean="0"/>
              <a:t>ιώδιο</a:t>
            </a:r>
            <a:r>
              <a:rPr lang="el-GR" sz="3600" dirty="0" smtClean="0"/>
              <a:t> (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Ι</a:t>
            </a:r>
            <a:r>
              <a:rPr lang="el-GR" sz="3600" dirty="0" smtClean="0"/>
              <a:t>) έχει </a:t>
            </a:r>
            <a:r>
              <a:rPr lang="el-GR" sz="3600" dirty="0"/>
              <a:t>ατομικό αριθμό 53 και μαζικό 131. </a:t>
            </a:r>
          </a:p>
          <a:p>
            <a:pPr algn="l" eaLnBrk="0" hangingPunct="0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α</a:t>
            </a:r>
            <a:r>
              <a:rPr lang="el-GR" sz="3600" dirty="0"/>
              <a:t>) </a:t>
            </a:r>
            <a:r>
              <a:rPr lang="el-GR" sz="3600" dirty="0" smtClean="0"/>
              <a:t>να </a:t>
            </a:r>
            <a:r>
              <a:rPr lang="el-GR" sz="3600" dirty="0"/>
              <a:t>βρεθεί ο αριθμός των νετρονίων κάθε στοιχείου και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l-GR" sz="3600" dirty="0"/>
          </a:p>
          <a:p>
            <a:pPr algn="l" eaLnBrk="0" hangingPunct="0"/>
            <a:r>
              <a:rPr lang="el-GR" sz="3600" dirty="0"/>
              <a:t>β) να βρεθεί πόσα ηλεκτρόνια έχουν τα ιόντα </a:t>
            </a:r>
            <a:r>
              <a:rPr lang="el-GR" sz="3600" dirty="0" smtClean="0"/>
              <a:t>τους 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</a:rPr>
              <a:t>Να</a:t>
            </a:r>
            <a:r>
              <a:rPr lang="el-GR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l-GR" sz="3600" dirty="0" smtClean="0"/>
              <a:t> και 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Ι</a:t>
            </a:r>
            <a:r>
              <a:rPr lang="el-GR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sp>
        <p:nvSpPr>
          <p:cNvPr id="4" name="Έλλειψη 3"/>
          <p:cNvSpPr/>
          <p:nvPr/>
        </p:nvSpPr>
        <p:spPr>
          <a:xfrm rot="20680350">
            <a:off x="10101" y="204938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049329"/>
            <a:ext cx="8568952" cy="4937462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Το ιόν Χ</a:t>
            </a:r>
            <a:r>
              <a:rPr lang="el-GR" baseline="30000" dirty="0" smtClean="0"/>
              <a:t>+</a:t>
            </a:r>
            <a:r>
              <a:rPr lang="el-GR" dirty="0" smtClean="0"/>
              <a:t> προέρχεται από το στοιχείο Χ που έχει ατομικό αριθμό Ζ=35 και Α=72.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Να βρεθεί ο αριθμός των υποατομικών σωματιδίων για το ιόν Χ</a:t>
            </a:r>
            <a:r>
              <a:rPr lang="el-GR" baseline="30000" dirty="0" smtClean="0"/>
              <a:t>+</a:t>
            </a:r>
            <a:r>
              <a:rPr lang="el-GR" dirty="0" smtClean="0"/>
              <a:t> .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Έλλειψη 2"/>
          <p:cNvSpPr/>
          <p:nvPr/>
        </p:nvSpPr>
        <p:spPr>
          <a:xfrm rot="20680350">
            <a:off x="10101" y="204938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049329"/>
            <a:ext cx="8424936" cy="5072098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Το στοιχείο Χ διαθέτει ιόν με φορτίο -2. Το ιόν αυτό έχει 10 ηλεκτρόνια και 16 νετρόνια.</a:t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Να βρεθεί ο ατομικός αριθμός και ο μαζικός αριθμός του στοιχείου Χ.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endParaRPr lang="el-GR" sz="4000" dirty="0"/>
          </a:p>
        </p:txBody>
      </p:sp>
      <p:sp>
        <p:nvSpPr>
          <p:cNvPr id="3" name="Έλλειψη 2"/>
          <p:cNvSpPr/>
          <p:nvPr/>
        </p:nvSpPr>
        <p:spPr>
          <a:xfrm rot="20680350">
            <a:off x="10101" y="204938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2 - Ορθογώνιο"/>
          <p:cNvSpPr>
            <a:spLocks noChangeArrowheads="1"/>
          </p:cNvSpPr>
          <p:nvPr/>
        </p:nvSpPr>
        <p:spPr bwMode="auto">
          <a:xfrm>
            <a:off x="285720" y="1060688"/>
            <a:ext cx="86439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 smtClean="0"/>
              <a:t>Το σωματίδιο </a:t>
            </a:r>
            <a:r>
              <a:rPr lang="el-GR" sz="2800" dirty="0"/>
              <a:t>Χ έχει 20 ηλεκτρόνια 18 νετρόνια και 18 πρωτόνια. </a:t>
            </a:r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 σωματίδιο Χ </a:t>
            </a:r>
            <a:r>
              <a:rPr lang="el-GR" sz="2800" dirty="0"/>
              <a:t>είναι ανιόν, κατιόν ή άτομο στοιχείου; </a:t>
            </a:r>
            <a:endParaRPr lang="el-GR" sz="2800" dirty="0" smtClean="0"/>
          </a:p>
          <a:p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Ποιος </a:t>
            </a:r>
            <a:r>
              <a:rPr lang="el-GR" sz="2800" dirty="0"/>
              <a:t>ο ατομικός και ποιος ο μαζικός αριθμός του στοιχείου Χ. </a:t>
            </a:r>
            <a:endParaRPr lang="el-GR" sz="2800" dirty="0" smtClean="0"/>
          </a:p>
          <a:p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Αν </a:t>
            </a:r>
            <a:r>
              <a:rPr lang="el-GR" sz="2800" dirty="0"/>
              <a:t>από το άτομο του στοιχείου Χ αφαιρέσουμε 3 ηλεκτρόνια </a:t>
            </a:r>
            <a:r>
              <a:rPr lang="el-GR" sz="2800" dirty="0" smtClean="0"/>
              <a:t>τι </a:t>
            </a:r>
            <a:r>
              <a:rPr lang="el-GR" sz="2800" dirty="0"/>
              <a:t>φορτίο θα έχει το ιόν; </a:t>
            </a:r>
            <a:endParaRPr lang="el-GR" sz="2800" dirty="0" smtClean="0"/>
          </a:p>
          <a:p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Ποιος </a:t>
            </a:r>
            <a:r>
              <a:rPr lang="el-GR" sz="2800" dirty="0"/>
              <a:t>ο αριθμός των υποατομικών σωματιδίων για το ιόν που προκύπτει; </a:t>
            </a:r>
            <a:endParaRPr lang="el-GR" sz="2000" b="1" dirty="0"/>
          </a:p>
        </p:txBody>
      </p:sp>
      <p:sp>
        <p:nvSpPr>
          <p:cNvPr id="3" name="Έλλειψη 2"/>
          <p:cNvSpPr/>
          <p:nvPr/>
        </p:nvSpPr>
        <p:spPr>
          <a:xfrm rot="20680350">
            <a:off x="10101" y="204938"/>
            <a:ext cx="2910408" cy="46805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άσκηση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latin typeface="+mn-lt"/>
              </a:rPr>
              <a:t>Πρωτεργάτες…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1584325"/>
            <a:ext cx="3495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800600" y="2133600"/>
            <a:ext cx="3429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dirty="0"/>
              <a:t>Το ζεύγος </a:t>
            </a:r>
            <a:r>
              <a:rPr lang="el-GR" sz="4000" b="1" dirty="0"/>
              <a:t>Κιουρί</a:t>
            </a:r>
            <a:r>
              <a:rPr lang="el-GR" sz="3200" dirty="0"/>
              <a:t> οδηγήθηκε στην έρευνα του εσωτερικού του ατόμου από ένα τυχαίο εύρημα</a:t>
            </a:r>
          </a:p>
        </p:txBody>
      </p:sp>
    </p:spTree>
    <p:extLst>
      <p:ext uri="{BB962C8B-B14F-4D97-AF65-F5344CB8AC3E}">
        <p14:creationId xmlns:p14="http://schemas.microsoft.com/office/powerpoint/2010/main" val="27722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:Stylised Lithium Atom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709766"/>
            <a:ext cx="3036384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1513483" y="2933789"/>
            <a:ext cx="1006930" cy="1007939"/>
          </a:xfrm>
          <a:prstGeom prst="ellipse">
            <a:avLst/>
          </a:prstGeom>
          <a:noFill/>
          <a:ln w="57150" algn="ctr">
            <a:solidFill>
              <a:srgbClr val="0099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87229"/>
            <a:ext cx="7772400" cy="646331"/>
          </a:xfrm>
          <a:solidFill>
            <a:srgbClr val="FFFFFF"/>
          </a:solidFill>
          <a:ln>
            <a:solidFill>
              <a:schemeClr val="hlink"/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el-GR" sz="3600" b="1" dirty="0" smtClean="0">
                <a:solidFill>
                  <a:srgbClr val="000000"/>
                </a:solidFill>
              </a:rPr>
              <a:t>Σύγχρονες απόψεις για το άτομο</a:t>
            </a:r>
            <a:endParaRPr lang="en-GB" sz="3600" b="1" dirty="0" smtClean="0">
              <a:solidFill>
                <a:srgbClr val="000000"/>
              </a:solidFill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2502679" y="1187567"/>
            <a:ext cx="1770572" cy="369332"/>
          </a:xfrm>
          <a:prstGeom prst="wedgeRectCallout">
            <a:avLst>
              <a:gd name="adj1" fmla="val -39538"/>
              <a:gd name="adj2" fmla="val 27465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Ηλεκτρόνιο </a:t>
            </a:r>
            <a:r>
              <a:rPr lang="en-US" b="1" dirty="0" smtClean="0">
                <a:solidFill>
                  <a:srgbClr val="000000"/>
                </a:solidFill>
              </a:rPr>
              <a:t>e</a:t>
            </a:r>
            <a:r>
              <a:rPr lang="en-US" b="1" baseline="30000" dirty="0" smtClean="0">
                <a:solidFill>
                  <a:srgbClr val="000000"/>
                </a:solidFill>
              </a:rPr>
              <a:t>-</a:t>
            </a:r>
            <a:endParaRPr lang="el-GR" b="1" baseline="30000" dirty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787900" y="3789363"/>
            <a:ext cx="4413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+</a:t>
            </a:r>
            <a:endParaRPr lang="el-GR" sz="4000" b="1">
              <a:solidFill>
                <a:srgbClr val="FFFFFF"/>
              </a:solidFill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825335" y="5189730"/>
            <a:ext cx="1695078" cy="369332"/>
          </a:xfrm>
          <a:prstGeom prst="wedgeRectCallout">
            <a:avLst>
              <a:gd name="adj1" fmla="val 4056"/>
              <a:gd name="adj2" fmla="val -45249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Πρωτόνιο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endParaRPr lang="el-GR" b="1" baseline="30000" dirty="0">
              <a:solidFill>
                <a:srgbClr val="FF0000"/>
              </a:solidFill>
            </a:endParaRP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168871" y="1572418"/>
            <a:ext cx="1252522" cy="369332"/>
          </a:xfrm>
          <a:prstGeom prst="wedgeRectCallout">
            <a:avLst>
              <a:gd name="adj1" fmla="val 70778"/>
              <a:gd name="adj2" fmla="val 389086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33CC"/>
                </a:solidFill>
              </a:rPr>
              <a:t>Νετρόνιο </a:t>
            </a:r>
            <a:r>
              <a:rPr lang="en-US" b="1" dirty="0" smtClean="0">
                <a:solidFill>
                  <a:srgbClr val="0033CC"/>
                </a:solidFill>
              </a:rPr>
              <a:t>n</a:t>
            </a:r>
            <a:endParaRPr lang="el-GR" b="1" dirty="0">
              <a:solidFill>
                <a:srgbClr val="0033CC"/>
              </a:solidFill>
            </a:endParaRP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2963564" y="5370943"/>
            <a:ext cx="1309687" cy="376237"/>
          </a:xfrm>
          <a:prstGeom prst="wedgeRectCallout">
            <a:avLst>
              <a:gd name="adj1" fmla="val -87795"/>
              <a:gd name="adj2" fmla="val -50355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9900"/>
                </a:solidFill>
              </a:rPr>
              <a:t>Πυρήνας</a:t>
            </a:r>
          </a:p>
        </p:txBody>
      </p:sp>
      <p:pic>
        <p:nvPicPr>
          <p:cNvPr id="12" name="Picture 4" descr="22474-004-5CD8F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0225" y="1928929"/>
            <a:ext cx="5222662" cy="323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639670"/>
            <a:ext cx="2252999" cy="200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8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60" y="476672"/>
            <a:ext cx="2973487" cy="300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644329" cy="264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31866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Το </a:t>
            </a:r>
            <a:r>
              <a:rPr lang="el-GR" b="1" dirty="0"/>
              <a:t>νετρόνιο αποτελείται από 3 </a:t>
            </a:r>
            <a:r>
              <a:rPr lang="el-GR" b="1" dirty="0" err="1"/>
              <a:t>quarks</a:t>
            </a:r>
            <a:r>
              <a:rPr lang="el-GR" b="1" dirty="0"/>
              <a:t> δυο κάτω (</a:t>
            </a:r>
            <a:r>
              <a:rPr lang="el-GR" b="1" dirty="0" err="1"/>
              <a:t>down</a:t>
            </a:r>
            <a:r>
              <a:rPr lang="el-GR" b="1" dirty="0"/>
              <a:t>) και ένα πάνω (</a:t>
            </a:r>
            <a:r>
              <a:rPr lang="el-GR" b="1" dirty="0" err="1"/>
              <a:t>up</a:t>
            </a:r>
            <a:r>
              <a:rPr lang="el-GR" b="1" dirty="0"/>
              <a:t>) </a:t>
            </a:r>
            <a:r>
              <a:rPr lang="el-GR" b="1" dirty="0" err="1"/>
              <a:t>quark</a:t>
            </a:r>
            <a:r>
              <a:rPr lang="el-GR" b="1" dirty="0"/>
              <a:t> (</a:t>
            </a:r>
            <a:r>
              <a:rPr lang="el-GR" b="1" dirty="0" err="1"/>
              <a:t>udd</a:t>
            </a:r>
            <a:r>
              <a:rPr lang="el-GR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315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- Ορθογώνιο"/>
          <p:cNvSpPr>
            <a:spLocks noChangeArrowheads="1"/>
          </p:cNvSpPr>
          <p:nvPr/>
        </p:nvSpPr>
        <p:spPr bwMode="auto">
          <a:xfrm>
            <a:off x="500063" y="1143000"/>
            <a:ext cx="81438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el-GR" sz="2000" b="1" dirty="0"/>
              <a:t> πολλές φορές τα μαλλιά μας «πετάνε» όταν χτενιζόμαστε και τα νιώθουμε να κολλάνε στη χτένα.</a:t>
            </a:r>
          </a:p>
          <a:p>
            <a:pPr algn="l"/>
            <a:r>
              <a:rPr lang="el-GR" sz="2000" b="1" dirty="0"/>
              <a:t/>
            </a:r>
            <a:br>
              <a:rPr lang="el-GR" sz="2000" b="1" dirty="0"/>
            </a:br>
            <a:r>
              <a:rPr lang="el-GR" sz="2000" b="1" dirty="0"/>
              <a:t>- η οθόνη της τηλεόρασης ή του υπολογιστή σκονίζεται πολύ πιο εύκολα από άλλα έπιπλα. Η σκόνη μοιάζει να κολλάει στην οθόνη.</a:t>
            </a:r>
          </a:p>
          <a:p>
            <a:pPr algn="l"/>
            <a:r>
              <a:rPr lang="el-GR" sz="2000" b="1" dirty="0"/>
              <a:t/>
            </a:r>
            <a:br>
              <a:rPr lang="el-GR" sz="2000" b="1" dirty="0"/>
            </a:br>
            <a:r>
              <a:rPr lang="el-GR" sz="2000" b="1" dirty="0"/>
              <a:t>-όταν βγάζουμε το μάλλινο πουλόβερ μας βλέπουμε τα μαλλιά μας να πετάνε και κάποιες φορές ακούμε κάποιους παράξενους ήχους και νιώθουμε να τιναζόμαστε.</a:t>
            </a:r>
          </a:p>
          <a:p>
            <a:pPr algn="l"/>
            <a:r>
              <a:rPr lang="el-GR" sz="2000" b="1" dirty="0"/>
              <a:t/>
            </a:r>
            <a:br>
              <a:rPr lang="el-GR" sz="2000" b="1" dirty="0"/>
            </a:br>
            <a:r>
              <a:rPr lang="el-GR" sz="2000" b="1" dirty="0"/>
              <a:t>-κάποιες φορές βγαίνοντας από το αυτοκίνητο, όταν πάμε να κλείσουμε την πόρτα, νιώθουμε να μας τινάζει.</a:t>
            </a:r>
          </a:p>
          <a:p>
            <a:pPr algn="l"/>
            <a:r>
              <a:rPr lang="el-GR" sz="2000" b="1" dirty="0"/>
              <a:t/>
            </a:r>
            <a:br>
              <a:rPr lang="el-GR" sz="2000" b="1" dirty="0"/>
            </a:br>
            <a:r>
              <a:rPr lang="el-GR" sz="2000" b="1" dirty="0"/>
              <a:t>-και βέβαια, όπως ξέρουμε και από το Δημοτικό, αν τρίψουμε τον πλαστικό χάρακα με ύφασμα, «τραβάει» μικρά κομμένα χαρτάκια.</a:t>
            </a:r>
            <a:endParaRPr lang="el-GR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008"/>
            <a:ext cx="8534400" cy="76470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b="1" dirty="0" smtClean="0">
                <a:solidFill>
                  <a:srgbClr val="0070C0"/>
                </a:solidFill>
                <a:latin typeface="+mn-lt"/>
              </a:rPr>
              <a:t>Ορισμένα γνωστά(;) φαινόμενα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7" y="4005064"/>
            <a:ext cx="77724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latin typeface="+mn-lt"/>
              </a:rPr>
              <a:t>Τι δυνάμεις έλκουν τα χαρτάκια;</a:t>
            </a:r>
          </a:p>
        </p:txBody>
      </p:sp>
      <p:sp>
        <p:nvSpPr>
          <p:cNvPr id="33796" name="5 - Ορθογώνιο"/>
          <p:cNvSpPr>
            <a:spLocks noChangeArrowheads="1"/>
          </p:cNvSpPr>
          <p:nvPr/>
        </p:nvSpPr>
        <p:spPr bwMode="auto">
          <a:xfrm>
            <a:off x="179512" y="836712"/>
            <a:ext cx="49291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Τρίψτε έναν χάρακα ανάμεσα στις σελίδες ενός βιβλίου ή σε ένα μάλλινο ύφασμα (ή και σε </a:t>
            </a:r>
            <a:r>
              <a:rPr lang="el-GR" dirty="0" err="1" smtClean="0"/>
              <a:t>τζην</a:t>
            </a:r>
            <a:r>
              <a:rPr lang="el-GR" dirty="0" smtClean="0"/>
              <a:t> </a:t>
            </a:r>
            <a:r>
              <a:rPr lang="el-GR" dirty="0"/>
              <a:t>παντελόνι) και </a:t>
            </a:r>
            <a:r>
              <a:rPr lang="el-GR" dirty="0" smtClean="0"/>
              <a:t>πλησιάστε</a:t>
            </a:r>
            <a:r>
              <a:rPr lang="en-US" dirty="0" smtClean="0"/>
              <a:t> </a:t>
            </a:r>
            <a:r>
              <a:rPr lang="el-GR" dirty="0" smtClean="0"/>
              <a:t>τον </a:t>
            </a:r>
            <a:r>
              <a:rPr lang="el-GR" dirty="0"/>
              <a:t>σε χαρτάκια. Τι παρατηρείτε;</a:t>
            </a:r>
          </a:p>
          <a:p>
            <a:endParaRPr lang="el-GR" dirty="0"/>
          </a:p>
          <a:p>
            <a:r>
              <a:rPr lang="el-GR" dirty="0"/>
              <a:t>Λόγω του φορτίου από τριβή που έχει αποκτήσει ο χάρακας </a:t>
            </a:r>
            <a:r>
              <a:rPr lang="el-GR" dirty="0" smtClean="0"/>
              <a:t>τα</a:t>
            </a:r>
            <a:r>
              <a:rPr lang="en-US" dirty="0" smtClean="0"/>
              <a:t> </a:t>
            </a:r>
            <a:r>
              <a:rPr lang="el-GR" dirty="0" smtClean="0"/>
              <a:t>χαρτάκια </a:t>
            </a:r>
            <a:r>
              <a:rPr lang="el-GR" dirty="0"/>
              <a:t>έλκονται από αυτόν.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/>
          <a:srcRect l="28096" t="15677" b="10539"/>
          <a:stretch>
            <a:fillRect/>
          </a:stretch>
        </p:blipFill>
        <p:spPr bwMode="auto">
          <a:xfrm>
            <a:off x="5008630" y="285750"/>
            <a:ext cx="3948740" cy="307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Δεξιό βέλος 1"/>
          <p:cNvSpPr/>
          <p:nvPr/>
        </p:nvSpPr>
        <p:spPr>
          <a:xfrm>
            <a:off x="7960034" y="5517232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924944"/>
            <a:ext cx="7047532" cy="83534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 eaLnBrk="1" hangingPunct="1"/>
            <a:r>
              <a:rPr lang="el-GR" sz="4000" b="1" kern="0" dirty="0" smtClean="0"/>
              <a:t>Πού βρίσκονταν τα </a:t>
            </a:r>
            <a:r>
              <a:rPr lang="el-GR" sz="4000" b="1" kern="0" dirty="0" smtClean="0">
                <a:solidFill>
                  <a:srgbClr val="FF3300"/>
                </a:solidFill>
              </a:rPr>
              <a:t>ηλεκτρόνια</a:t>
            </a:r>
            <a:r>
              <a:rPr lang="el-GR" sz="4000" b="1" kern="0" dirty="0" smtClean="0"/>
              <a:t>;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9552" y="3817150"/>
            <a:ext cx="7596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Στο </a:t>
            </a:r>
            <a:r>
              <a:rPr lang="el-GR" b="1" dirty="0">
                <a:solidFill>
                  <a:srgbClr val="FF3300"/>
                </a:solidFill>
              </a:rPr>
              <a:t>εσωτερικό του ατόμου</a:t>
            </a:r>
            <a:r>
              <a:rPr lang="el-GR" dirty="0"/>
              <a:t>.</a:t>
            </a:r>
          </a:p>
          <a:p>
            <a:pPr>
              <a:spcBef>
                <a:spcPct val="50000"/>
              </a:spcBef>
            </a:pPr>
            <a:r>
              <a:rPr lang="el-GR" dirty="0"/>
              <a:t>Ας πίστευε ο </a:t>
            </a:r>
            <a:r>
              <a:rPr lang="en-US" dirty="0"/>
              <a:t>Dalton </a:t>
            </a:r>
            <a:r>
              <a:rPr lang="el-GR" dirty="0"/>
              <a:t>ότι το άτομο είναι αδιαίρετο. </a:t>
            </a:r>
          </a:p>
          <a:p>
            <a:pPr>
              <a:spcBef>
                <a:spcPct val="50000"/>
              </a:spcBef>
            </a:pPr>
            <a:r>
              <a:rPr lang="el-GR" dirty="0"/>
              <a:t>Στην πραγματικότητα, κάθε άτομο αποτελείται από μικρότερα </a:t>
            </a:r>
            <a:r>
              <a:rPr lang="el-GR" dirty="0" smtClean="0"/>
              <a:t>σωματίδια.</a:t>
            </a:r>
            <a:endParaRPr lang="el-GR" dirty="0"/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5652120" y="5410542"/>
            <a:ext cx="3276600" cy="1285889"/>
          </a:xfrm>
          <a:prstGeom prst="wedgeEllipseCallout">
            <a:avLst>
              <a:gd name="adj1" fmla="val -32042"/>
              <a:gd name="adj2" fmla="val 392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dirty="0"/>
              <a:t>Θα τελειώσουμε ποτέ με την ανάλυση;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1220" y="1484784"/>
            <a:ext cx="7019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Με </a:t>
            </a:r>
            <a:r>
              <a:rPr lang="el-GR" dirty="0"/>
              <a:t>τριβή, </a:t>
            </a:r>
            <a:r>
              <a:rPr lang="el-GR" b="1" dirty="0">
                <a:solidFill>
                  <a:srgbClr val="FF3300"/>
                </a:solidFill>
              </a:rPr>
              <a:t>ηλεκτρόνια</a:t>
            </a:r>
            <a:r>
              <a:rPr lang="el-GR" b="1" dirty="0"/>
              <a:t> </a:t>
            </a:r>
            <a:r>
              <a:rPr lang="el-GR" dirty="0"/>
              <a:t>μεταφέρονται από το ένα σώμα στο άλλο και τα σώματα φορτίζονται. Έτσι εμφανίζονται ηλεκτρικές δυνάμεις.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23528" y="588579"/>
            <a:ext cx="58519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l-GR" sz="4400" b="1" dirty="0"/>
              <a:t>Οι </a:t>
            </a:r>
            <a:r>
              <a:rPr lang="el-GR" sz="4400" b="1" dirty="0">
                <a:solidFill>
                  <a:srgbClr val="FF3300"/>
                </a:solidFill>
              </a:rPr>
              <a:t>ηλεκτρικές </a:t>
            </a:r>
            <a:r>
              <a:rPr lang="el-GR" sz="4400" b="1" dirty="0"/>
              <a:t>δυνάμεις.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72" y="228600"/>
            <a:ext cx="8610600" cy="824136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+mn-lt"/>
              </a:rPr>
              <a:t>Μια πρώτη εικόνα του ατόμου</a:t>
            </a: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228600" y="5486400"/>
            <a:ext cx="8686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Στη θέση του ήλιου είναι ο πυρήνας</a:t>
            </a:r>
          </a:p>
          <a:p>
            <a:pPr>
              <a:spcBef>
                <a:spcPct val="50000"/>
              </a:spcBef>
            </a:pPr>
            <a:r>
              <a:rPr lang="el-GR"/>
              <a:t>Στη θέση των πλανητών είναι τα ηλεκτρόνια…</a:t>
            </a:r>
          </a:p>
        </p:txBody>
      </p:sp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1476375"/>
            <a:ext cx="7053263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78141" y="7647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4400" kern="0" dirty="0">
                <a:solidFill>
                  <a:schemeClr val="tx2"/>
                </a:solidFill>
                <a:ea typeface="+mj-ea"/>
                <a:cs typeface="+mj-cs"/>
              </a:rPr>
              <a:t>Το άτομο αποτελείται από…</a:t>
            </a:r>
          </a:p>
        </p:txBody>
      </p:sp>
      <p:pic>
        <p:nvPicPr>
          <p:cNvPr id="36867" name="Picture 7" descr="gooda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785938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85721" y="3857628"/>
            <a:ext cx="164307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Πυρήνας</a:t>
            </a:r>
          </a:p>
        </p:txBody>
      </p:sp>
      <p:sp>
        <p:nvSpPr>
          <p:cNvPr id="36869" name="5 - Δεξιό βέλος"/>
          <p:cNvSpPr>
            <a:spLocks noChangeArrowheads="1"/>
          </p:cNvSpPr>
          <p:nvPr/>
        </p:nvSpPr>
        <p:spPr bwMode="auto">
          <a:xfrm>
            <a:off x="2000250" y="4000500"/>
            <a:ext cx="1500188" cy="21431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7000892" y="3714752"/>
            <a:ext cx="1857388" cy="369332"/>
          </a:xfrm>
          <a:prstGeom prst="rect">
            <a:avLst/>
          </a:prstGeom>
          <a:solidFill>
            <a:srgbClr val="7030A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Ηλεκτρόνια</a:t>
            </a:r>
          </a:p>
        </p:txBody>
      </p:sp>
      <p:sp>
        <p:nvSpPr>
          <p:cNvPr id="36871" name="7 - Δεξιό βέλος"/>
          <p:cNvSpPr>
            <a:spLocks noChangeArrowheads="1"/>
          </p:cNvSpPr>
          <p:nvPr/>
        </p:nvSpPr>
        <p:spPr bwMode="auto">
          <a:xfrm rot="-9384697">
            <a:off x="6650038" y="3232150"/>
            <a:ext cx="1214437" cy="28575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6872" name="8 - Δεξιό βέλος"/>
          <p:cNvSpPr>
            <a:spLocks noChangeArrowheads="1"/>
          </p:cNvSpPr>
          <p:nvPr/>
        </p:nvSpPr>
        <p:spPr bwMode="auto">
          <a:xfrm rot="9247612">
            <a:off x="6788150" y="4465638"/>
            <a:ext cx="1214438" cy="28575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1. ΔΟΜΗ ΤΟΥ ΑΤΟΜΟΥ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18" y="4401880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 πυρήνας αποτελείται από πρωτόνια και νετρόνια</a:t>
            </a:r>
            <a:endParaRPr lang="el-GR" b="1" dirty="0"/>
          </a:p>
        </p:txBody>
      </p:sp>
      <p:pic>
        <p:nvPicPr>
          <p:cNvPr id="11" name="Picture 11" descr="Atom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4186" y="506472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2. ΥΠΟΑΤΟΜΙΚΑ ΣΩΜΑΤΙΔΙΑ</a:t>
            </a:r>
            <a:r>
              <a:rPr lang="en-US" sz="2000" b="1" dirty="0" smtClean="0">
                <a:solidFill>
                  <a:schemeClr val="bg1"/>
                </a:solidFill>
              </a:rPr>
              <a:t> - </a:t>
            </a:r>
            <a:r>
              <a:rPr lang="el-GR" sz="2000" b="1" dirty="0" smtClean="0">
                <a:solidFill>
                  <a:schemeClr val="bg1"/>
                </a:solidFill>
              </a:rPr>
              <a:t>ΣΥΜΒΟΛΙΣΜΟΣ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340768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Τα σωματίδια που βρίσκονται στο εσωτερικό του ατόμου δηλαδή :</a:t>
            </a:r>
          </a:p>
          <a:p>
            <a:endParaRPr lang="el-GR" sz="2800" b="1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l-GR" sz="2800" b="1" dirty="0" smtClean="0"/>
              <a:t>τα πρωτόνια (</a:t>
            </a:r>
            <a:r>
              <a:rPr lang="en-US" sz="2800" b="1" dirty="0" smtClean="0"/>
              <a:t>p)</a:t>
            </a:r>
            <a:endParaRPr lang="el-GR" sz="2800" b="1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l-GR" sz="2800" b="1" dirty="0" smtClean="0"/>
              <a:t>τα νετρόνια </a:t>
            </a:r>
            <a:r>
              <a:rPr lang="en-US" sz="2800" b="1" dirty="0" smtClean="0"/>
              <a:t>(n) </a:t>
            </a:r>
            <a:r>
              <a:rPr lang="el-GR" sz="2800" b="1" dirty="0" smtClean="0"/>
              <a:t>και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800" b="1" dirty="0" smtClean="0"/>
              <a:t>τα ηλεκτρόνια </a:t>
            </a:r>
            <a:r>
              <a:rPr lang="en-US" sz="2800" b="1" dirty="0" smtClean="0"/>
              <a:t>(e)</a:t>
            </a:r>
            <a:endParaRPr lang="el-GR" sz="2800" b="1" dirty="0" smtClean="0"/>
          </a:p>
          <a:p>
            <a:endParaRPr lang="el-GR" sz="2800" b="1" dirty="0" smtClean="0"/>
          </a:p>
          <a:p>
            <a:r>
              <a:rPr lang="el-GR" sz="2800" b="1" dirty="0" smtClean="0"/>
              <a:t>ονομάζονται </a:t>
            </a:r>
            <a:r>
              <a:rPr lang="el-GR" sz="2800" b="1" dirty="0" smtClean="0">
                <a:solidFill>
                  <a:srgbClr val="0070C0"/>
                </a:solidFill>
              </a:rPr>
              <a:t>υποατομικά σωματίδια.</a:t>
            </a:r>
            <a:endParaRPr lang="el-G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1429</Words>
  <Application>Microsoft Office PowerPoint</Application>
  <PresentationFormat>Προβολή στην οθόνη (4:3)</PresentationFormat>
  <Paragraphs>293</Paragraphs>
  <Slides>38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0" baseType="lpstr">
      <vt:lpstr>Θέμα του Office</vt:lpstr>
      <vt:lpstr>Φωτογραφία του Photo Editor</vt:lpstr>
      <vt:lpstr>Παρουσίαση του PowerPoint</vt:lpstr>
      <vt:lpstr>Υποατομικά σωματίδια - Ιόντα</vt:lpstr>
      <vt:lpstr>Σκοπός του μαθήματος: Η γνωριμία με το εσωτερικό του ατόμου.</vt:lpstr>
      <vt:lpstr>Ορισμένα γνωστά(;) φαινόμενα</vt:lpstr>
      <vt:lpstr>Τι δυνάμεις έλκουν τα χαρτάκια;</vt:lpstr>
      <vt:lpstr>Πού βρίσκονταν τα ηλεκτρόνια;</vt:lpstr>
      <vt:lpstr>Μια πρώτη εικόνα του ατόμου</vt:lpstr>
      <vt:lpstr>Παρουσίαση του PowerPoint</vt:lpstr>
      <vt:lpstr>Παρουσίαση του PowerPoint</vt:lpstr>
      <vt:lpstr>Τα σωματίδια του ατόμου</vt:lpstr>
      <vt:lpstr>Ο πυρήνας είναι τόσο μικρός σε σχέση με το άτομο…</vt:lpstr>
      <vt:lpstr>Γιατί σε ένα άτομο τα ηλεκτρόνια είναι όσα και τα πρωτόνια στον πυρήνα. πλήθος e- = πλήθος p+</vt:lpstr>
      <vt:lpstr>Το άτομο του υδρογόνου</vt:lpstr>
      <vt:lpstr>Παρουσίαση του PowerPoint</vt:lpstr>
      <vt:lpstr>Ατομικός αριθμός (Ζ) ονομάζεται ο αριθμός των πρωτονίων στον πυρήνα ενός ατόμου</vt:lpstr>
      <vt:lpstr>ισχύει η σχέση:</vt:lpstr>
      <vt:lpstr>Συμπλήρωσε τον πίνακα…</vt:lpstr>
      <vt:lpstr>Πόσα πρωτόνια και νετρόνια υπάρχουν σε ένα άτομο σιδήρου που έχει ατομικό αριθμό Ζ = 26 και μαζικό αριθμό 55; </vt:lpstr>
      <vt:lpstr>Να βρείτε τα p, n, e στα παρακάτω άτομα.</vt:lpstr>
      <vt:lpstr>Τα ιόντα είναι φορτισμένα σωματίδια που προκύπτουν με αποβολή ή πρόσληψη ηλεκτρονίων από ένα άτομο (ή συγκρότημα ατόμων).</vt:lpstr>
      <vt:lpstr>Ιόν = άτομο ± ηλεκτρόνια</vt:lpstr>
      <vt:lpstr>Ανιόν υδρογόνου</vt:lpstr>
      <vt:lpstr>Παρουσίαση του PowerPoint</vt:lpstr>
      <vt:lpstr>Στο σχήμα που ακολουθεί φαίνεται ο τρόπος με τον οποίο δημιουργούνται τα ιόντα είτε θετικά είτε αρνητικά ιόντα. </vt:lpstr>
      <vt:lpstr>Παρουσίαση του PowerPoint</vt:lpstr>
      <vt:lpstr>Παρουσίαση του PowerPoint</vt:lpstr>
      <vt:lpstr>Να συμπληρώσετε τον πίνακα.</vt:lpstr>
      <vt:lpstr>Ώστε, εκτός από μόρια, υπάρχουν και ιόντα</vt:lpstr>
      <vt:lpstr>Τι κάνει το αλατόνερο αγώγιμο;</vt:lpstr>
      <vt:lpstr>Ας συνοψίσουμε…</vt:lpstr>
      <vt:lpstr>Παρουσίαση του PowerPoint</vt:lpstr>
      <vt:lpstr>Το νάτριο (Να) έχει ατομικό αριθμό 11 και μαζικό 23, ενώ το ιώδιο (Ι) έχει ατομικό αριθμό 53 και μαζικό 131.   α) να βρεθεί ο αριθμός των νετρονίων κάθε στοιχείου και   β) να βρεθεί πόσα ηλεκτρόνια έχουν τα ιόντα τους Να+ και Ι-.</vt:lpstr>
      <vt:lpstr>Το ιόν Χ+ προέρχεται από το στοιχείο Χ που έχει ατομικό αριθμό Ζ=35 και Α=72.   Να βρεθεί ο αριθμός των υποατομικών σωματιδίων για το ιόν Χ+ . </vt:lpstr>
      <vt:lpstr>Το στοιχείο Χ διαθέτει ιόν με φορτίο -2. Το ιόν αυτό έχει 10 ηλεκτρόνια και 16 νετρόνια.  Να βρεθεί ο ατομικός αριθμός και ο μαζικός αριθμός του στοιχείου Χ. </vt:lpstr>
      <vt:lpstr>Παρουσίαση του PowerPoint</vt:lpstr>
      <vt:lpstr>Πρωτεργάτες…</vt:lpstr>
      <vt:lpstr>Σύγχρονες απόψεις για το άτομο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2.9 Υποατομικά σωματίδια - Ιόντα</dc:title>
  <dc:creator>kx</dc:creator>
  <cp:lastModifiedBy>Kostas</cp:lastModifiedBy>
  <cp:revision>49</cp:revision>
  <dcterms:created xsi:type="dcterms:W3CDTF">2011-03-27T16:19:01Z</dcterms:created>
  <dcterms:modified xsi:type="dcterms:W3CDTF">2013-03-31T16:13:11Z</dcterms:modified>
</cp:coreProperties>
</file>