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2"/>
    <p:restoredTop sz="95884"/>
  </p:normalViewPr>
  <p:slideViewPr>
    <p:cSldViewPr snapToGrid="0" snapToObjects="1">
      <p:cViewPr varScale="1">
        <p:scale>
          <a:sx n="112" d="100"/>
          <a:sy n="112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5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2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6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6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699" r:id="rId8"/>
    <p:sldLayoutId id="2147483697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Ορεινό τοπίο με καλλιέργειες τσαγιού">
            <a:extLst>
              <a:ext uri="{FF2B5EF4-FFF2-40B4-BE49-F238E27FC236}">
                <a16:creationId xmlns:a16="http://schemas.microsoft.com/office/drawing/2014/main" id="{47418F31-4765-4E1C-B27A-F21920178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8196" r="12696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C482618-2C06-0346-BF93-7999FAB2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l-GR" sz="5200" dirty="0">
                <a:solidFill>
                  <a:srgbClr val="FFFFFF"/>
                </a:solidFill>
              </a:rPr>
              <a:t>Τεχνολογία Β γυμνασίου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745C1F6-65E2-8A46-A93A-00412EC5F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l-GR" sz="2200" dirty="0">
                <a:solidFill>
                  <a:srgbClr val="FFFFFF"/>
                </a:solidFill>
              </a:rPr>
              <a:t>Αγαθά –είδη αγαθών</a:t>
            </a:r>
          </a:p>
        </p:txBody>
      </p:sp>
    </p:spTree>
    <p:extLst>
      <p:ext uri="{BB962C8B-B14F-4D97-AF65-F5344CB8AC3E}">
        <p14:creationId xmlns:p14="http://schemas.microsoft.com/office/powerpoint/2010/main" val="281932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5514929-82CA-4A47-9D5E-BC6E7633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Πως χωρίζονται τα αγαθά ανάλογα με το φορέα που τα παρέχει</a:t>
            </a:r>
          </a:p>
        </p:txBody>
      </p:sp>
      <p:pic>
        <p:nvPicPr>
          <p:cNvPr id="9220" name="Picture 4" descr="Αρχές Οικονομικής Θεωρίας">
            <a:extLst>
              <a:ext uri="{FF2B5EF4-FFF2-40B4-BE49-F238E27FC236}">
                <a16:creationId xmlns:a16="http://schemas.microsoft.com/office/drawing/2014/main" id="{E80C8D6A-6553-4A42-95F3-54745DFD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229" y="466016"/>
            <a:ext cx="3862619" cy="2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E395D6-DD6D-6E4C-81DF-4E358668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Δημόσιο αγαθά: παρέχονται από το κράτος(π.χ δρόμοι, πάρκα, νοσοκομεία, σχολεία κ.α)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Ιδιωτικά:παρέχονται από ιδιώτες(π.χ τρόφιμα, ρούχα)</a:t>
            </a:r>
          </a:p>
        </p:txBody>
      </p:sp>
      <p:pic>
        <p:nvPicPr>
          <p:cNvPr id="9218" name="Picture 2" descr="Κοροναϊός : Να εξασφαλιστούν ως δημόσια αγαθά τα εμβόλια, ζητούν 38  ευρωβουλευτές | in.gr">
            <a:extLst>
              <a:ext uri="{FF2B5EF4-FFF2-40B4-BE49-F238E27FC236}">
                <a16:creationId xmlns:a16="http://schemas.microsoft.com/office/drawing/2014/main" id="{50FDD2D9-6A40-9842-B46A-1DA67977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616" y="3343139"/>
            <a:ext cx="4089845" cy="2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03A824A-0748-2746-8BF8-7DA779A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Τι είναι υποκατάστατο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62F942-BB16-EC4B-A1FC-671ED4FE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7" y="1535751"/>
            <a:ext cx="7178691" cy="2021837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Είναι τα προϊόντα που αντικαθιστούν πλήρως, τα κύρια προϊόντα(π.χ ζάχαρη – ζαχαρίνη – στέβια κ.α)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1284D97-3EF9-F546-9085-29108A78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048000"/>
            <a:ext cx="7302500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BDFD40C-CE94-7648-B004-CDC468A6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Πιο αγαθό ονομάζεται συμπληρωματικό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01CC07-AEB4-A348-A545-E52D6E0E1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Συμπληρωματικό: ονομάζεται το αγαθό το οποίο για να μπορέσει να χρησιμοποιηθεί χρειάζεται η χρήση αλλού αγαθού joystick – υπολογιστής κ.α</a:t>
            </a:r>
          </a:p>
        </p:txBody>
      </p:sp>
      <p:pic>
        <p:nvPicPr>
          <p:cNvPr id="11266" name="Picture 2" descr="Ο ηλεκτρονικός υπολογιστής η φουτουριστική λύση για τις μαθησιακές  δυσκολίες | Δήμητρα Γαλή - Χειλάκου">
            <a:extLst>
              <a:ext uri="{FF2B5EF4-FFF2-40B4-BE49-F238E27FC236}">
                <a16:creationId xmlns:a16="http://schemas.microsoft.com/office/drawing/2014/main" id="{C0AED670-7EC2-E743-B3FC-F3074793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101" y="843387"/>
            <a:ext cx="5486699" cy="39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837EA2E-2BD6-8048-AA57-98588E8B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75412"/>
            <a:ext cx="6154694" cy="2805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Ευχαριστώ για την υπομονή σας</a:t>
            </a:r>
          </a:p>
        </p:txBody>
      </p:sp>
      <p:pic>
        <p:nvPicPr>
          <p:cNvPr id="22" name="Graphic 21" descr="Σημάδι ελέγχου">
            <a:extLst>
              <a:ext uri="{FF2B5EF4-FFF2-40B4-BE49-F238E27FC236}">
                <a16:creationId xmlns:a16="http://schemas.microsoft.com/office/drawing/2014/main" id="{51967636-5880-44AE-A2F1-C504D1ED4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1142999"/>
            <a:ext cx="4572000" cy="457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904E70-C32C-4D17-A3F8-E9179288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32B43B-AEE0-4B1A-93E5-EDA309A23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7"/>
          <a:stretch/>
        </p:blipFill>
        <p:spPr>
          <a:xfrm rot="10800000">
            <a:off x="0" y="3047998"/>
            <a:ext cx="640488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4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Η ανάγκη να μας αγαπούν» - Asopichos">
            <a:extLst>
              <a:ext uri="{FF2B5EF4-FFF2-40B4-BE49-F238E27FC236}">
                <a16:creationId xmlns:a16="http://schemas.microsoft.com/office/drawing/2014/main" id="{F59EF15A-E8BB-A241-B23F-A59F5520E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41"/>
          <a:stretch/>
        </p:blipFill>
        <p:spPr bwMode="auto">
          <a:xfrm>
            <a:off x="-3051" y="1386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80F9986-9643-1049-A528-5BADC41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7530685" cy="87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Ανάγκη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είν</a:t>
            </a:r>
            <a:r>
              <a:rPr lang="en-US" sz="2000" dirty="0">
                <a:solidFill>
                  <a:srgbClr val="FFFFFF"/>
                </a:solidFill>
              </a:rPr>
              <a:t>α</a:t>
            </a:r>
            <a:r>
              <a:rPr lang="en-US" sz="2000" dirty="0" err="1">
                <a:solidFill>
                  <a:srgbClr val="FFFFFF"/>
                </a:solidFill>
              </a:rPr>
              <a:t>ι</a:t>
            </a:r>
            <a:r>
              <a:rPr lang="en-US" sz="2000" dirty="0">
                <a:solidFill>
                  <a:srgbClr val="FFFFFF"/>
                </a:solidFill>
              </a:rPr>
              <a:t> η επιθυμία ενός</a:t>
            </a:r>
            <a:r>
              <a:rPr lang="el-GR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άνθρωπο</a:t>
            </a:r>
            <a:r>
              <a:rPr lang="el-GR" sz="2000" dirty="0">
                <a:solidFill>
                  <a:srgbClr val="FFFFFF"/>
                </a:solidFill>
              </a:rPr>
              <a:t>υ</a:t>
            </a:r>
            <a:r>
              <a:rPr lang="en-US" sz="2000" dirty="0">
                <a:solidFill>
                  <a:srgbClr val="FFFFFF"/>
                </a:solidFill>
              </a:rPr>
              <a:t> να μπορεί να ικανοποιήσει τα θέλω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3C02E0-0874-DD44-A498-549256BC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i="1" u="sng" dirty="0">
                <a:solidFill>
                  <a:srgbClr val="FFFFFF"/>
                </a:solidFill>
              </a:rPr>
              <a:t>Τι είναι ανάγκη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48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Η ΥΓΕΙΑ ΜΑΣ ΤΟ ΠΙΟ ΠΟΛΥΤΙΜΟ ΑΓΑΘΟ » - e-synews.gr">
            <a:extLst>
              <a:ext uri="{FF2B5EF4-FFF2-40B4-BE49-F238E27FC236}">
                <a16:creationId xmlns:a16="http://schemas.microsoft.com/office/drawing/2014/main" id="{4D84F176-4036-FB42-98D7-F4DAB5F4E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r="-1" b="-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91641D1-5783-C245-A61E-F75A6C58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Τι είναι αγαθό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778913-C8F7-E040-ADAD-F813546F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Αγαθό είναι το μέσον για να καλύψουμε τις ανάγκες μας</a:t>
            </a:r>
          </a:p>
        </p:txBody>
      </p:sp>
    </p:spTree>
    <p:extLst>
      <p:ext uri="{BB962C8B-B14F-4D97-AF65-F5344CB8AC3E}">
        <p14:creationId xmlns:p14="http://schemas.microsoft.com/office/powerpoint/2010/main" val="29131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7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5" name="Rectangle 80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5F59D4-FC9D-B740-A6F3-E0BDFDF7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9"/>
            <a:ext cx="5179237" cy="2259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 dirty="0">
                <a:solidFill>
                  <a:schemeClr val="tx2"/>
                </a:solidFill>
              </a:rPr>
              <a:t>Πως χωρίζονται τα αγαθά ανάλογα με το πως είναι γύρω στη φύση</a:t>
            </a:r>
          </a:p>
        </p:txBody>
      </p:sp>
      <p:pic>
        <p:nvPicPr>
          <p:cNvPr id="3086" name="Picture 82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pic>
        <p:nvPicPr>
          <p:cNvPr id="3080" name="Picture 8" descr="1.4 Προϊόντα ή Οικονομικά Αγαθά - ppt κατέβασμα">
            <a:extLst>
              <a:ext uri="{FF2B5EF4-FFF2-40B4-BE49-F238E27FC236}">
                <a16:creationId xmlns:a16="http://schemas.microsoft.com/office/drawing/2014/main" id="{26579152-F5DA-9245-A027-D19B8F55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279" y="457200"/>
            <a:ext cx="4247079" cy="31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Η Υγεία - Πρόνοια είναι κοινωνικό αγαθό / λαϊκή ανάγκη ή εμπόρευμα στον  καπιταλισμό; - ALT.gr">
            <a:extLst>
              <a:ext uri="{FF2B5EF4-FFF2-40B4-BE49-F238E27FC236}">
                <a16:creationId xmlns:a16="http://schemas.microsoft.com/office/drawing/2014/main" id="{7C2C7776-DA03-3343-B326-CE5AE29A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563" y="591145"/>
            <a:ext cx="5179237" cy="29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5B55B6-3463-AC4D-B9E0-55A8351A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0000"/>
            <a:ext cx="5224646" cy="2259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800" i="1" dirty="0">
                <a:solidFill>
                  <a:schemeClr val="tx2"/>
                </a:solidFill>
              </a:rPr>
              <a:t>Χωρίζονται σε ελεύθερα αγαθά τα οποία υπάρχουν ,οι παρέχονται από τη φύση χωρίς να τα πληρώνουμε παραδείγματος χάρη το οξυγόνο, το φως, του ήλιου κι άλλα</a:t>
            </a:r>
          </a:p>
          <a:p>
            <a:pPr>
              <a:lnSpc>
                <a:spcPct val="100000"/>
              </a:lnSpc>
            </a:pPr>
            <a:r>
              <a:rPr lang="el-GR" sz="1800" i="1" dirty="0">
                <a:solidFill>
                  <a:schemeClr val="tx2"/>
                </a:solidFill>
              </a:rPr>
              <a:t>Σε οικονομικά αγαθά: τα οποία για να μπορέσει ο άνθρωπος να τα αποκτήσει χρειάζονται χρήματα και βρίσκονται σε περιορισμένη ποσότητα</a:t>
            </a:r>
          </a:p>
        </p:txBody>
      </p:sp>
      <p:pic>
        <p:nvPicPr>
          <p:cNvPr id="3087" name="Picture 84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6" y="0"/>
            <a:ext cx="12179928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2" name="Picture 6" descr="Χαλκιδική: Τον αγκάλιασε κι άρπαξε κοσμήματα αξίας 8.000 ευρώ!">
            <a:extLst>
              <a:ext uri="{FF2B5EF4-FFF2-40B4-BE49-F238E27FC236}">
                <a16:creationId xmlns:a16="http://schemas.microsoft.com/office/drawing/2014/main" id="{7AA85492-40C9-B448-8C43-BE15A2B2D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26236" b="1"/>
          <a:stretch/>
        </p:blipFill>
        <p:spPr bwMode="auto">
          <a:xfrm>
            <a:off x="3068" y="293521"/>
            <a:ext cx="6089884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Τρόφιμα Υγιεινά και θρεπτικά » Mini Market Magazine">
            <a:extLst>
              <a:ext uri="{FF2B5EF4-FFF2-40B4-BE49-F238E27FC236}">
                <a16:creationId xmlns:a16="http://schemas.microsoft.com/office/drawing/2014/main" id="{170BC438-BFBD-9049-B84B-C197892FF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5206" b="1"/>
          <a:stretch/>
        </p:blipFill>
        <p:spPr bwMode="auto">
          <a:xfrm>
            <a:off x="6092952" y="10"/>
            <a:ext cx="6099048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5612F12-F1A4-D34C-B58C-AFAC94B7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Πως διακρίνονται τα αγαθά ανάλογα με τις ανάγκες που ικανοποιούν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E6CB8-38EF-8045-8A2E-BAA61230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l-GR" sz="2400" dirty="0">
                <a:solidFill>
                  <a:srgbClr val="FFFFFF"/>
                </a:solidFill>
              </a:rPr>
              <a:t>.Πρώτης ανάγκης: Είναι τα αγαθά τα οποία ο άνθρωπος τα χρειάζεται για να επιβιώσει (π.χ τρόφιμα ιατρική φροντίδα)</a:t>
            </a:r>
          </a:p>
          <a:p>
            <a:pPr algn="ctr">
              <a:buFont typeface="Wingdings" pitchFamily="2" charset="2"/>
              <a:buChar char="Ø"/>
            </a:pPr>
            <a:r>
              <a:rPr lang="el-GR" sz="2400" dirty="0">
                <a:solidFill>
                  <a:srgbClr val="FFFFFF"/>
                </a:solidFill>
              </a:rPr>
              <a:t>Σε είδη πολυτελείας: και είναι τα είδη τα οποία ο άνθρωπος δεν τα χρειάζεται άμεσα </a:t>
            </a:r>
            <a:r>
              <a:rPr lang="el-GR" sz="2400" dirty="0">
                <a:solidFill>
                  <a:srgbClr val="FFFFFF"/>
                </a:solidFill>
                <a:sym typeface="Wingdings" pitchFamily="2" charset="2"/>
              </a:rPr>
              <a:t>(π.χ τα κοσμήματα, αρώματα)</a:t>
            </a:r>
            <a:endParaRPr lang="el-GR" sz="2400" dirty="0">
              <a:solidFill>
                <a:srgbClr val="FFFFFF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l-GR" sz="1800" dirty="0">
              <a:solidFill>
                <a:srgbClr val="FFFFFF"/>
              </a:solidFill>
            </a:endParaRPr>
          </a:p>
        </p:txBody>
      </p:sp>
      <p:sp>
        <p:nvSpPr>
          <p:cNvPr id="4" name="AutoShape 4" descr="Χρυσά κοσμήματα στο κατάστημα Στοκ Εικόνα - εικόνα από : 26008375">
            <a:extLst>
              <a:ext uri="{FF2B5EF4-FFF2-40B4-BE49-F238E27FC236}">
                <a16:creationId xmlns:a16="http://schemas.microsoft.com/office/drawing/2014/main" id="{7872F3B9-37FB-4E49-83E0-1C24E22606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832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33" name="Rectangle 74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2AAAC41-FC16-654F-B3F1-08670C23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307"/>
            <a:ext cx="5257800" cy="2261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 dirty="0">
                <a:solidFill>
                  <a:schemeClr val="tx2"/>
                </a:solidFill>
              </a:rPr>
              <a:t>Πως διακρίνονται τα αγαθά ανάλογα με την υλική του υπόσταση</a:t>
            </a:r>
          </a:p>
        </p:txBody>
      </p:sp>
      <p:pic>
        <p:nvPicPr>
          <p:cNvPr id="5134" name="Picture 76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76122"/>
            <a:ext cx="1295924" cy="137464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9BD305-A9B9-6240-9CD9-DE13C989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1423"/>
            <a:ext cx="5257800" cy="29576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Υλικά αγαθά : τα οποία είναι  χειροπιαστά, μπορούμε να τα αγγίξουμε(π.χ τρόφιμα, συσκευές ,έπιπλα ,ρούχα)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Άυλα αγαθά : είναι αυτά τα οποία δεν έχουν ήδη (π.χ ταξίδια, μουσική, τραπεζικές εργασίες, ιατρικές συμβουλές)</a:t>
            </a:r>
          </a:p>
          <a:p>
            <a:pPr>
              <a:buFont typeface="Wingdings" pitchFamily="2" charset="2"/>
              <a:buChar char="Ø"/>
            </a:pPr>
            <a:endParaRPr lang="el-GR" sz="1800" dirty="0">
              <a:solidFill>
                <a:schemeClr val="tx2"/>
              </a:solidFill>
            </a:endParaRPr>
          </a:p>
        </p:txBody>
      </p:sp>
      <p:pic>
        <p:nvPicPr>
          <p:cNvPr id="5124" name="Picture 4" descr="Mazi Travel - Ατομικά - Ομαδικά Ταξίδια σε Ελλάδα &amp;amp; Εξωτερικό">
            <a:extLst>
              <a:ext uri="{FF2B5EF4-FFF2-40B4-BE49-F238E27FC236}">
                <a16:creationId xmlns:a16="http://schemas.microsoft.com/office/drawing/2014/main" id="{59980D4D-1A05-E649-B058-EDFE601FC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 b="1"/>
          <a:stretch/>
        </p:blipFill>
        <p:spPr bwMode="auto">
          <a:xfrm>
            <a:off x="6477000" y="-36760"/>
            <a:ext cx="5722070" cy="34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Ποια καθημερινή ηλεκτρική συσκευή τρώει το περισσότερο ρεύμα. Προσοχή">
            <a:extLst>
              <a:ext uri="{FF2B5EF4-FFF2-40B4-BE49-F238E27FC236}">
                <a16:creationId xmlns:a16="http://schemas.microsoft.com/office/drawing/2014/main" id="{EECF4A1C-F324-7640-BC82-A971FCD68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3946" b="1"/>
          <a:stretch/>
        </p:blipFill>
        <p:spPr bwMode="auto">
          <a:xfrm>
            <a:off x="6477000" y="3396303"/>
            <a:ext cx="5722070" cy="34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337145-C09D-974B-BBDD-A4C0D62A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307"/>
            <a:ext cx="5257800" cy="226135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Πως διακρίνονται τα αγαθά ανάλογα με τη διάρκεια τους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76122"/>
            <a:ext cx="1295924" cy="137464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7A9110-B491-D14A-94DC-05C14E01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1423"/>
            <a:ext cx="5257800" cy="29576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Διαρκή αγαθά: και είναι τα αγαθά τα οποία δε χρησιμοποιούμε μόνο μία φορά(π.χ σπίτι,αυτοκίνητο,κ.α)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Αναλώσιμα αγαθά: είναι αυτά που τα χρησιμοποιούμε μία φορά και είναι τα τρόφιμα, καύσιμα κ.α</a:t>
            </a:r>
          </a:p>
        </p:txBody>
      </p:sp>
      <p:pic>
        <p:nvPicPr>
          <p:cNvPr id="6148" name="Picture 4" descr="Πώς μπορούμε να εξοικονομήσουμε χρήματα από τα καύσιμα κίνησης; - Ειδήσεις  - νέα - Το Βήμα Online">
            <a:extLst>
              <a:ext uri="{FF2B5EF4-FFF2-40B4-BE49-F238E27FC236}">
                <a16:creationId xmlns:a16="http://schemas.microsoft.com/office/drawing/2014/main" id="{1A2DC454-A373-C946-936E-D3979AA62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r="-1" b="-1"/>
          <a:stretch/>
        </p:blipFill>
        <p:spPr bwMode="auto">
          <a:xfrm>
            <a:off x="6477000" y="-36760"/>
            <a:ext cx="5722070" cy="34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Τρακαρισμένα ΕΞΩΤΙΚΑ ΣΠΟΡ ΑΥΤΟΚΙΝΗΤΑ (Μέρος Γ)">
            <a:extLst>
              <a:ext uri="{FF2B5EF4-FFF2-40B4-BE49-F238E27FC236}">
                <a16:creationId xmlns:a16="http://schemas.microsoft.com/office/drawing/2014/main" id="{9958E9CB-ABED-DC45-8A46-874B07EA2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4741"/>
          <a:stretch/>
        </p:blipFill>
        <p:spPr bwMode="auto">
          <a:xfrm>
            <a:off x="6477000" y="3396303"/>
            <a:ext cx="5722070" cy="34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75" name="Rectangle 74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176" name="Picture 76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C883CB4-46E8-464D-89F1-C00C407F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 dirty="0">
                <a:solidFill>
                  <a:schemeClr val="tx2"/>
                </a:solidFill>
              </a:rPr>
              <a:t>Πως διακρίνονται τα άγραφα ανάλογα με το πως ικανοποιούν τις βασικές ανάγκες</a:t>
            </a:r>
            <a:br>
              <a:rPr lang="el-GR" sz="3100" dirty="0">
                <a:solidFill>
                  <a:schemeClr val="tx2"/>
                </a:solidFill>
              </a:rPr>
            </a:br>
            <a:br>
              <a:rPr lang="el-GR" sz="3100" dirty="0">
                <a:solidFill>
                  <a:schemeClr val="tx2"/>
                </a:solidFill>
              </a:rPr>
            </a:br>
            <a:endParaRPr lang="el-GR" sz="3100" dirty="0">
              <a:solidFill>
                <a:schemeClr val="tx2"/>
              </a:solidFill>
            </a:endParaRPr>
          </a:p>
        </p:txBody>
      </p:sp>
      <p:pic>
        <p:nvPicPr>
          <p:cNvPr id="7170" name="Picture 2" descr="RobinAge: Books &amp;amp; Nooks - RobinAge&amp;#39;s Recommended Reading for Children (May  20, 2014)">
            <a:extLst>
              <a:ext uri="{FF2B5EF4-FFF2-40B4-BE49-F238E27FC236}">
                <a16:creationId xmlns:a16="http://schemas.microsoft.com/office/drawing/2014/main" id="{543DC4F9-5C01-E941-87E2-A62D0706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811" y="466016"/>
            <a:ext cx="1931455" cy="2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204BD4-8124-B542-98FF-810405FC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Καταναλωτικά: είναι το αγαθά τα οποία ο άνθρωπος χρειάζεται επειγόντως για να μπορεί να ζήσει(π.χ τρόφιμα, βιβλία κ.α)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Κεφαλαιουχικά: είναι τα αγαθά τα οποία χρησιμοποιούνται για την παραγωγή άλλων αγαθών (π.χ εργαλεία, μηχανήματα κ.α)</a:t>
            </a:r>
          </a:p>
        </p:txBody>
      </p:sp>
      <p:pic>
        <p:nvPicPr>
          <p:cNvPr id="7172" name="Picture 4" descr="Γεωργικά Μηχανήματα Κεφαλονιά - Ελαστικά Κονταράκης Αργοστόλι Κεφαλονιά">
            <a:extLst>
              <a:ext uri="{FF2B5EF4-FFF2-40B4-BE49-F238E27FC236}">
                <a16:creationId xmlns:a16="http://schemas.microsoft.com/office/drawing/2014/main" id="{F14A95FE-71EC-D045-9BAF-6AF9B1D0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063" y="3195988"/>
            <a:ext cx="5429250" cy="36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78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26C11E5-09DC-BF4F-9D47-2F5FC46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Ποια αγαθά ονομάζονται τελικά και πια ενδιάμεσα</a:t>
            </a:r>
          </a:p>
        </p:txBody>
      </p:sp>
      <p:pic>
        <p:nvPicPr>
          <p:cNvPr id="8194" name="Picture 2" descr="Ψωμί | Ζύμες - Ψωμιά">
            <a:extLst>
              <a:ext uri="{FF2B5EF4-FFF2-40B4-BE49-F238E27FC236}">
                <a16:creationId xmlns:a16="http://schemas.microsoft.com/office/drawing/2014/main" id="{BBEA63E1-F359-E24E-A5F9-155A5703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561" y="466016"/>
            <a:ext cx="4199956" cy="2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61744B-05D2-2946-90F7-391877C0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Τελικά αγαθά αγαθά: είναι τα αγαθά που δεν απαιτούν περαιτέρου επεξεργασία(π.χ ψωμί, αυτοκίνητο κ.α )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Ενδιάμεσα: λέγονται τα αγαθά τα οποία για να μπορέσουν να χρησιμοποιηθούν χρειάζονται επεξεργασία και είναι το αλεύρι τα μέταλλα κ.α</a:t>
            </a:r>
          </a:p>
        </p:txBody>
      </p:sp>
      <p:pic>
        <p:nvPicPr>
          <p:cNvPr id="8196" name="Picture 4" descr="Μέταλλα - Τεχνολογία Δομικών Υλικών">
            <a:extLst>
              <a:ext uri="{FF2B5EF4-FFF2-40B4-BE49-F238E27FC236}">
                <a16:creationId xmlns:a16="http://schemas.microsoft.com/office/drawing/2014/main" id="{A24AD080-795F-CC48-8A8A-F56CFE00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806" y="3794259"/>
            <a:ext cx="4817466" cy="18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746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493</Words>
  <Application>Microsoft Macintosh PowerPoint</Application>
  <PresentationFormat>Ευρεία οθόνη</PresentationFormat>
  <Paragraphs>33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AvenirNext LT Pro Medium</vt:lpstr>
      <vt:lpstr>Wingdings</vt:lpstr>
      <vt:lpstr>BlockprintVTI</vt:lpstr>
      <vt:lpstr>Τεχνολογία Β γυμνασίου</vt:lpstr>
      <vt:lpstr>Ανάγκη είναι η επιθυμία ενός άνθρωπου να μπορεί να ικανοποιήσει τα θέλω του</vt:lpstr>
      <vt:lpstr>Τι είναι αγαθό</vt:lpstr>
      <vt:lpstr>Πως χωρίζονται τα αγαθά ανάλογα με το πως είναι γύρω στη φύση</vt:lpstr>
      <vt:lpstr>Πως διακρίνονται τα αγαθά ανάλογα με τις ανάγκες που ικανοποιούν</vt:lpstr>
      <vt:lpstr>Πως διακρίνονται τα αγαθά ανάλογα με την υλική του υπόσταση</vt:lpstr>
      <vt:lpstr>Πως διακρίνονται τα αγαθά ανάλογα με τη διάρκεια τους</vt:lpstr>
      <vt:lpstr>Πως διακρίνονται τα άγραφα ανάλογα με το πως ικανοποιούν τις βασικές ανάγκες  </vt:lpstr>
      <vt:lpstr>Ποια αγαθά ονομάζονται τελικά και πια ενδιάμεσα</vt:lpstr>
      <vt:lpstr>Πως χωρίζονται τα αγαθά ανάλογα με το φορέα που τα παρέχει</vt:lpstr>
      <vt:lpstr>Τι είναι υποκατάστατο</vt:lpstr>
      <vt:lpstr>Πιο αγαθό ονομάζεται συμπληρωματικό </vt:lpstr>
      <vt:lpstr>Ευχαριστώ για την υπομονή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Β γυμνασίου</dc:title>
  <dc:creator>Prokias Georgios</dc:creator>
  <cp:lastModifiedBy>ΙΩΑΝΝΗΣ ΠΡΟΚΙΑΣ</cp:lastModifiedBy>
  <cp:revision>3</cp:revision>
  <dcterms:created xsi:type="dcterms:W3CDTF">2021-09-22T18:25:26Z</dcterms:created>
  <dcterms:modified xsi:type="dcterms:W3CDTF">2022-10-02T16:24:53Z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c10a55e-4313-4725-877e-6b096ae828c7_Enabled">
    <vt:lpwstr>true</vt:lpwstr>
  </property>
  <property fmtid="{D5CDD505-2E9C-101B-9397-08002B2CF9AE}" pid="3" name="MSIP_Label_ac10a55e-4313-4725-877e-6b096ae828c7_SetDate">
    <vt:lpwstr>2021-09-22T18:25:28Z</vt:lpwstr>
  </property>
  <property fmtid="{D5CDD505-2E9C-101B-9397-08002B2CF9AE}" pid="4" name="MSIP_Label_ac10a55e-4313-4725-877e-6b096ae828c7_Method">
    <vt:lpwstr>Standard</vt:lpwstr>
  </property>
  <property fmtid="{D5CDD505-2E9C-101B-9397-08002B2CF9AE}" pid="5" name="MSIP_Label_ac10a55e-4313-4725-877e-6b096ae828c7_Name">
    <vt:lpwstr>Personal</vt:lpwstr>
  </property>
  <property fmtid="{D5CDD505-2E9C-101B-9397-08002B2CF9AE}" pid="6" name="MSIP_Label_ac10a55e-4313-4725-877e-6b096ae828c7_SiteId">
    <vt:lpwstr>dcf0411f-eb64-479c-97a3-86e5b648c732</vt:lpwstr>
  </property>
  <property fmtid="{D5CDD505-2E9C-101B-9397-08002B2CF9AE}" pid="7" name="MSIP_Label_ac10a55e-4313-4725-877e-6b096ae828c7_ActionId">
    <vt:lpwstr>af655f64-d841-48c2-9196-4cd2fcfd61ad</vt:lpwstr>
  </property>
  <property fmtid="{D5CDD505-2E9C-101B-9397-08002B2CF9AE}" pid="8" name="MSIP_Label_ac10a55e-4313-4725-877e-6b096ae828c7_ContentBits">
    <vt:lpwstr>0</vt:lpwstr>
  </property>
</Properties>
</file>