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7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BC073B-7765-47E1-B31A-5385B9576D90}" v="85" dt="2025-06-06T17:48:36.280"/>
    <p1510:client id="{E1AB0917-AA7B-49CC-AF25-D010ED97AEA0}" v="2" dt="2025-06-07T09:19:50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66" y="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B480B2-BC2C-4EBA-9935-6C60820E0B19}" type="doc">
      <dgm:prSet loTypeId="urn:microsoft.com/office/officeart/2018/2/layout/Icon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248B0D2-1178-48F4-A6B9-1A66806C9FE3}">
      <dgm:prSet/>
      <dgm:spPr/>
      <dgm:t>
        <a:bodyPr/>
        <a:lstStyle/>
        <a:p>
          <a:r>
            <a:rPr lang="en-US"/>
            <a:t>Σας ευχαριστώ για την προσοχή σας.</a:t>
          </a:r>
        </a:p>
      </dgm:t>
    </dgm:pt>
    <dgm:pt modelId="{6526EF5D-7BA9-4DBD-A91A-E438A886FD60}" type="parTrans" cxnId="{C8702BC5-4F7B-44BC-85A8-B6ACFCED6137}">
      <dgm:prSet/>
      <dgm:spPr/>
      <dgm:t>
        <a:bodyPr/>
        <a:lstStyle/>
        <a:p>
          <a:endParaRPr lang="en-US"/>
        </a:p>
      </dgm:t>
    </dgm:pt>
    <dgm:pt modelId="{B7A64300-242E-4FE6-8D6C-2AE908A93719}" type="sibTrans" cxnId="{C8702BC5-4F7B-44BC-85A8-B6ACFCED6137}">
      <dgm:prSet/>
      <dgm:spPr/>
      <dgm:t>
        <a:bodyPr/>
        <a:lstStyle/>
        <a:p>
          <a:endParaRPr lang="en-US"/>
        </a:p>
      </dgm:t>
    </dgm:pt>
    <dgm:pt modelId="{2791678E-60F3-4D18-BADB-7FD44215BE82}">
      <dgm:prSet/>
      <dgm:spPr/>
      <dgm:t>
        <a:bodyPr/>
        <a:lstStyle/>
        <a:p>
          <a:r>
            <a:rPr lang="en-US"/>
            <a:t>Ερωτήσεις;</a:t>
          </a:r>
        </a:p>
      </dgm:t>
    </dgm:pt>
    <dgm:pt modelId="{1829AFF7-059D-4C62-846A-091407F14E9C}" type="parTrans" cxnId="{98AA0926-4BA7-45A0-8BEA-46393B571942}">
      <dgm:prSet/>
      <dgm:spPr/>
      <dgm:t>
        <a:bodyPr/>
        <a:lstStyle/>
        <a:p>
          <a:endParaRPr lang="en-US"/>
        </a:p>
      </dgm:t>
    </dgm:pt>
    <dgm:pt modelId="{3FC5B53B-D917-4624-B2D6-A3F8FDEDA7F9}" type="sibTrans" cxnId="{98AA0926-4BA7-45A0-8BEA-46393B571942}">
      <dgm:prSet/>
      <dgm:spPr/>
      <dgm:t>
        <a:bodyPr/>
        <a:lstStyle/>
        <a:p>
          <a:endParaRPr lang="en-US"/>
        </a:p>
      </dgm:t>
    </dgm:pt>
    <dgm:pt modelId="{24CE6403-4FCA-4450-A76A-DF994C522A89}" type="pres">
      <dgm:prSet presAssocID="{B6B480B2-BC2C-4EBA-9935-6C60820E0B19}" presName="root" presStyleCnt="0">
        <dgm:presLayoutVars>
          <dgm:dir/>
          <dgm:resizeHandles val="exact"/>
        </dgm:presLayoutVars>
      </dgm:prSet>
      <dgm:spPr/>
    </dgm:pt>
    <dgm:pt modelId="{224C8458-2829-406B-9EFD-D643E281B2B5}" type="pres">
      <dgm:prSet presAssocID="{A248B0D2-1178-48F4-A6B9-1A66806C9FE3}" presName="compNode" presStyleCnt="0"/>
      <dgm:spPr/>
    </dgm:pt>
    <dgm:pt modelId="{073FDD87-5ABC-4B2E-900A-CCE05C1D1DE9}" type="pres">
      <dgm:prSet presAssocID="{A248B0D2-1178-48F4-A6B9-1A66806C9FE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e Arrow: Straight"/>
        </a:ext>
      </dgm:extLst>
    </dgm:pt>
    <dgm:pt modelId="{BB28053D-33AD-4CB0-BEF4-5F671F4E99E8}" type="pres">
      <dgm:prSet presAssocID="{A248B0D2-1178-48F4-A6B9-1A66806C9FE3}" presName="spaceRect" presStyleCnt="0"/>
      <dgm:spPr/>
    </dgm:pt>
    <dgm:pt modelId="{5851B800-3D93-469D-AD9D-B4EC9D706544}" type="pres">
      <dgm:prSet presAssocID="{A248B0D2-1178-48F4-A6B9-1A66806C9FE3}" presName="textRect" presStyleLbl="revTx" presStyleIdx="0" presStyleCnt="2">
        <dgm:presLayoutVars>
          <dgm:chMax val="1"/>
          <dgm:chPref val="1"/>
        </dgm:presLayoutVars>
      </dgm:prSet>
      <dgm:spPr/>
    </dgm:pt>
    <dgm:pt modelId="{51C14CF8-9D7A-4452-8371-A216290A4174}" type="pres">
      <dgm:prSet presAssocID="{B7A64300-242E-4FE6-8D6C-2AE908A93719}" presName="sibTrans" presStyleCnt="0"/>
      <dgm:spPr/>
    </dgm:pt>
    <dgm:pt modelId="{894DDED8-B0E8-4D5B-9A35-50AFBCD321BF}" type="pres">
      <dgm:prSet presAssocID="{2791678E-60F3-4D18-BADB-7FD44215BE82}" presName="compNode" presStyleCnt="0"/>
      <dgm:spPr/>
    </dgm:pt>
    <dgm:pt modelId="{7F5154BC-51BD-46BE-B764-331C22B99BAA}" type="pres">
      <dgm:prSet presAssocID="{2791678E-60F3-4D18-BADB-7FD44215BE8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Μπαλόνια"/>
        </a:ext>
      </dgm:extLst>
    </dgm:pt>
    <dgm:pt modelId="{C65962C2-45E1-43E3-BDCD-0A7B797360B9}" type="pres">
      <dgm:prSet presAssocID="{2791678E-60F3-4D18-BADB-7FD44215BE82}" presName="spaceRect" presStyleCnt="0"/>
      <dgm:spPr/>
    </dgm:pt>
    <dgm:pt modelId="{72BBCFDD-9B2D-4DFB-B65B-49658EC7D32D}" type="pres">
      <dgm:prSet presAssocID="{2791678E-60F3-4D18-BADB-7FD44215BE8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2618002-B74C-437F-9CA2-E9AE51002A38}" type="presOf" srcId="{B6B480B2-BC2C-4EBA-9935-6C60820E0B19}" destId="{24CE6403-4FCA-4450-A76A-DF994C522A89}" srcOrd="0" destOrd="0" presId="urn:microsoft.com/office/officeart/2018/2/layout/IconLabelList"/>
    <dgm:cxn modelId="{98AA0926-4BA7-45A0-8BEA-46393B571942}" srcId="{B6B480B2-BC2C-4EBA-9935-6C60820E0B19}" destId="{2791678E-60F3-4D18-BADB-7FD44215BE82}" srcOrd="1" destOrd="0" parTransId="{1829AFF7-059D-4C62-846A-091407F14E9C}" sibTransId="{3FC5B53B-D917-4624-B2D6-A3F8FDEDA7F9}"/>
    <dgm:cxn modelId="{EC54EB5B-946C-499F-BE1B-42F8927A31A5}" type="presOf" srcId="{2791678E-60F3-4D18-BADB-7FD44215BE82}" destId="{72BBCFDD-9B2D-4DFB-B65B-49658EC7D32D}" srcOrd="0" destOrd="0" presId="urn:microsoft.com/office/officeart/2018/2/layout/IconLabelList"/>
    <dgm:cxn modelId="{C8702BC5-4F7B-44BC-85A8-B6ACFCED6137}" srcId="{B6B480B2-BC2C-4EBA-9935-6C60820E0B19}" destId="{A248B0D2-1178-48F4-A6B9-1A66806C9FE3}" srcOrd="0" destOrd="0" parTransId="{6526EF5D-7BA9-4DBD-A91A-E438A886FD60}" sibTransId="{B7A64300-242E-4FE6-8D6C-2AE908A93719}"/>
    <dgm:cxn modelId="{9FD51ACD-4016-4ABA-A6E2-03679CAAB419}" type="presOf" srcId="{A248B0D2-1178-48F4-A6B9-1A66806C9FE3}" destId="{5851B800-3D93-469D-AD9D-B4EC9D706544}" srcOrd="0" destOrd="0" presId="urn:microsoft.com/office/officeart/2018/2/layout/IconLabelList"/>
    <dgm:cxn modelId="{D371BD7F-B86D-43F2-8D23-B3D2488A447A}" type="presParOf" srcId="{24CE6403-4FCA-4450-A76A-DF994C522A89}" destId="{224C8458-2829-406B-9EFD-D643E281B2B5}" srcOrd="0" destOrd="0" presId="urn:microsoft.com/office/officeart/2018/2/layout/IconLabelList"/>
    <dgm:cxn modelId="{2067D895-645E-4F70-9053-AC001180507F}" type="presParOf" srcId="{224C8458-2829-406B-9EFD-D643E281B2B5}" destId="{073FDD87-5ABC-4B2E-900A-CCE05C1D1DE9}" srcOrd="0" destOrd="0" presId="urn:microsoft.com/office/officeart/2018/2/layout/IconLabelList"/>
    <dgm:cxn modelId="{88E83F03-1663-4470-9A12-3CE94922A3A5}" type="presParOf" srcId="{224C8458-2829-406B-9EFD-D643E281B2B5}" destId="{BB28053D-33AD-4CB0-BEF4-5F671F4E99E8}" srcOrd="1" destOrd="0" presId="urn:microsoft.com/office/officeart/2018/2/layout/IconLabelList"/>
    <dgm:cxn modelId="{D77DDCC7-E832-48B5-A249-E5D3F3B9E687}" type="presParOf" srcId="{224C8458-2829-406B-9EFD-D643E281B2B5}" destId="{5851B800-3D93-469D-AD9D-B4EC9D706544}" srcOrd="2" destOrd="0" presId="urn:microsoft.com/office/officeart/2018/2/layout/IconLabelList"/>
    <dgm:cxn modelId="{19E4BB3E-A15F-4F45-9E84-A017E52C5DE1}" type="presParOf" srcId="{24CE6403-4FCA-4450-A76A-DF994C522A89}" destId="{51C14CF8-9D7A-4452-8371-A216290A4174}" srcOrd="1" destOrd="0" presId="urn:microsoft.com/office/officeart/2018/2/layout/IconLabelList"/>
    <dgm:cxn modelId="{338478D4-542F-42C1-98C9-E37A6377961F}" type="presParOf" srcId="{24CE6403-4FCA-4450-A76A-DF994C522A89}" destId="{894DDED8-B0E8-4D5B-9A35-50AFBCD321BF}" srcOrd="2" destOrd="0" presId="urn:microsoft.com/office/officeart/2018/2/layout/IconLabelList"/>
    <dgm:cxn modelId="{20599B47-9B8B-431F-8BCB-6005CF034510}" type="presParOf" srcId="{894DDED8-B0E8-4D5B-9A35-50AFBCD321BF}" destId="{7F5154BC-51BD-46BE-B764-331C22B99BAA}" srcOrd="0" destOrd="0" presId="urn:microsoft.com/office/officeart/2018/2/layout/IconLabelList"/>
    <dgm:cxn modelId="{CE9004B6-681B-4A9A-9B22-1D356DC39AA9}" type="presParOf" srcId="{894DDED8-B0E8-4D5B-9A35-50AFBCD321BF}" destId="{C65962C2-45E1-43E3-BDCD-0A7B797360B9}" srcOrd="1" destOrd="0" presId="urn:microsoft.com/office/officeart/2018/2/layout/IconLabelList"/>
    <dgm:cxn modelId="{072C3745-E301-4C20-8C64-DED627AFD58D}" type="presParOf" srcId="{894DDED8-B0E8-4D5B-9A35-50AFBCD321BF}" destId="{72BBCFDD-9B2D-4DFB-B65B-49658EC7D32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FDD87-5ABC-4B2E-900A-CCE05C1D1DE9}">
      <dsp:nvSpPr>
        <dsp:cNvPr id="0" name=""/>
        <dsp:cNvSpPr/>
      </dsp:nvSpPr>
      <dsp:spPr>
        <a:xfrm>
          <a:off x="934550" y="879477"/>
          <a:ext cx="1483312" cy="14833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1B800-3D93-469D-AD9D-B4EC9D706544}">
      <dsp:nvSpPr>
        <dsp:cNvPr id="0" name=""/>
        <dsp:cNvSpPr/>
      </dsp:nvSpPr>
      <dsp:spPr>
        <a:xfrm>
          <a:off x="28082" y="2751860"/>
          <a:ext cx="329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Σας ευχαριστώ για την προσοχή σας.</a:t>
          </a:r>
        </a:p>
      </dsp:txBody>
      <dsp:txXfrm>
        <a:off x="28082" y="2751860"/>
        <a:ext cx="3296250" cy="720000"/>
      </dsp:txXfrm>
    </dsp:sp>
    <dsp:sp modelId="{7F5154BC-51BD-46BE-B764-331C22B99BAA}">
      <dsp:nvSpPr>
        <dsp:cNvPr id="0" name=""/>
        <dsp:cNvSpPr/>
      </dsp:nvSpPr>
      <dsp:spPr>
        <a:xfrm>
          <a:off x="4807644" y="879477"/>
          <a:ext cx="1483312" cy="14833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BCFDD-9B2D-4DFB-B65B-49658EC7D32D}">
      <dsp:nvSpPr>
        <dsp:cNvPr id="0" name=""/>
        <dsp:cNvSpPr/>
      </dsp:nvSpPr>
      <dsp:spPr>
        <a:xfrm>
          <a:off x="3901175" y="2751860"/>
          <a:ext cx="329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Ερωτήσεις;</a:t>
          </a:r>
        </a:p>
      </dsp:txBody>
      <dsp:txXfrm>
        <a:off x="3901175" y="2751860"/>
        <a:ext cx="329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2446" y="987552"/>
            <a:ext cx="6288786" cy="3081528"/>
          </a:xfrm>
        </p:spPr>
        <p:txBody>
          <a:bodyPr anchor="b">
            <a:normAutofit/>
          </a:bodyPr>
          <a:lstStyle>
            <a:lvl1pPr algn="ctr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9130" y="4480562"/>
            <a:ext cx="4495419" cy="1166495"/>
          </a:xfrm>
        </p:spPr>
        <p:txBody>
          <a:bodyPr>
            <a:normAutofit/>
          </a:bodyPr>
          <a:lstStyle>
            <a:lvl1pPr marL="0" indent="0" algn="ctr">
              <a:buNone/>
              <a:defRPr sz="1867" cap="all" spc="800" baseline="0"/>
            </a:lvl1pPr>
            <a:lvl2pPr marL="609585" indent="0" algn="ctr">
              <a:buNone/>
              <a:defRPr sz="1867"/>
            </a:lvl2pPr>
            <a:lvl3pPr marL="1219170" indent="0" algn="ctr">
              <a:buNone/>
              <a:defRPr sz="1867"/>
            </a:lvl3pPr>
            <a:lvl4pPr marL="1828754" indent="0" algn="ctr">
              <a:buNone/>
              <a:defRPr sz="1867"/>
            </a:lvl4pPr>
            <a:lvl5pPr marL="2438339" indent="0" algn="ctr">
              <a:buNone/>
              <a:defRPr sz="1867"/>
            </a:lvl5pPr>
            <a:lvl6pPr marL="3047924" indent="0" algn="ctr">
              <a:buNone/>
              <a:defRPr sz="1867"/>
            </a:lvl6pPr>
            <a:lvl7pPr marL="3657509" indent="0" algn="ctr">
              <a:buNone/>
              <a:defRPr sz="1867"/>
            </a:lvl7pPr>
            <a:lvl8pPr marL="4267093" indent="0" algn="ctr">
              <a:buNone/>
              <a:defRPr sz="1867"/>
            </a:lvl8pPr>
            <a:lvl9pPr marL="4876678" indent="0" algn="ctr">
              <a:buNone/>
              <a:defRPr sz="1867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949A-688B-4AED-AA8E-F203BA3310F5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607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231-6059-4AF0-B828-13FEB68C6E43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0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E087-9EB9-42E7-B62A-9B8FE3556101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0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57B2A-1291-46F4-B4CC-8BAFDF935B56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81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7" y="1709739"/>
            <a:ext cx="7073108" cy="2852737"/>
          </a:xfrm>
        </p:spPr>
        <p:txBody>
          <a:bodyPr anchor="b">
            <a:normAutofit/>
          </a:bodyPr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387" y="4589464"/>
            <a:ext cx="7073108" cy="150018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6B3B4-A63D-42FA-B9D1-41D36384F384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7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386" y="1825625"/>
            <a:ext cx="3513043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14851" y="1825625"/>
            <a:ext cx="351304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0803-F60A-46DD-B88E-307855619A34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7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42494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654099" cy="823912"/>
          </a:xfrm>
        </p:spPr>
        <p:txBody>
          <a:bodyPr anchor="b">
            <a:noAutofit/>
          </a:bodyPr>
          <a:lstStyle>
            <a:lvl1pPr marL="0" indent="0">
              <a:buNone/>
              <a:defRPr sz="2133" b="1" cap="all" spc="400" baseline="0"/>
            </a:lvl1pPr>
            <a:lvl2pPr marL="609585" indent="0">
              <a:buNone/>
              <a:defRPr sz="2133" b="1"/>
            </a:lvl2pPr>
            <a:lvl3pPr marL="1219170" indent="0">
              <a:buNone/>
              <a:defRPr sz="2133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1" y="2510632"/>
            <a:ext cx="3654100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17357" y="1681163"/>
            <a:ext cx="3637432" cy="823912"/>
          </a:xfrm>
        </p:spPr>
        <p:txBody>
          <a:bodyPr anchor="b">
            <a:noAutofit/>
          </a:bodyPr>
          <a:lstStyle>
            <a:lvl1pPr marL="0" indent="0">
              <a:buNone/>
              <a:defRPr sz="2133" b="1" cap="all" spc="400" baseline="0"/>
            </a:lvl1pPr>
            <a:lvl2pPr marL="609585" indent="0">
              <a:buNone/>
              <a:defRPr sz="2133" b="1"/>
            </a:lvl2pPr>
            <a:lvl3pPr marL="1219170" indent="0">
              <a:buNone/>
              <a:defRPr sz="2133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17357" y="2505075"/>
            <a:ext cx="3654101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4245-B7F0-48F5-9A59-408A637F0829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069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9FBFC-AFD0-49F7-9AAB-86AF5F4471C2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7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EFA3-A6B6-4916-BD87-2F7F0B6DE4AC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457201"/>
            <a:ext cx="4239115" cy="5403850"/>
          </a:xfrm>
        </p:spPr>
        <p:txBody>
          <a:bodyPr/>
          <a:lstStyle>
            <a:lvl1pPr>
              <a:defRPr sz="4267"/>
            </a:lvl1pPr>
            <a:lvl2pPr>
              <a:defRPr sz="3733" b="1"/>
            </a:lvl2pPr>
            <a:lvl3pPr>
              <a:defRPr sz="3200" b="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8FE2-E902-4B86-B2C7-4AE6B54CDB70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4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4E58-F253-4E0F-B41E-2DC0E51ABEA1}" type="datetimeFigureOut">
              <a:rPr lang="en-US" dirty="0"/>
              <a:t>6/7/2025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7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8322337" y="13395"/>
            <a:ext cx="370664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/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/>
              <a:ahLst/>
              <a:cxnLst/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/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/>
              <a:ahLst/>
              <a:cxnLst/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/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/>
              <a:ahLst/>
              <a:cxnLst/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/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/>
              <a:ahLst/>
              <a:cxnLst/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/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/>
              <a:ahLst/>
              <a:cxnLst/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/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/>
              <a:ahLst/>
              <a:cxnLst/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/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/>
              <a:ahLst/>
              <a:cxnLst/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/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/>
              <a:ahLst/>
              <a:cxnLst/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/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/>
              <a:ahLst/>
              <a:cxnLst/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/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/>
              <a:ahLst/>
              <a:cxnLst/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/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/>
              <a:ahLst/>
              <a:cxnLst/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/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/>
              <a:ahLst/>
              <a:cxnLst/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/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/>
              <a:ahLst/>
              <a:cxnLst/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/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/>
              <a:ahLst/>
              <a:cxnLst/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/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/>
              <a:ahLst/>
              <a:cxnLst/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/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/>
              <a:ahLst/>
              <a:cxnLst/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/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/>
              <a:ahLst/>
              <a:cxnLst/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/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/>
              <a:ahLst/>
              <a:cxnLst/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/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/>
              <a:ahLst/>
              <a:cxnLst/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/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/>
              <a:ahLst/>
              <a:cxnLst/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/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/>
              <a:ahLst/>
              <a:cxnLst/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/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/>
              <a:ahLst/>
              <a:cxnLst/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/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/>
              <a:ahLst/>
              <a:cxnLst/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/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/>
              <a:ahLst/>
              <a:cxnLst/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/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/>
              <a:ahLst/>
              <a:cxnLst/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/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/>
              <a:ahLst/>
              <a:cxnLst/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/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/>
              <a:ahLst/>
              <a:cxnLst/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/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/>
              <a:ahLst/>
              <a:cxnLst/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/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/>
              <a:ahLst/>
              <a:cxnLst/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/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/>
              <a:ahLst/>
              <a:cxnLst/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/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/>
              <a:ahLst/>
              <a:cxnLst/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/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/>
              <a:ahLst/>
              <a:cxnLst/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/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/>
              <a:ahLst/>
              <a:cxnLst/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/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/>
              <a:ahLst/>
              <a:cxnLst/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/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/>
              <a:ahLst/>
              <a:cxnLst/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/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/>
              <a:ahLst/>
              <a:cxnLst/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/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/>
              <a:ahLst/>
              <a:cxnLst/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/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/>
              <a:ahLst/>
              <a:cxnLst/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/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/>
              <a:ahLst/>
              <a:cxnLst/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/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/>
              <a:ahLst/>
              <a:cxnLst/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/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/>
              <a:ahLst/>
              <a:cxnLst/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/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/>
              <a:ahLst/>
              <a:cxnLst/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/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/>
              <a:ahLst/>
              <a:cxnLst/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/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/>
              <a:ahLst/>
              <a:cxnLst/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/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/>
              <a:ahLst/>
              <a:cxnLst/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/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/>
              <a:ahLst/>
              <a:cxnLst/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/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/>
              <a:ahLst/>
              <a:cxnLst/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/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/>
              <a:ahLst/>
              <a:cxnLst/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/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/>
              <a:ahLst/>
              <a:cxnLst/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/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/>
              <a:ahLst/>
              <a:cxnLst/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/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/>
              <a:ahLst/>
              <a:cxnLst/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/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/>
              <a:ahLst/>
              <a:cxnLst/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/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/>
              <a:ahLst/>
              <a:cxnLst/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/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/>
              <a:ahLst/>
              <a:cxnLst/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/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/>
              <a:ahLst/>
              <a:cxnLst/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/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/>
              <a:ahLst/>
              <a:cxnLst/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/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/>
              <a:ahLst/>
              <a:cxnLst/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7" y="502921"/>
            <a:ext cx="72255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387" y="1874520"/>
            <a:ext cx="72255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302" y="6382513"/>
            <a:ext cx="213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0F082710-245A-48CB-A5F6-8BB1DF6AB298}" type="datetimeFigureOut">
              <a:rPr lang="en-US" dirty="0"/>
              <a:pPr/>
              <a:t>6/7/2025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35837" y="2145209"/>
            <a:ext cx="4157472" cy="312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440" y="6382513"/>
            <a:ext cx="3757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24578CCF-2EC4-44CB-A694-F6F6E59A398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1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76" userDrawn="1">
          <p15:clr>
            <a:srgbClr val="F26B43"/>
          </p15:clr>
        </p15:guide>
        <p15:guide id="2" pos="5094" userDrawn="1">
          <p15:clr>
            <a:srgbClr val="F26B43"/>
          </p15:clr>
        </p15:guide>
        <p15:guide id="3" pos="2790" userDrawn="1">
          <p15:clr>
            <a:srgbClr val="F26B43"/>
          </p15:clr>
        </p15:guide>
        <p15:guide id="4" orient="horz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 Τσιμπήματα Ζώων &amp; Εντόμων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1850" dirty="0">
                <a:ea typeface="Calibri"/>
                <a:cs typeface="Calibri"/>
              </a:rPr>
              <a:t>Λυδία </a:t>
            </a:r>
            <a:r>
              <a:rPr lang="el-GR" sz="1850" dirty="0" err="1">
                <a:ea typeface="Calibri"/>
                <a:cs typeface="Calibri"/>
              </a:rPr>
              <a:t>στεφανη</a:t>
            </a:r>
            <a:endParaRPr lang="el-GR" dirty="0" err="1"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Δαγκώματα Φιδιών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Διαχωρισμός δηλητηριωδών και μη.</a:t>
            </a:r>
          </a:p>
          <a:p>
            <a:r>
              <a:t>Αντιμετώπιση: Ακινητοποίηση, μεταφορά στο νοσοκομείο.</a:t>
            </a:r>
          </a:p>
        </p:txBody>
      </p:sp>
      <p:pic>
        <p:nvPicPr>
          <p:cNvPr id="4" name="Εικόνα 3" descr="Εικόνα που περιέχει θηλαστικό, ερπετό, φολιδωτά ερπετά, φίδι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9138B941-772A-D4BC-4927-FD27A5C8B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380" y="3090130"/>
            <a:ext cx="4824779" cy="328026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Δάγκωμα Σκύλου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Πιθανότητα μόλυνσης ή λύσσας.</a:t>
            </a:r>
          </a:p>
          <a:p>
            <a:r>
              <a:t>Αντιμετώπιση: Καθαρισμός, εμβόλιο αν χρειαστεί.</a:t>
            </a:r>
          </a:p>
        </p:txBody>
      </p:sp>
      <p:pic>
        <p:nvPicPr>
          <p:cNvPr id="4" name="Εικόνα 3" descr="Εικόνα που περιέχει άτομο, Ράτσα σκύλου, εξωτερικός χώρος/ύπαιθρος, χέρι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A97836FC-40FD-4399-7821-07CA7F946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326" y="3426802"/>
            <a:ext cx="3795347" cy="253658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Δάγκωμα Γάτας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Υψηλός κίνδυνος μόλυνσης.</a:t>
            </a:r>
          </a:p>
          <a:p>
            <a:r>
              <a:t>Αντιμετώπιση: Πλύσιμο, αντιβιοτικά.</a:t>
            </a:r>
          </a:p>
        </p:txBody>
      </p:sp>
      <p:pic>
        <p:nvPicPr>
          <p:cNvPr id="4" name="Εικόνα 3" descr="Εικόνα που περιέχει γάτα, Γάτε μικρού έως μεσαίου μεγέθους, φελίδες, μουστάκια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88A791B7-A65D-CFE7-200D-B7A0F3A36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530" y="3202965"/>
            <a:ext cx="4566139" cy="30194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Μέδουσες και Θαλάσσια Τσιμπήματα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Αίσθημα καψίματος, κοκκινίλα.</a:t>
            </a:r>
          </a:p>
          <a:p>
            <a:r>
              <a:t>Αντιμετώπιση: Ξύδι, απομάκρυνση πλοκαμιών.</a:t>
            </a:r>
          </a:p>
        </p:txBody>
      </p:sp>
      <p:pic>
        <p:nvPicPr>
          <p:cNvPr id="4" name="Εικόνα 3" descr="Εικόνα που περιέχει ασπόνδυλο, θαλάσσια ασπόνδυλα, πλαγκτόν, οργανισμός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219C23DB-1EE4-8390-DF1B-F2802559F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074" y="3427168"/>
            <a:ext cx="4891453" cy="236000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Πρώτες Βοήθειες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Καθαρισμός περιοχής, πάγος, ανύψωση, χρήση τοπικών φαρμάκων.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Πότε να καλέσετε γιατρό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Συμπτώματα αλλεργίας, δυσκολία στην αναπνοή, υψηλός πυρετός.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387" y="502921"/>
            <a:ext cx="7225508" cy="1325563"/>
          </a:xfrm>
        </p:spPr>
        <p:txBody>
          <a:bodyPr anchor="ctr">
            <a:normAutofit/>
          </a:bodyPr>
          <a:lstStyle/>
          <a:p>
            <a:r>
              <a:rPr lang="el-GR" dirty="0"/>
              <a:t>Κουτί Πρώτων Βοηθειών για τις </a:t>
            </a:r>
            <a:r>
              <a:rPr lang="el-GR" dirty="0" err="1"/>
              <a:t>Διακοπες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1825625"/>
            <a:ext cx="3513043" cy="4351338"/>
          </a:xfrm>
        </p:spPr>
        <p:txBody>
          <a:bodyPr>
            <a:normAutofit/>
          </a:bodyPr>
          <a:lstStyle/>
          <a:p>
            <a:r>
              <a:rPr lang="el-GR" sz="1900"/>
              <a:t>Ταλκ</a:t>
            </a:r>
          </a:p>
          <a:p>
            <a:r>
              <a:rPr lang="el-GR" sz="1900"/>
              <a:t>Αυτοκόλλητους επίδεσμο</a:t>
            </a:r>
          </a:p>
          <a:p>
            <a:r>
              <a:rPr lang="el-GR" sz="1900" err="1"/>
              <a:t>Κορτιζονούχα</a:t>
            </a:r>
            <a:r>
              <a:rPr lang="el-GR" sz="1900"/>
              <a:t> κρέμα</a:t>
            </a:r>
          </a:p>
          <a:p>
            <a:r>
              <a:rPr lang="el-GR" sz="1900"/>
              <a:t>Αντιβιοτική αλοιφή</a:t>
            </a:r>
          </a:p>
          <a:p>
            <a:r>
              <a:rPr lang="el-GR" sz="1900" err="1"/>
              <a:t>Αντιμικροβιακό</a:t>
            </a:r>
            <a:r>
              <a:rPr lang="el-GR" sz="1900"/>
              <a:t> σπρέι</a:t>
            </a:r>
          </a:p>
          <a:p>
            <a:r>
              <a:rPr lang="el-GR" sz="1900"/>
              <a:t>Αντιβιοτικά ευρέως φάσματος</a:t>
            </a:r>
          </a:p>
          <a:p>
            <a:r>
              <a:rPr lang="el-GR" sz="1900" err="1"/>
              <a:t>Προγεμισμένες</a:t>
            </a:r>
            <a:r>
              <a:rPr lang="el-GR" sz="1900"/>
              <a:t> σύριγγες αδρεναλίνης &amp; κορτιζόνης </a:t>
            </a:r>
          </a:p>
        </p:txBody>
      </p:sp>
      <p:pic>
        <p:nvPicPr>
          <p:cNvPr id="6" name="Εικόνα 5" descr="Εικόνα που περιέχει κουτί πρώτων βοηθειών, πλαστικό, κόκκινο, τεμάχια&#10;&#10;Το περιεχόμενο που δημιουργείται από AI ενδέχεται να είναι εσφαλμένο.">
            <a:extLst>
              <a:ext uri="{FF2B5EF4-FFF2-40B4-BE49-F238E27FC236}">
                <a16:creationId xmlns:a16="http://schemas.microsoft.com/office/drawing/2014/main" id="{3A856F82-9F83-AE4E-7D5E-FFBBF8BF71C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148" r="23476" b="2"/>
          <a:stretch>
            <a:fillRect/>
          </a:stretch>
        </p:blipFill>
        <p:spPr>
          <a:xfrm>
            <a:off x="4514851" y="1825625"/>
            <a:ext cx="3513044" cy="4351338"/>
          </a:xfrm>
          <a:prstGeom prst="rect">
            <a:avLst/>
          </a:prstGeom>
          <a:noFill/>
        </p:spPr>
      </p:pic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C7FF6834-FCB8-5AD9-38D5-8D4D17B3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0302" y="6382513"/>
            <a:ext cx="213442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5107BF8-943C-4A1B-8034-E188DDC6ADC3}" type="datetime1">
              <a:rPr/>
              <a:pPr>
                <a:spcAft>
                  <a:spcPts val="600"/>
                </a:spcAft>
              </a:pPr>
              <a:t>6/7/2025</a:t>
            </a:fld>
            <a:endParaRPr lang="en-US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DEDE8B7C-67F8-F55C-DF87-FC6F86AA8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5837" y="2145209"/>
            <a:ext cx="4157472" cy="31206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6FC454C-8715-035C-D781-DE40A062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3440" y="6382513"/>
            <a:ext cx="37574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4578CCF-2EC4-44CB-A694-F6F6E59A3985}" type="slidenum">
              <a:rPr lang="en-US" dirty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56980B-0B9A-A400-F0DE-950AF9C52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CCCC7B-09C9-345C-F8A9-23812D0AC5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Οινόπνευμα</a:t>
            </a:r>
          </a:p>
          <a:p>
            <a:r>
              <a:rPr lang="el-GR" dirty="0" err="1"/>
              <a:t>Οξυζενέ</a:t>
            </a:r>
            <a:endParaRPr lang="el-GR" dirty="0"/>
          </a:p>
          <a:p>
            <a:r>
              <a:rPr lang="el-GR" dirty="0"/>
              <a:t>Αντισηπτικό</a:t>
            </a:r>
          </a:p>
          <a:p>
            <a:r>
              <a:rPr lang="el-GR" dirty="0"/>
              <a:t>Ξύδι</a:t>
            </a:r>
          </a:p>
          <a:p>
            <a:r>
              <a:rPr lang="el-GR" dirty="0"/>
              <a:t>Βαμβάκι</a:t>
            </a:r>
          </a:p>
          <a:p>
            <a:r>
              <a:rPr lang="el-GR" dirty="0"/>
              <a:t>Γάζες</a:t>
            </a:r>
            <a:endParaRPr lang="en-GB" dirty="0"/>
          </a:p>
        </p:txBody>
      </p:sp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F9B6087B-B447-1184-805A-14122A4EE5A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612807" y="2521058"/>
            <a:ext cx="3513138" cy="2392062"/>
          </a:xfrm>
        </p:spPr>
      </p:pic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29211C8-E975-7DC1-8AFC-2224C59F7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8BD9-4622-4B87-9508-EBB948039820}" type="datetime1">
              <a:rPr lang="en-US" smtClean="0"/>
              <a:t>6/7/2025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98E2162-7C12-4282-FA40-B648FA9A0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FC64A98-B280-3E2C-3C35-C85B9FAFD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894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48961C-7102-983E-7118-1F690D9BD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7" y="502921"/>
            <a:ext cx="7225508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15790DE-C660-2A4F-B0A6-D1B3BBD301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0302" y="6382513"/>
            <a:ext cx="2134426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A0AC3240-C922-4A38-8AF5-CED97BA5E45B}" type="datetime1">
              <a:rPr/>
              <a:pPr>
                <a:spcAft>
                  <a:spcPts val="600"/>
                </a:spcAft>
              </a:pPr>
              <a:t>6/7/2025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3B3FAAD-0616-55E7-7DBA-F79D26B2D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5837" y="2145209"/>
            <a:ext cx="4157472" cy="31206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2A655CC-4E0D-9DF9-6CFB-25A66859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3440" y="6382513"/>
            <a:ext cx="37574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4578CCF-2EC4-44CB-A694-F6F6E59A3985}" type="slidenum">
              <a:rPr lang="en-US" dirty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286B7E-0A4B-92B9-35C6-124C434C8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295705"/>
              </p:ext>
            </p:extLst>
          </p:nvPr>
        </p:nvGraphicFramePr>
        <p:xfrm>
          <a:off x="802387" y="1874520"/>
          <a:ext cx="722550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Τα τσιμπήματα και τα δήγματα από έντομα και ζώα είναι συχνά στην καθημερινότητά μας. Μερικά είναι ακίνδυνα, ενώ άλλα απαιτούν άμεση ιατρική φροντίδα.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Τσιμπήματα Κουνουπιών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Συμπτώματα: Κνησμός, κοκκινίλα.</a:t>
            </a:r>
          </a:p>
          <a:p>
            <a:r>
              <a:t>Αντιμετώπιση: Αντιισταμινικές κρέμες, αποφυγή ξυσίματος.</a:t>
            </a:r>
          </a:p>
        </p:txBody>
      </p:sp>
      <p:pic>
        <p:nvPicPr>
          <p:cNvPr id="4" name="Εικόνα 3" descr="Εικόνα που περιέχει παράσιτο, ασπόνδυλο, έντομο, αρθρόποδο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080FD1CB-99F1-ED44-0BA4-67E61C5E7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534" y="3884735"/>
            <a:ext cx="2538778" cy="2019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Τσιμπήματα Σφηκών</a:t>
            </a:r>
            <a:r>
              <a:rPr lang="el-GR" dirty="0"/>
              <a:t>/</a:t>
            </a:r>
            <a:r>
              <a:rPr dirty="0"/>
              <a:t>Μελισσών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Συμπτώματα: Πόνος, πρήξιμο.</a:t>
            </a:r>
          </a:p>
          <a:p>
            <a:r>
              <a:t>Αντιμετώπιση: Αφαίρεση κεντριού, πάγος, παυσίπονα.</a:t>
            </a:r>
          </a:p>
        </p:txBody>
      </p:sp>
      <p:pic>
        <p:nvPicPr>
          <p:cNvPr id="5" name="object 4" descr="Εικόνα που περιέχει ασπόνδυλο, μέλισσα, έντομο, Υμενόπτερα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63892702-4936-4FE7-6610-58C0678FD77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4914" y="3207786"/>
            <a:ext cx="3049523" cy="1895094"/>
          </a:xfrm>
          <a:prstGeom prst="rect">
            <a:avLst/>
          </a:prstGeom>
        </p:spPr>
      </p:pic>
      <p:pic>
        <p:nvPicPr>
          <p:cNvPr id="7" name="object 5" descr="Εικόνα που περιέχει Υμενόπτερα, επικονιστής, παράσιτο, μέλισσα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DE68D536-4CF7-C325-7F8E-41128CFE17B9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19541" y="4041414"/>
            <a:ext cx="3246120" cy="21145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Εικόνα που περιέχει κείμενο, παράσιτο, Υμενόπτερα, αρθρόποδο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41AFE7EA-8EC4-816B-6BFE-AE94C3939B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8" y="712042"/>
            <a:ext cx="8140700" cy="5433917"/>
          </a:xfrm>
          <a:noFill/>
        </p:spPr>
      </p:pic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2F81C38D-B5E2-F471-4BD7-28E3AD2D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9E54758B-D57C-46CA-B7CB-461B6146C191}" type="datetime1">
              <a:rPr lang="el-GR"/>
              <a:pPr>
                <a:spcAft>
                  <a:spcPts val="600"/>
                </a:spcAft>
              </a:pPr>
              <a:t>7/6/2025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0BCAB-5E04-AB66-2ABF-8E0C2319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
              </a:t>
            </a:r>
            <a:endParaRPr lang="en-US"/>
          </a:p>
        </p:txBody>
      </p:sp>
      <p:sp>
        <p:nvSpPr>
          <p:cNvPr id="6" name="Slide Number Placeholder 5" hidden="1">
            <a:extLst>
              <a:ext uri="{FF2B5EF4-FFF2-40B4-BE49-F238E27FC236}">
                <a16:creationId xmlns:a16="http://schemas.microsoft.com/office/drawing/2014/main" id="{198B18DC-DF9D-E253-C026-EEE7F560C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24578CCF-2EC4-44CB-A694-F6F6E59A3985}" type="slidenum">
              <a:rPr lang="en-US" dirty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17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Δήγματα Αραχνών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Συμπτώματα: Κοκκινίλα, φλεγμονή.</a:t>
            </a:r>
          </a:p>
          <a:p>
            <a:r>
              <a:t>Αντιμετώπιση: Καθαρισμός περιοχής, ιατρική εξέταση σε περίπτωση δηλητηριώδους είδους.</a:t>
            </a:r>
          </a:p>
        </p:txBody>
      </p:sp>
      <p:pic>
        <p:nvPicPr>
          <p:cNvPr id="4" name="Εικόνα 3" descr="Εικόνα που περιέχει έντομο, ασπόνδυλο, κολάζ, αρθρόποδο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CDBAD160-D3B5-01DC-B6BC-0444DD35C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413" y="3538904"/>
            <a:ext cx="3688374" cy="292197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Δήγματα Τσιμπουριών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Κίνδυνος μετάδοσης ασθενειών.</a:t>
            </a:r>
          </a:p>
          <a:p>
            <a:r>
              <a:t>Αντιμετώπιση: Προσεκτική αφαίρεση, παρακολούθηση συμπτωμάτων.</a:t>
            </a:r>
          </a:p>
        </p:txBody>
      </p:sp>
      <p:pic>
        <p:nvPicPr>
          <p:cNvPr id="4" name="Εικόνα 3" descr="Εικόνα που περιέχει ακάρεα, ασπόνδυλο, χορτάρι, έντομο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275DA898-084B-CE8F-2B74-BA4C029A3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359" y="3797544"/>
            <a:ext cx="4303835" cy="26274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Δήγματα Ψύλλων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Συμπτώματα: Φαγούρα, ερυθρότητα.</a:t>
            </a:r>
          </a:p>
          <a:p>
            <a:r>
              <a:t>Αντιμετώπιση: Αντιισταμινικά, απολύμανση περιβάλλοντος.</a:t>
            </a:r>
          </a:p>
        </p:txBody>
      </p:sp>
      <p:pic>
        <p:nvPicPr>
          <p:cNvPr id="4" name="Εικόνα 3" descr="Εικόνα που περιέχει ασπόνδυλο, έντομο, παράσιτο, αρθρόποδο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A8E06358-94A4-5137-CCCE-62FEF6563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946" y="3383939"/>
            <a:ext cx="4601308" cy="28450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Τσιμπήματα Σκορπιών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Μπορεί να προκαλέσουν σοβαρά συμπτώματα.</a:t>
            </a:r>
          </a:p>
          <a:p>
            <a:r>
              <a:t>Αντιμετώπιση: Ιατρική φροντίδα, αντιοφικός ορός αν χρειάζεται.</a:t>
            </a:r>
          </a:p>
        </p:txBody>
      </p:sp>
      <p:pic>
        <p:nvPicPr>
          <p:cNvPr id="4" name="Εικόνα 3" descr="Εικόνα που περιέχει ασπόνδυλο, Αραχνοειδές, αρθρόποδο, σκορπιός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172AE4F4-93FD-A5F9-5A21-1EF986D46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463" y="3419109"/>
            <a:ext cx="4486275" cy="2809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emianVTI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BohemianVTI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Bohemian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AA0957B6-9651-4F50-8EB8-D9F009F1C26A}" vid="{D1E7B544-9A8A-44B5-ABA3-322A5F0453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275</Words>
  <Application>Microsoft Office PowerPoint</Application>
  <PresentationFormat>Προβολή στην οθόνη (4:3)</PresentationFormat>
  <Paragraphs>66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Arial</vt:lpstr>
      <vt:lpstr>Avenir Next LT Pro</vt:lpstr>
      <vt:lpstr>Calibri</vt:lpstr>
      <vt:lpstr>Modern Love</vt:lpstr>
      <vt:lpstr>BohemianVTI</vt:lpstr>
      <vt:lpstr> Τσιμπήματα Ζώων &amp; Εντόμων</vt:lpstr>
      <vt:lpstr>Εισαγωγή</vt:lpstr>
      <vt:lpstr>Τσιμπήματα Κουνουπιών</vt:lpstr>
      <vt:lpstr>Τσιμπήματα Σφηκών/Μελισσών</vt:lpstr>
      <vt:lpstr>Παρουσίαση του PowerPoint</vt:lpstr>
      <vt:lpstr>Δήγματα Αραχνών</vt:lpstr>
      <vt:lpstr>Δήγματα Τσιμπουριών</vt:lpstr>
      <vt:lpstr>Δήγματα Ψύλλων</vt:lpstr>
      <vt:lpstr>Τσιμπήματα Σκορπιών</vt:lpstr>
      <vt:lpstr>Δαγκώματα Φιδιών</vt:lpstr>
      <vt:lpstr>Δάγκωμα Σκύλου</vt:lpstr>
      <vt:lpstr>Δάγκωμα Γάτας</vt:lpstr>
      <vt:lpstr>Μέδουσες και Θαλάσσια Τσιμπήματα</vt:lpstr>
      <vt:lpstr>Πρώτες Βοήθειες</vt:lpstr>
      <vt:lpstr>Πότε να καλέσετε γιατρό</vt:lpstr>
      <vt:lpstr>Κουτί Πρώτων Βοηθειών για τις Διακοπες</vt:lpstr>
      <vt:lpstr>Παρουσίαση του PowerPoint</vt:lpstr>
      <vt:lpstr>Παρουσίαση του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Nefeli Romania</cp:lastModifiedBy>
  <cp:revision>47</cp:revision>
  <dcterms:created xsi:type="dcterms:W3CDTF">2013-01-27T09:14:16Z</dcterms:created>
  <dcterms:modified xsi:type="dcterms:W3CDTF">2025-06-07T09:24:58Z</dcterms:modified>
  <cp:category/>
</cp:coreProperties>
</file>