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5696C8E4-3C18-468A-8144-40D7B479ED8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4346774"/>
            <a:ext cx="6858000" cy="1066894"/>
          </a:xfrm>
        </p:spPr>
        <p:txBody>
          <a:bodyPr anchorCtr="1"/>
          <a:lstStyle>
            <a:lvl1pPr marL="0" indent="0" algn="ctr">
              <a:buNone/>
              <a:defRPr sz="2133" cap="all" spc="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14654D1-F184-4F0E-BE59-234FFC40D47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C3FA07-7799-434B-A6E4-3A14D510D936}" type="datetime1">
              <a:rPr lang="en-US"/>
              <a:pPr lvl="0"/>
              <a:t>6/4/2025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63ABC41-FDEB-46C3-B3CB-49C2BA94ECC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           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C221669-BB16-4F5A-8017-E84E1CE197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EAA4D6-CE58-4A4C-ACED-5932397D066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96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2">
            <a:extLst>
              <a:ext uri="{FF2B5EF4-FFF2-40B4-BE49-F238E27FC236}">
                <a16:creationId xmlns:a16="http://schemas.microsoft.com/office/drawing/2014/main" id="{7BCB2A98-B25C-4CA7-A51F-40E5FB98DE0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1290C77-0411-4BBB-B6DF-8425261ABBF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CC349E-18A2-4299-B34D-88B15BFC21D3}" type="datetime1">
              <a:rPr lang="en-US"/>
              <a:pPr lvl="0"/>
              <a:t>6/4/2025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68DAD75-A6BF-457B-9652-4041E28F20D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           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B5532B-70D3-4FA0-9A3E-1CBA4851FA4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45928D-080D-4A6B-A15B-D2582D7027F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63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2">
            <a:extLst>
              <a:ext uri="{FF2B5EF4-FFF2-40B4-BE49-F238E27FC236}">
                <a16:creationId xmlns:a16="http://schemas.microsoft.com/office/drawing/2014/main" id="{611B9516-C13D-4A7F-8CC9-9810A0C7FBB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592284"/>
            <a:ext cx="5800725" cy="558467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3E3418D-95FA-4643-8D1F-EE1A7431D7D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BA6E30-4FF2-46C9-B19C-08C7C759A695}" type="datetime1">
              <a:rPr lang="en-US"/>
              <a:pPr lvl="0"/>
              <a:t>6/4/2025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7B11412-C746-4755-8613-C9FD7A5B98B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           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6C9F8C4-26D0-4ECD-8366-ABF90749C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CA8B4E-2208-4C28-BC3E-C36EDB42D7B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7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8D25D229-24F9-4064-A4FE-F806E08A0FA6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50C966-60CE-4C38-A123-986BDBAD123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1EDB9B-B024-46F6-BD7E-86BFF24CCA18}" type="datetime1">
              <a:rPr lang="en-US"/>
              <a:pPr lvl="0"/>
              <a:t>6/4/2025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53060F7-53AE-42C7-8489-805D699B4D8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           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BA340FA-92B0-4075-81A8-14DE626B59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E181C6-4948-4185-B4C6-798C95D9AEB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586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B21C53B7-4FE5-4BC9-946A-3711184EBEB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105674" y="4963884"/>
            <a:ext cx="6438125" cy="1125763"/>
          </a:xfrm>
        </p:spPr>
        <p:txBody>
          <a:bodyPr/>
          <a:lstStyle>
            <a:lvl1pPr marL="0" indent="0">
              <a:buNone/>
              <a:defRPr sz="2133" cap="all" spc="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765615E-6E15-42A8-9A4D-D9DF4F2E670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E93008-5402-490A-A16F-333A12B90659}" type="datetime1">
              <a:rPr lang="en-US"/>
              <a:pPr lvl="0"/>
              <a:t>6/4/2025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3C6A730-F556-47EB-9EEF-32A8D314E9F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           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7679D9C-F987-4A04-8D44-9DDA425511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1EBBC4-2F7C-4A67-B301-A64CD6BCA29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143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998E97B9-AE06-4695-8FBF-47894FE637B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58368" y="2159172"/>
            <a:ext cx="3733092" cy="401779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E2BF4011-1B4F-4A6B-8557-FEC734AB003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746293" y="2159172"/>
            <a:ext cx="3739338" cy="401779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83BFF01E-4403-4FFF-9C7A-71C8599AB54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952E8B-73CE-4AE6-B69E-8818563DB943}" type="datetime1">
              <a:rPr lang="en-US"/>
              <a:pPr lvl="0"/>
              <a:t>6/4/2025</a:t>
            </a:fld>
            <a:endParaRPr 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5745B364-A206-49FF-AB1A-ACF4356C873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            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3D266C58-3293-4F31-917C-2D17FD4CEF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4E09F5-6E13-458B-8362-46B81177346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6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E0BF7640-F85B-4EB6-B3A2-80F9AA6DA6E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61010" y="1696321"/>
            <a:ext cx="3722650" cy="647696"/>
          </a:xfrm>
        </p:spPr>
        <p:txBody>
          <a:bodyPr anchor="b">
            <a:noAutofit/>
          </a:bodyPr>
          <a:lstStyle>
            <a:lvl1pPr marL="0" indent="0">
              <a:buNone/>
              <a:defRPr sz="1867" b="1" cap="all" spc="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FF70CFF0-83AD-40F3-8324-8663C4F325C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61010" y="2344027"/>
            <a:ext cx="3722650" cy="383336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369CCE16-D72E-4C67-93CA-D72112CD98E0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742005" y="1696321"/>
            <a:ext cx="3740984" cy="647696"/>
          </a:xfrm>
        </p:spPr>
        <p:txBody>
          <a:bodyPr anchor="b">
            <a:noAutofit/>
          </a:bodyPr>
          <a:lstStyle>
            <a:lvl1pPr marL="0" indent="0">
              <a:buNone/>
              <a:defRPr sz="1867" b="1" cap="all" spc="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193C0105-4C6F-4326-B517-EF6DCE3F6688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742005" y="2344027"/>
            <a:ext cx="3740984" cy="383336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CEF9D5D6-AAE5-4B82-95E7-459E7ECD805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506145-C57E-44D5-91A1-7FE5D327880B}" type="datetime1">
              <a:rPr lang="en-US"/>
              <a:pPr lvl="0"/>
              <a:t>6/4/2025</a:t>
            </a:fld>
            <a:endParaRPr lang="en-US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E5930230-1B2D-4DD8-A46E-CC65058F1E6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            </a:t>
            </a:r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F8DDC120-956C-48D8-95FA-D7009702FD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B8A19C-58CF-4552-9B8A-9C0D00BD6B1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144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6B041021-DF08-44BD-ABA1-C15F9BBE0D8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6353F6-F407-4185-A8DA-91B623A2AE59}" type="datetime1">
              <a:rPr lang="en-US"/>
              <a:pPr lvl="0"/>
              <a:t>6/4/2025</a:t>
            </a:fld>
            <a:endParaRPr lang="en-US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0646DC83-FBFF-4BB3-8BE5-0162CAB32EE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            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76615877-6BE4-4CC4-BDDC-D3D550452B0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340674-FFF2-4179-A081-5BA91DDD37D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15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99CBD738-5B36-4A05-AEF5-9D3D759C5B3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            </a:t>
            </a: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97466BCD-E74D-4CCD-AB7D-DC521D13A6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0FD089-F27A-440B-B21A-7A6B7F43867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1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C7C966B-FB76-43AF-92A1-08915429BF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074676" y="807872"/>
            <a:ext cx="4441862" cy="50531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375977E7-8E0F-46B9-99A0-60D65761FFD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3000649"/>
            <a:ext cx="2730535" cy="2868335"/>
          </a:xfrm>
        </p:spPr>
        <p:txBody>
          <a:bodyPr anchor="b"/>
          <a:lstStyle>
            <a:lvl1pPr marL="0" indent="0">
              <a:buNone/>
              <a:defRPr sz="2133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FC4155AE-D93B-4056-87C7-DD83EE62FF4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4E2C2D-922E-40D7-A3A7-E074197838F4}" type="datetime1">
              <a:rPr lang="en-US"/>
              <a:pPr lvl="0"/>
              <a:t>6/4/2025</a:t>
            </a:fld>
            <a:endParaRPr 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349F62C1-ADB4-4B82-9CC9-0531C98F392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            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59B2E558-FB47-4AB6-A10C-27E3EF0119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1612EF-A923-461F-BCA4-AEA7A01B950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05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2F7A7613-39D7-40FA-BCFB-4F266490FA8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935559" y="919593"/>
            <a:ext cx="4580988" cy="5013609"/>
          </a:xfrm>
        </p:spPr>
        <p:txBody>
          <a:bodyPr/>
          <a:lstStyle>
            <a:lvl1pPr marL="0" indent="0">
              <a:buNone/>
              <a:defRPr sz="4267"/>
            </a:lvl1pPr>
          </a:lstStyle>
          <a:p>
            <a:pPr lvl="0"/>
            <a:endParaRPr lang="en-US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A8A47B3D-95EF-4491-84DD-87EF148E2DD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3000649"/>
            <a:ext cx="2732913" cy="2868335"/>
          </a:xfrm>
        </p:spPr>
        <p:txBody>
          <a:bodyPr anchor="b"/>
          <a:lstStyle>
            <a:lvl1pPr marL="0" indent="0">
              <a:buNone/>
              <a:defRPr sz="2133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72F875ED-E2DF-400D-BF14-4ED0CACA74F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E00D36-30B4-4828-B00C-1D9EEA02DA62}" type="datetime1">
              <a:rPr lang="en-US"/>
              <a:pPr lvl="0"/>
              <a:t>6/4/2025</a:t>
            </a:fld>
            <a:endParaRPr 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19BC5281-DBD3-4F5A-BBCE-E9FAA04663C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            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F9B86E51-59C7-491B-93EA-C18ABBFEF0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4666C9-800E-471F-87DA-2115ED283BF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673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61EF92F3-18AE-409A-8D73-6728D51CFFD4}"/>
              </a:ext>
            </a:extLst>
          </p:cNvPr>
          <p:cNvSpPr/>
          <p:nvPr/>
        </p:nvSpPr>
        <p:spPr>
          <a:xfrm>
            <a:off x="0" y="0"/>
            <a:ext cx="9144000" cy="6860157"/>
          </a:xfrm>
          <a:prstGeom prst="rect">
            <a:avLst/>
          </a:prstGeom>
          <a:solidFill>
            <a:srgbClr val="C0B7A5">
              <a:alpha val="15000"/>
            </a:srgbClr>
          </a:solidFill>
          <a:ln cap="flat">
            <a:noFill/>
            <a:prstDash val="soli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FD962546-4749-4867-B873-87A04768F1D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3329" y="588242"/>
            <a:ext cx="7837340" cy="12659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4392F51-5BE5-41D2-B2BC-F4F1A30FE3B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58368" y="2157984"/>
            <a:ext cx="7831836" cy="39038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B2F36DE-33CA-4C66-94AF-12354E2D269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58368" y="6356351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67" b="0" i="0" u="none" strike="noStrike" kern="1200" cap="all" spc="400" baseline="0">
                <a:solidFill>
                  <a:srgbClr val="35403A"/>
                </a:solidFill>
                <a:uFillTx/>
                <a:latin typeface="Aptos Light"/>
              </a:defRPr>
            </a:lvl1pPr>
          </a:lstStyle>
          <a:p>
            <a:pPr lvl="0"/>
            <a:fld id="{75871195-9201-422D-B322-1F0A194791A9}" type="datetime1">
              <a:rPr lang="en-US"/>
              <a:pPr lvl="0"/>
              <a:t>6/4/2025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14A9281-94F1-42AD-9A6E-F4403F1F8891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5349240" y="6356351"/>
            <a:ext cx="322326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67" b="0" i="0" u="none" strike="noStrike" kern="1200" cap="all" spc="400" baseline="0">
                <a:solidFill>
                  <a:srgbClr val="35403A"/>
                </a:solidFill>
                <a:uFillTx/>
                <a:latin typeface="Aptos Light"/>
              </a:defRPr>
            </a:lvl1pPr>
          </a:lstStyle>
          <a:p>
            <a:pPr lvl="0"/>
            <a:r>
              <a:rPr lang="en-US"/>
              <a:t>             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8AE91CC-4970-48A8-84BB-67BC9EBB6F1C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572500" y="6356351"/>
            <a:ext cx="39090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67" b="0" i="0" u="none" strike="noStrike" kern="1200" cap="none" spc="0" baseline="0">
                <a:solidFill>
                  <a:srgbClr val="35403A"/>
                </a:solidFill>
                <a:uFillTx/>
                <a:latin typeface="Walbaum Display"/>
              </a:defRPr>
            </a:lvl1pPr>
          </a:lstStyle>
          <a:p>
            <a:pPr lvl="0"/>
            <a:fld id="{FA52E587-33EF-4868-9FC4-DFC7514BAA6F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3200" b="0" i="0" u="none" strike="noStrike" kern="1200" cap="none" spc="0" baseline="0">
          <a:solidFill>
            <a:srgbClr val="35403A"/>
          </a:solidFill>
          <a:uFillTx/>
          <a:latin typeface="Walbaum Display"/>
        </a:defRPr>
      </a:lvl1pPr>
    </p:titleStyle>
    <p:bodyStyle>
      <a:lvl1pPr marL="228600" marR="0" lvl="0" indent="-228600" algn="l" defTabSz="914400" rtl="0" fontAlgn="auto" hangingPunct="1">
        <a:lnSpc>
          <a:spcPct val="12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35403A"/>
          </a:solidFill>
          <a:uFillTx/>
          <a:latin typeface="Aptos Light"/>
        </a:defRPr>
      </a:lvl1pPr>
      <a:lvl2pPr marL="457200" marR="0" lvl="1" indent="-228600" algn="l" defTabSz="914400" rtl="0" fontAlgn="auto" hangingPunct="1">
        <a:lnSpc>
          <a:spcPct val="12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400" b="0" i="0" u="none" strike="noStrike" kern="1200" cap="none" spc="0" baseline="0">
          <a:solidFill>
            <a:srgbClr val="35403A"/>
          </a:solidFill>
          <a:uFillTx/>
          <a:latin typeface="Aptos Light"/>
        </a:defRPr>
      </a:lvl2pPr>
      <a:lvl3pPr marL="685800" marR="0" lvl="2" indent="-228600" algn="l" defTabSz="914400" rtl="0" fontAlgn="auto" hangingPunct="1">
        <a:lnSpc>
          <a:spcPct val="12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200" b="0" i="0" u="none" strike="noStrike" kern="1200" cap="none" spc="0" baseline="0">
          <a:solidFill>
            <a:srgbClr val="35403A"/>
          </a:solidFill>
          <a:uFillTx/>
          <a:latin typeface="Aptos Light"/>
        </a:defRPr>
      </a:lvl3pPr>
      <a:lvl4pPr marL="914400" marR="0" lvl="3" indent="-228600" algn="l" defTabSz="914400" rtl="0" fontAlgn="auto" hangingPunct="1">
        <a:lnSpc>
          <a:spcPct val="12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100" b="0" i="0" u="none" strike="noStrike" kern="1200" cap="none" spc="0" baseline="0">
          <a:solidFill>
            <a:srgbClr val="35403A"/>
          </a:solidFill>
          <a:uFillTx/>
          <a:latin typeface="Aptos Light"/>
        </a:defRPr>
      </a:lvl4pPr>
      <a:lvl5pPr marL="1143000" marR="0" lvl="4" indent="-228600" algn="l" defTabSz="914400" rtl="0" fontAlgn="auto" hangingPunct="1">
        <a:lnSpc>
          <a:spcPct val="12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100" b="0" i="0" u="none" strike="noStrike" kern="1200" cap="none" spc="0" baseline="0">
          <a:solidFill>
            <a:srgbClr val="35403A"/>
          </a:solidFill>
          <a:uFillTx/>
          <a:latin typeface="Aptos Light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8B72D-FB5F-40A6-A3FC-778C05B301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3329" y="588242"/>
            <a:ext cx="7837340" cy="12659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el-GR"/>
              <a:t>Πώς Περιποιούμαι Ένα Τραύμα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9BFFE-C1A5-41F0-A17A-DA7785322CF5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l-GR"/>
              <a:t> Μαθαίνοντας Πρώτες Βοήθειες στο Σχολείο</a:t>
            </a:r>
            <a:endParaRPr lang="el-GR">
              <a:cs typeface="Calibri"/>
            </a:endParaRPr>
          </a:p>
        </p:txBody>
      </p:sp>
      <p:pic>
        <p:nvPicPr>
          <p:cNvPr id="4" name="Εικόνα 3" descr="Εικόνα που περιέχει παιχνίδι, φιγουρίνι, φιγούρα δράσης, καρτούν&#10;&#10;Το περιεχόμενο που δημιουργείται από ΑΙ μπορεί να μην είναι σωστό.">
            <a:extLst>
              <a:ext uri="{FF2B5EF4-FFF2-40B4-BE49-F238E27FC236}">
                <a16:creationId xmlns:a16="http://schemas.microsoft.com/office/drawing/2014/main" id="{9DD6543B-FAA2-4C60-9BAF-C4642A85EA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1528" y="2498908"/>
            <a:ext cx="4840943" cy="3630707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4AE95-4233-4B6D-8D06-66E39AB1BC9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3329" y="588242"/>
            <a:ext cx="7837340" cy="12659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el-GR"/>
              <a:t>Θυμήσου!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93DA3-1A05-4818-9A3C-414B22B669D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l-GR"/>
              <a:t>💡 Μείνε ψύχραιμος</a:t>
            </a:r>
          </a:p>
          <a:p>
            <a:pPr marL="0" lvl="0" indent="0">
              <a:buNone/>
            </a:pPr>
            <a:r>
              <a:rPr lang="el-GR"/>
              <a:t>💡 Ζήτα βοήθεια</a:t>
            </a:r>
            <a:endParaRPr lang="el-GR">
              <a:cs typeface="Calibri"/>
            </a:endParaRPr>
          </a:p>
          <a:p>
            <a:pPr marL="0" lvl="0" indent="0">
              <a:buNone/>
            </a:pPr>
            <a:r>
              <a:rPr lang="el-GR"/>
              <a:t>💡 Προστάτευσε τον εαυτό σου και τον άλλον</a:t>
            </a:r>
            <a:endParaRPr lang="el-GR">
              <a:cs typeface="Calibri"/>
            </a:endParaRPr>
          </a:p>
          <a:p>
            <a:pPr marL="0" lvl="0" indent="0">
              <a:buNone/>
            </a:pPr>
            <a:r>
              <a:rPr lang="el-GR"/>
              <a:t>💡 Η καθαριότητα σώζει ζωές!</a:t>
            </a:r>
            <a:endParaRPr lang="el-GR"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6C8BD-45D0-4908-8F8F-53115A37D4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3329" y="588242"/>
            <a:ext cx="7837340" cy="12659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el-GR"/>
              <a:t>Τι είναι τραύμα;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46D2B-A998-47B7-B6C6-A620C02D8570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l-GR"/>
              <a:t> Τραύμα = κάθε πληγή ή κάκωση του δέρματος ή των ιστών.</a:t>
            </a:r>
          </a:p>
          <a:p>
            <a:pPr marL="0" lvl="0" indent="0">
              <a:buNone/>
            </a:pPr>
            <a:r>
              <a:rPr lang="el-GR"/>
              <a:t> Μπορεί να είναι:</a:t>
            </a:r>
            <a:endParaRPr lang="el-GR">
              <a:cs typeface="Calibri"/>
            </a:endParaRPr>
          </a:p>
          <a:p>
            <a:pPr marL="0" lvl="0" indent="0">
              <a:buNone/>
            </a:pPr>
            <a:r>
              <a:rPr lang="el-GR"/>
              <a:t> ✅ Γρατζουνιά</a:t>
            </a:r>
            <a:endParaRPr lang="el-GR">
              <a:cs typeface="Calibri"/>
            </a:endParaRPr>
          </a:p>
          <a:p>
            <a:pPr marL="0" lvl="0" indent="0">
              <a:buNone/>
            </a:pPr>
            <a:r>
              <a:rPr lang="el-GR"/>
              <a:t> ✅ Κόψιμο</a:t>
            </a:r>
            <a:endParaRPr lang="el-GR">
              <a:cs typeface="Calibri"/>
            </a:endParaRPr>
          </a:p>
          <a:p>
            <a:pPr marL="0" lvl="0" indent="0">
              <a:buNone/>
            </a:pPr>
            <a:r>
              <a:rPr lang="el-GR"/>
              <a:t> ✅ Μώλωπας</a:t>
            </a:r>
          </a:p>
          <a:p>
            <a:pPr marL="0" lvl="0" indent="0">
              <a:buNone/>
            </a:pPr>
            <a:r>
              <a:rPr lang="el-GR"/>
              <a:t> ✅ Τρύπημα</a:t>
            </a:r>
            <a:endParaRPr lang="el-GR"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5C95E-079B-4669-A7CB-4DF45100464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3329" y="588242"/>
            <a:ext cx="7837340" cy="12659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el-GR"/>
              <a:t>Στόχος της φροντίδας του τραύματος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A741C-0E3B-404F-89FC-7DD78C8F38A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 Να σταματήσει η αιμορραγία</a:t>
            </a:r>
          </a:p>
          <a:p>
            <a:pPr lvl="0"/>
            <a:r>
              <a:rPr lang="el-GR"/>
              <a:t> Να μην μολυνθεί η πληγή</a:t>
            </a:r>
            <a:endParaRPr lang="el-GR">
              <a:cs typeface="Calibri"/>
            </a:endParaRPr>
          </a:p>
          <a:p>
            <a:pPr lvl="0"/>
            <a:r>
              <a:rPr lang="el-GR"/>
              <a:t> Να ανακουφίσουμε τον τραυματία</a:t>
            </a:r>
            <a:endParaRPr lang="el-GR">
              <a:cs typeface="Calibri"/>
            </a:endParaRPr>
          </a:p>
          <a:p>
            <a:pPr lvl="0"/>
            <a:r>
              <a:rPr lang="el-GR"/>
              <a:t> Να προλάβουμε επιπλοκές</a:t>
            </a:r>
            <a:endParaRPr lang="el-GR"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D3992-572F-43DF-8D0F-F1A4CA46934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3329" y="588242"/>
            <a:ext cx="7837340" cy="12659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el-GR"/>
              <a:t>Βήμα 1 – Πλένω τα χέρια μου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850EB-3154-46B7-A3A6-B1972A2B2DEB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👐 Πάντα καθαρά χέρια ή χρήση γαντιών</a:t>
            </a:r>
          </a:p>
          <a:p>
            <a:pPr lvl="0"/>
            <a:r>
              <a:rPr lang="el-GR"/>
              <a:t>Αποφεύγουμε τη μόλυνση</a:t>
            </a:r>
            <a:endParaRPr lang="el-GR"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54B87-1691-4091-9D24-02BD642745A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3329" y="588242"/>
            <a:ext cx="7837340" cy="12659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el-GR"/>
              <a:t>Βήμα 2 – Καθαρίζω την πληγή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25FAE-D786-477A-A2F6-6A6A4785984F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l-GR"/>
              <a:t>1. Ξεπλένω την πληγή με κρύο καθαρό νερό</a:t>
            </a:r>
          </a:p>
          <a:p>
            <a:pPr marL="0" lvl="0" indent="0">
              <a:buNone/>
            </a:pPr>
            <a:r>
              <a:rPr lang="el-GR"/>
              <a:t>2. Αν υπάρχει χώμα ή σκουπίδια, αφαιρώ προσεκτικά</a:t>
            </a:r>
            <a:endParaRPr lang="el-GR">
              <a:cs typeface="Calibri"/>
            </a:endParaRPr>
          </a:p>
          <a:p>
            <a:pPr marL="0" lvl="0" indent="0">
              <a:buNone/>
            </a:pPr>
            <a:r>
              <a:rPr lang="el-GR"/>
              <a:t>3. Μπορώ να χρησιμοποιήσω σαπούνι γύρω από την πληγή, όχι μέσα σε αυτή</a:t>
            </a:r>
            <a:endParaRPr lang="el-GR"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5FF52-23AF-42CC-8FA3-EA01A7628CA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3329" y="588242"/>
            <a:ext cx="7837340" cy="12659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el-GR"/>
              <a:t>Βήμα 3 – Σταματώ την αιμορραγία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AF3FC-B5E3-49B4-AEF9-0C408481B8E0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Πίεση με καθαρό γάζα ή ύφασμα</a:t>
            </a:r>
          </a:p>
          <a:p>
            <a:pPr lvl="0"/>
            <a:r>
              <a:rPr lang="el-GR"/>
              <a:t>Κρατώ πίεση για 5-10 λεπτά</a:t>
            </a:r>
            <a:endParaRPr lang="el-GR">
              <a:cs typeface="Calibri"/>
            </a:endParaRPr>
          </a:p>
          <a:p>
            <a:pPr lvl="0"/>
            <a:r>
              <a:rPr lang="el-GR"/>
              <a:t>Αν συνεχίσει, ζητώ βοήθεια</a:t>
            </a:r>
            <a:endParaRPr lang="el-GR"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F702E-3B57-404C-93FB-E5CF650F56F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3329" y="588242"/>
            <a:ext cx="7837340" cy="12659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el-GR"/>
              <a:t>Βήμα 4 – Καλύπτω την πληγή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8BF6-B38A-4A52-9E57-B37D813438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 Χρησιμοποιώ γάζα ή αυτοκόλλητο επίθεμα</a:t>
            </a:r>
          </a:p>
          <a:p>
            <a:pPr lvl="0"/>
            <a:r>
              <a:rPr lang="el-GR"/>
              <a:t> Δεν πιέζω πολύ δυνατά</a:t>
            </a:r>
            <a:endParaRPr lang="el-GR">
              <a:cs typeface="Calibri"/>
            </a:endParaRPr>
          </a:p>
          <a:p>
            <a:pPr lvl="0"/>
            <a:r>
              <a:rPr lang="el-GR"/>
              <a:t> Αλλάζω καθημερινά ή αν βραχεί</a:t>
            </a:r>
            <a:endParaRPr lang="el-GR"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73D93-E8C9-46FD-AC43-1C256BE4326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3329" y="588242"/>
            <a:ext cx="7837340" cy="12659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el-GR"/>
              <a:t>Πότε ζητάμε βοήθεια;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3D171-D9AB-4002-B851-70957C26AFDD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🚨 Αν:</a:t>
            </a:r>
          </a:p>
          <a:p>
            <a:pPr lvl="0"/>
            <a:r>
              <a:rPr lang="el-GR"/>
              <a:t>Η αιμορραγία δεν σταματά</a:t>
            </a:r>
            <a:endParaRPr lang="el-GR">
              <a:cs typeface="Calibri"/>
            </a:endParaRPr>
          </a:p>
          <a:p>
            <a:pPr lvl="0"/>
            <a:r>
              <a:rPr lang="el-GR"/>
              <a:t>Η πληγή είναι πολύ βαθιά</a:t>
            </a:r>
            <a:endParaRPr lang="el-GR">
              <a:cs typeface="Calibri"/>
            </a:endParaRPr>
          </a:p>
          <a:p>
            <a:pPr lvl="0"/>
            <a:r>
              <a:rPr lang="el-GR"/>
              <a:t>Υπάρχει βρώμικο αντικείμενο μέσα στην πληγή</a:t>
            </a:r>
            <a:endParaRPr lang="el-GR">
              <a:cs typeface="Calibri"/>
            </a:endParaRPr>
          </a:p>
          <a:p>
            <a:pPr lvl="0"/>
            <a:r>
              <a:rPr lang="el-GR"/>
              <a:t>Υπάρχουν σημάδια μόλυνσης (π.χ. πρήξιμο, πύον, πυρετός)</a:t>
            </a:r>
            <a:endParaRPr lang="el-GR"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BD41B-C1D0-421B-BEB5-09587602EC3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3329" y="588242"/>
            <a:ext cx="7837340" cy="126593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lvl="0"/>
            <a:r>
              <a:rPr lang="el-GR"/>
              <a:t>Τι να μην κάνεις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3D5C6-8964-4D39-B4B5-A5E5866CAA89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l-GR"/>
              <a:t>❌ Μην φυσάς την πληγή</a:t>
            </a:r>
          </a:p>
          <a:p>
            <a:pPr marL="0" lvl="0" indent="0">
              <a:buNone/>
            </a:pPr>
            <a:r>
              <a:rPr lang="el-GR"/>
              <a:t>❌ Μην βάζεις οινόπνευμα μέσα στην πληγή</a:t>
            </a:r>
            <a:endParaRPr lang="el-GR">
              <a:cs typeface="Calibri"/>
            </a:endParaRPr>
          </a:p>
          <a:p>
            <a:pPr marL="0" lvl="0" indent="0">
              <a:buNone/>
            </a:pPr>
            <a:r>
              <a:rPr lang="el-GR"/>
              <a:t>❌ Μην αφαιρείς αντικείμενο που είναι βαθιά μέσα</a:t>
            </a:r>
            <a:endParaRPr lang="el-GR">
              <a:cs typeface="Calibri"/>
            </a:endParaRPr>
          </a:p>
          <a:p>
            <a:pPr marL="0" lvl="0" indent="0">
              <a:buNone/>
            </a:pPr>
            <a:r>
              <a:rPr lang="el-GR"/>
              <a:t>❌ Μην αγγίζεις την πληγή με βρώμικα χέρια</a:t>
            </a:r>
            <a:endParaRPr lang="el-GR"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hoVogueVT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261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 Light</vt:lpstr>
      <vt:lpstr>Arial</vt:lpstr>
      <vt:lpstr>Calibri</vt:lpstr>
      <vt:lpstr>Walbaum Display</vt:lpstr>
      <vt:lpstr>BohoVogueVTI</vt:lpstr>
      <vt:lpstr>Πώς Περιποιούμαι Ένα Τραύμα</vt:lpstr>
      <vt:lpstr>Τι είναι τραύμα;</vt:lpstr>
      <vt:lpstr>Στόχος της φροντίδας του τραύματος</vt:lpstr>
      <vt:lpstr>Βήμα 1 – Πλένω τα χέρια μου</vt:lpstr>
      <vt:lpstr>Βήμα 2 – Καθαρίζω την πληγή</vt:lpstr>
      <vt:lpstr>Βήμα 3 – Σταματώ την αιμορραγία</vt:lpstr>
      <vt:lpstr>Βήμα 4 – Καλύπτω την πληγή</vt:lpstr>
      <vt:lpstr>Πότε ζητάμε βοήθεια;</vt:lpstr>
      <vt:lpstr>Τι να μην κάνεις</vt:lpstr>
      <vt:lpstr>Θυμήσου!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Πώς Περιποιούμαι Ένα Τραύμα</dc:title>
  <dc:subject/>
  <dc:creator/>
  <dc:description>generated using python-pptx</dc:description>
  <cp:lastModifiedBy>cloudconvert_10</cp:lastModifiedBy>
  <cp:revision>35</cp:revision>
  <dcterms:created xsi:type="dcterms:W3CDTF">2013-01-27T09:14:16Z</dcterms:created>
  <dcterms:modified xsi:type="dcterms:W3CDTF">2025-06-04T20:06:31Z</dcterms:modified>
</cp:coreProperties>
</file>