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sldIdLst>
    <p:sldId id="256" r:id="rId2"/>
    <p:sldId id="259" r:id="rId3"/>
    <p:sldId id="257" r:id="rId4"/>
    <p:sldId id="258"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59" d="100"/>
          <a:sy n="59" d="100"/>
        </p:scale>
        <p:origin x="42" y="9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6/10/2025</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48632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6/10/2025</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17905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6/10/2025</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07774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6/10/2025</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36026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6/10/2025</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102493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6/10/2025</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21340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6/10/2025</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75013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6/10/2025</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823422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6/10/2025</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280434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6/10/2025</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3460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6/10/2025</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255298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6/10/2025</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130930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76" r:id="rId6"/>
    <p:sldLayoutId id="2147483672" r:id="rId7"/>
    <p:sldLayoutId id="2147483673" r:id="rId8"/>
    <p:sldLayoutId id="2147483674" r:id="rId9"/>
    <p:sldLayoutId id="2147483675" r:id="rId10"/>
    <p:sldLayoutId id="2147483677"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35A186C-15F1-3D1D-BBEB-127292B2F808}"/>
              </a:ext>
            </a:extLst>
          </p:cNvPr>
          <p:cNvSpPr>
            <a:spLocks noGrp="1"/>
          </p:cNvSpPr>
          <p:nvPr>
            <p:ph type="ctrTitle"/>
          </p:nvPr>
        </p:nvSpPr>
        <p:spPr>
          <a:xfrm>
            <a:off x="8170992" y="719453"/>
            <a:ext cx="3676397" cy="3070737"/>
          </a:xfrm>
        </p:spPr>
        <p:txBody>
          <a:bodyPr anchor="b">
            <a:normAutofit/>
          </a:bodyPr>
          <a:lstStyle/>
          <a:p>
            <a:r>
              <a:rPr lang="el-GR" sz="4400" dirty="0" err="1"/>
              <a:t>Υπνοσ</a:t>
            </a:r>
            <a:r>
              <a:rPr lang="el-GR" sz="4400" dirty="0"/>
              <a:t> &amp; </a:t>
            </a:r>
            <a:r>
              <a:rPr lang="el-GR" sz="4400" dirty="0" err="1"/>
              <a:t>υγεια</a:t>
            </a:r>
            <a:endParaRPr lang="en-GB" sz="4400" dirty="0"/>
          </a:p>
        </p:txBody>
      </p:sp>
      <p:sp>
        <p:nvSpPr>
          <p:cNvPr id="3" name="Υπότιτλος 2">
            <a:extLst>
              <a:ext uri="{FF2B5EF4-FFF2-40B4-BE49-F238E27FC236}">
                <a16:creationId xmlns:a16="http://schemas.microsoft.com/office/drawing/2014/main" id="{5BAB982A-54F9-BB87-2C85-993B99350317}"/>
              </a:ext>
            </a:extLst>
          </p:cNvPr>
          <p:cNvSpPr>
            <a:spLocks noGrp="1"/>
          </p:cNvSpPr>
          <p:nvPr>
            <p:ph type="subTitle" idx="1"/>
          </p:nvPr>
        </p:nvSpPr>
        <p:spPr>
          <a:xfrm>
            <a:off x="8170994" y="4514097"/>
            <a:ext cx="3076126" cy="1619999"/>
          </a:xfrm>
        </p:spPr>
        <p:txBody>
          <a:bodyPr anchor="t">
            <a:normAutofit/>
          </a:bodyPr>
          <a:lstStyle/>
          <a:p>
            <a:r>
              <a:rPr lang="el-GR" sz="1800" dirty="0"/>
              <a:t>Λυδία Στεφανή</a:t>
            </a:r>
          </a:p>
          <a:p>
            <a:endParaRPr lang="en-GB" sz="1800" dirty="0"/>
          </a:p>
        </p:txBody>
      </p:sp>
      <p:pic>
        <p:nvPicPr>
          <p:cNvPr id="5" name="Εικόνα 4">
            <a:extLst>
              <a:ext uri="{FF2B5EF4-FFF2-40B4-BE49-F238E27FC236}">
                <a16:creationId xmlns:a16="http://schemas.microsoft.com/office/drawing/2014/main" id="{A7DE6A1B-06AE-4F8D-98CC-3026FB253AA8}"/>
              </a:ext>
            </a:extLst>
          </p:cNvPr>
          <p:cNvPicPr>
            <a:picLocks noChangeAspect="1"/>
          </p:cNvPicPr>
          <p:nvPr/>
        </p:nvPicPr>
        <p:blipFill>
          <a:blip r:embed="rId2"/>
          <a:stretch>
            <a:fillRect/>
          </a:stretch>
        </p:blipFill>
        <p:spPr>
          <a:xfrm>
            <a:off x="397055" y="719453"/>
            <a:ext cx="7547249" cy="5528361"/>
          </a:xfrm>
          <a:prstGeom prst="rect">
            <a:avLst/>
          </a:prstGeom>
        </p:spPr>
      </p:pic>
      <p:cxnSp>
        <p:nvCxnSpPr>
          <p:cNvPr id="12" name="Straight Connector 11">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75769" y="4053540"/>
            <a:ext cx="9144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391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BFF362B-8712-B588-792A-0892AD2C4172}"/>
              </a:ext>
            </a:extLst>
          </p:cNvPr>
          <p:cNvSpPr>
            <a:spLocks noGrp="1"/>
          </p:cNvSpPr>
          <p:nvPr>
            <p:ph idx="1"/>
          </p:nvPr>
        </p:nvSpPr>
        <p:spPr>
          <a:xfrm>
            <a:off x="700636" y="979714"/>
            <a:ext cx="7626936" cy="4982174"/>
          </a:xfrm>
        </p:spPr>
        <p:txBody>
          <a:bodyPr>
            <a:normAutofit fontScale="92500" lnSpcReduction="20000"/>
          </a:bodyPr>
          <a:lstStyle/>
          <a:p>
            <a:pPr algn="just"/>
            <a:r>
              <a:rPr lang="el-GR" dirty="0"/>
              <a:t>Ο ύπνος είναι μια βασική λειτουργία που επιτρέπει στο σώμα και το μυαλό να επαναφορτιστούν, αφήνοντάς μας ανανεωμένους και σε εγρήγορση όταν ξυπνάμε. Ένας σωστός ύπνος βοηθά επίσης το σώμα να παραμείνει υγιές και να αποτρέψει ασθένειες. Χωρίς αρκετό ύπνο, ο εγκέφαλος δεν μπορεί να λειτουργήσει σωστά. Αυτό μπορεί να βλάψει τις ικανότητές για συγκέντρωση, καθαρή σκέψη και επεξεργασία των αναμνήσεων.</a:t>
            </a:r>
          </a:p>
          <a:p>
            <a:pPr algn="just"/>
            <a:r>
              <a:rPr lang="el-GR" dirty="0"/>
              <a:t>Οι περισσότεροι ενήλικες χρειάζονται από επτά έως εννέα ώρες νυχτερινό ύπνο. Τα παιδιά και οι έφηβοι χρειάζονται πολύ περισσότερο ύπνο, ιδιαίτερα εάν είναι μικρότερα των πέντε ετών. Τα προγράμματα εργασίας, οι καθημερινοί </a:t>
            </a:r>
            <a:r>
              <a:rPr lang="el-GR" dirty="0" err="1"/>
              <a:t>στρεσογόνοι</a:t>
            </a:r>
            <a:r>
              <a:rPr lang="el-GR" dirty="0"/>
              <a:t> παράγοντες, ένα ενοχλητικό περιβάλλον στη κρεβατοκάμαρα και οι ιατρικές παθήσεις μπορούν όλα να μας εμποδίσουν από το να κοιμηθούμε αρκετά. Η υγιεινή διατροφή και οι θετικές συνήθειες του τρόπου ζωής μπορούν να βοηθήσουν στην εξασφάλιση επαρκούς ποσότητας ύπνου κάθε βράδυ – αλλά για ορισμένους, η χρόνια έλλειψη ύπνου μπορεί να είναι το πρώτο σημάδι μιας διαταραχής ύπνου.</a:t>
            </a:r>
            <a:endParaRPr lang="en-GB" dirty="0"/>
          </a:p>
        </p:txBody>
      </p:sp>
      <p:pic>
        <p:nvPicPr>
          <p:cNvPr id="5" name="Εικόνα 4">
            <a:extLst>
              <a:ext uri="{FF2B5EF4-FFF2-40B4-BE49-F238E27FC236}">
                <a16:creationId xmlns:a16="http://schemas.microsoft.com/office/drawing/2014/main" id="{CB52C76E-4E70-710E-FA7E-0522D3A187C4}"/>
              </a:ext>
            </a:extLst>
          </p:cNvPr>
          <p:cNvPicPr>
            <a:picLocks noChangeAspect="1"/>
          </p:cNvPicPr>
          <p:nvPr/>
        </p:nvPicPr>
        <p:blipFill>
          <a:blip r:embed="rId2"/>
          <a:stretch>
            <a:fillRect/>
          </a:stretch>
        </p:blipFill>
        <p:spPr>
          <a:xfrm>
            <a:off x="8493579" y="1436914"/>
            <a:ext cx="3486150" cy="3429000"/>
          </a:xfrm>
          <a:prstGeom prst="rect">
            <a:avLst/>
          </a:prstGeom>
        </p:spPr>
      </p:pic>
    </p:spTree>
    <p:extLst>
      <p:ext uri="{BB962C8B-B14F-4D97-AF65-F5344CB8AC3E}">
        <p14:creationId xmlns:p14="http://schemas.microsoft.com/office/powerpoint/2010/main" val="21733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76CFF-07FB-D1CD-36EB-56BA0360D5F1}"/>
              </a:ext>
            </a:extLst>
          </p:cNvPr>
          <p:cNvSpPr>
            <a:spLocks noGrp="1"/>
          </p:cNvSpPr>
          <p:nvPr>
            <p:ph type="title"/>
          </p:nvPr>
        </p:nvSpPr>
        <p:spPr/>
        <p:txBody>
          <a:bodyPr/>
          <a:lstStyle/>
          <a:p>
            <a:r>
              <a:rPr lang="el-GR" b="1" dirty="0"/>
              <a:t>Η επιστήμη πίσω από τον ύπνο</a:t>
            </a:r>
            <a:endParaRPr lang="en-GB" dirty="0"/>
          </a:p>
        </p:txBody>
      </p:sp>
      <p:sp>
        <p:nvSpPr>
          <p:cNvPr id="3" name="Θέση περιεχομένου 2">
            <a:extLst>
              <a:ext uri="{FF2B5EF4-FFF2-40B4-BE49-F238E27FC236}">
                <a16:creationId xmlns:a16="http://schemas.microsoft.com/office/drawing/2014/main" id="{D3251459-C0FE-655C-4A52-19CAC60C3283}"/>
              </a:ext>
            </a:extLst>
          </p:cNvPr>
          <p:cNvSpPr>
            <a:spLocks noGrp="1"/>
          </p:cNvSpPr>
          <p:nvPr>
            <p:ph idx="1"/>
          </p:nvPr>
        </p:nvSpPr>
        <p:spPr/>
        <p:txBody>
          <a:bodyPr/>
          <a:lstStyle/>
          <a:p>
            <a:pPr algn="just"/>
            <a:r>
              <a:rPr lang="el-GR" dirty="0"/>
              <a:t>Ένα εσωτερικό «ρολόι σώματος» ρυθμίζει τον κύκλο του ύπνου, ελέγχοντας πότε αισθάνεστε κουρασμένοι και έτοιμοι για ύπνο ή ανανεωμένοι και σε εγρήγορση. Αυτό το ρολόι λειτουργεί με έναν 24ωρο κύκλο γνωστό ως κιρκάδιο ρυθμό. Αφού ξυπνήσετε από τον ύπνο, θα κουράζεστε σταδιακά, κατά τη διάρκεια της ημέρας. Αυτά τα συναισθήματα θα κορυφωθούν το βράδυ πριν από τον ύπνο.</a:t>
            </a:r>
          </a:p>
          <a:p>
            <a:pPr algn="just"/>
            <a:r>
              <a:rPr lang="el-GR" dirty="0"/>
              <a:t>Καθώς το φυσικό φως εξαφανίζεται το βράδυ, το σώμα απελευθερώνει τη </a:t>
            </a:r>
            <a:r>
              <a:rPr lang="el-GR" dirty="0" err="1"/>
              <a:t>μελατονίνη</a:t>
            </a:r>
            <a:r>
              <a:rPr lang="el-GR" dirty="0"/>
              <a:t>, μια ορμόνη που προκαλεί υπνηλία. Όταν ο ήλιος ανατέλλει το πρωί, το σώμα απελευθερώνει την ορμόνη που είναι γνωστή ως </a:t>
            </a:r>
            <a:r>
              <a:rPr lang="el-GR" dirty="0" err="1"/>
              <a:t>κορτιζόλη</a:t>
            </a:r>
            <a:r>
              <a:rPr lang="el-GR" dirty="0"/>
              <a:t> η οποία προάγει την ενέργεια και την εγρήγορση.</a:t>
            </a:r>
            <a:endParaRPr lang="en-GB" dirty="0"/>
          </a:p>
        </p:txBody>
      </p:sp>
    </p:spTree>
    <p:extLst>
      <p:ext uri="{BB962C8B-B14F-4D97-AF65-F5344CB8AC3E}">
        <p14:creationId xmlns:p14="http://schemas.microsoft.com/office/powerpoint/2010/main" val="3008193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49D7415-2F11-44C2-B6AA-13A25B681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9F4224F-A155-C59A-D0A7-86A2039CB5D3}"/>
              </a:ext>
            </a:extLst>
          </p:cNvPr>
          <p:cNvSpPr>
            <a:spLocks noGrp="1"/>
          </p:cNvSpPr>
          <p:nvPr>
            <p:ph type="title"/>
          </p:nvPr>
        </p:nvSpPr>
        <p:spPr>
          <a:xfrm>
            <a:off x="704088" y="914400"/>
            <a:ext cx="3799763" cy="1473200"/>
          </a:xfrm>
        </p:spPr>
        <p:txBody>
          <a:bodyPr>
            <a:normAutofit/>
          </a:bodyPr>
          <a:lstStyle/>
          <a:p>
            <a:pPr>
              <a:lnSpc>
                <a:spcPct val="90000"/>
              </a:lnSpc>
            </a:pPr>
            <a:r>
              <a:rPr lang="el-GR" sz="2500"/>
              <a:t>Πόσο ύπνο χρειάζονται οι άνθρωποι;</a:t>
            </a:r>
            <a:br>
              <a:rPr lang="el-GR" sz="2500"/>
            </a:br>
            <a:endParaRPr lang="en-GB" sz="2500"/>
          </a:p>
        </p:txBody>
      </p:sp>
      <p:cxnSp>
        <p:nvCxnSpPr>
          <p:cNvPr id="14" name="Straight Connector 13">
            <a:extLst>
              <a:ext uri="{FF2B5EF4-FFF2-40B4-BE49-F238E27FC236}">
                <a16:creationId xmlns:a16="http://schemas.microsoft.com/office/drawing/2014/main" id="{D2E57F3D-33BE-4306-87E6-2457637195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4672"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Content Placeholder 8">
            <a:extLst>
              <a:ext uri="{FF2B5EF4-FFF2-40B4-BE49-F238E27FC236}">
                <a16:creationId xmlns:a16="http://schemas.microsoft.com/office/drawing/2014/main" id="{14A20212-0721-3DB3-8507-75820495F3A1}"/>
              </a:ext>
            </a:extLst>
          </p:cNvPr>
          <p:cNvSpPr>
            <a:spLocks noGrp="1"/>
          </p:cNvSpPr>
          <p:nvPr>
            <p:ph idx="1"/>
          </p:nvPr>
        </p:nvSpPr>
        <p:spPr>
          <a:xfrm>
            <a:off x="704088" y="2387600"/>
            <a:ext cx="3799763" cy="3767328"/>
          </a:xfrm>
        </p:spPr>
        <p:txBody>
          <a:bodyPr>
            <a:normAutofit/>
          </a:bodyPr>
          <a:lstStyle/>
          <a:p>
            <a:endParaRPr lang="en-US"/>
          </a:p>
        </p:txBody>
      </p:sp>
      <p:pic>
        <p:nvPicPr>
          <p:cNvPr id="5" name="Θέση περιεχομένου 4" descr="Εικόνα που περιέχει κείμενο, στιγμιότυπο οθόνης, γραμματοσειρά, αριθμός&#10;&#10;Το περιεχόμενο που δημιουργείται από AI ενδέχεται να είναι εσφαλμένο.">
            <a:extLst>
              <a:ext uri="{FF2B5EF4-FFF2-40B4-BE49-F238E27FC236}">
                <a16:creationId xmlns:a16="http://schemas.microsoft.com/office/drawing/2014/main" id="{8097464B-F4E6-B00D-E04C-309ED732A262}"/>
              </a:ext>
            </a:extLst>
          </p:cNvPr>
          <p:cNvPicPr>
            <a:picLocks noChangeAspect="1"/>
          </p:cNvPicPr>
          <p:nvPr/>
        </p:nvPicPr>
        <p:blipFill>
          <a:blip r:embed="rId2"/>
          <a:srcRect r="20004" b="-1"/>
          <a:stretch>
            <a:fillRect/>
          </a:stretch>
        </p:blipFill>
        <p:spPr>
          <a:xfrm>
            <a:off x="4981575" y="735286"/>
            <a:ext cx="6495042" cy="5419642"/>
          </a:xfrm>
          <a:prstGeom prst="rect">
            <a:avLst/>
          </a:prstGeom>
        </p:spPr>
      </p:pic>
    </p:spTree>
    <p:extLst>
      <p:ext uri="{BB962C8B-B14F-4D97-AF65-F5344CB8AC3E}">
        <p14:creationId xmlns:p14="http://schemas.microsoft.com/office/powerpoint/2010/main" val="130726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A8E9EA-54E6-7D97-53CE-4C2507438E06}"/>
              </a:ext>
            </a:extLst>
          </p:cNvPr>
          <p:cNvSpPr>
            <a:spLocks noGrp="1"/>
          </p:cNvSpPr>
          <p:nvPr>
            <p:ph type="title"/>
          </p:nvPr>
        </p:nvSpPr>
        <p:spPr/>
        <p:txBody>
          <a:bodyPr/>
          <a:lstStyle/>
          <a:p>
            <a:r>
              <a:rPr lang="el-GR" dirty="0"/>
              <a:t>Η σημασία του να κοιμάστε αρκετά</a:t>
            </a:r>
            <a:endParaRPr lang="en-GB" dirty="0"/>
          </a:p>
        </p:txBody>
      </p:sp>
      <p:sp>
        <p:nvSpPr>
          <p:cNvPr id="3" name="Θέση περιεχομένου 2">
            <a:extLst>
              <a:ext uri="{FF2B5EF4-FFF2-40B4-BE49-F238E27FC236}">
                <a16:creationId xmlns:a16="http://schemas.microsoft.com/office/drawing/2014/main" id="{48F2D398-CFAC-2CE9-880A-9D6CF3A73A7A}"/>
              </a:ext>
            </a:extLst>
          </p:cNvPr>
          <p:cNvSpPr>
            <a:spLocks noGrp="1"/>
          </p:cNvSpPr>
          <p:nvPr>
            <p:ph idx="1"/>
          </p:nvPr>
        </p:nvSpPr>
        <p:spPr>
          <a:xfrm>
            <a:off x="700635" y="2008414"/>
            <a:ext cx="10691265" cy="3953474"/>
          </a:xfrm>
        </p:spPr>
        <p:txBody>
          <a:bodyPr>
            <a:normAutofit fontScale="92500" lnSpcReduction="20000"/>
          </a:bodyPr>
          <a:lstStyle/>
          <a:p>
            <a:pPr algn="just"/>
            <a:r>
              <a:rPr lang="el-GR" dirty="0"/>
              <a:t>Για τους περισσότερους ενήλικες, χρειάζονται τουλάχιστον επτά ώρες ύπνου κάθε βράδυ για τις σωστές γνωστικές και </a:t>
            </a:r>
            <a:r>
              <a:rPr lang="el-GR" dirty="0" err="1"/>
              <a:t>συμπεριφορικές</a:t>
            </a:r>
            <a:r>
              <a:rPr lang="el-GR" dirty="0"/>
              <a:t> λειτουργίες. Ο ανεπαρκής ύπνος μπορεί να οδηγήσει σε σοβαρές επιπτώσεις. Μερικές μελέτες έχουν δείξει ότι η στέρηση ύπνου αφήνει τους ανθρώπους ευάλωτους σε κενά προσοχής, μειωμένη γνωστική ικανότητα, καθυστερημένες αντιδράσεις και αλλαγές στη διάθεση.</a:t>
            </a:r>
          </a:p>
          <a:p>
            <a:pPr algn="just"/>
            <a:endParaRPr lang="el-GR" dirty="0"/>
          </a:p>
          <a:p>
            <a:pPr algn="just"/>
            <a:r>
              <a:rPr lang="el-GR" dirty="0"/>
              <a:t>Έχει επίσης προταθεί ότι οι άνθρωποι μπορούν να αναπτύξουν ένα είδος ανοχής στη χρόνια στέρηση ύπνου. Παρόλο που ο εγκέφαλος και το σώμα δυσκολεύονται λόγω έλλειψης ύπνου, μπορεί οι ίδιοι να μην αντιλαμβάνονται τις ελλείψεις τους, επειδή ο λιγότερος ύπνος τους φαίνεται φυσιολογικός. Επιπλέον, η έλλειψη ύπνου έχει συνδεθεί με υψηλότερο κίνδυνο για ορισμένες ασθένειες και ιατρικές καταστάσεις. Αυτά περιλαμβάνουν την παχυσαρκία, τον διαβήτη τύπου 2, την υψηλή αρτηριακή πίεση, τις καρδιακές παθήσεις, το εγκεφαλικό επεισόδιο, την κακή ψυχική υγεία και τον πρόωρο θάνατο.</a:t>
            </a:r>
            <a:endParaRPr lang="en-GB" dirty="0"/>
          </a:p>
        </p:txBody>
      </p:sp>
    </p:spTree>
    <p:extLst>
      <p:ext uri="{BB962C8B-B14F-4D97-AF65-F5344CB8AC3E}">
        <p14:creationId xmlns:p14="http://schemas.microsoft.com/office/powerpoint/2010/main" val="177336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2B4508-8D4D-AA24-E006-671C93F11ED0}"/>
              </a:ext>
            </a:extLst>
          </p:cNvPr>
          <p:cNvSpPr>
            <a:spLocks noGrp="1"/>
          </p:cNvSpPr>
          <p:nvPr>
            <p:ph type="title"/>
          </p:nvPr>
        </p:nvSpPr>
        <p:spPr/>
        <p:txBody>
          <a:bodyPr/>
          <a:lstStyle/>
          <a:p>
            <a:r>
              <a:rPr lang="el-GR" dirty="0"/>
              <a:t>Συμβουλές για να βελτιωθεί ο ύπνος σας</a:t>
            </a:r>
            <a:endParaRPr lang="en-GB" dirty="0"/>
          </a:p>
        </p:txBody>
      </p:sp>
      <p:sp>
        <p:nvSpPr>
          <p:cNvPr id="3" name="Θέση περιεχομένου 2">
            <a:extLst>
              <a:ext uri="{FF2B5EF4-FFF2-40B4-BE49-F238E27FC236}">
                <a16:creationId xmlns:a16="http://schemas.microsoft.com/office/drawing/2014/main" id="{AFFF1B72-A834-815A-BACD-1500D6A719E0}"/>
              </a:ext>
            </a:extLst>
          </p:cNvPr>
          <p:cNvSpPr>
            <a:spLocks noGrp="1"/>
          </p:cNvSpPr>
          <p:nvPr>
            <p:ph idx="1"/>
          </p:nvPr>
        </p:nvSpPr>
        <p:spPr>
          <a:xfrm>
            <a:off x="700635" y="1665514"/>
            <a:ext cx="10691265" cy="4296374"/>
          </a:xfrm>
        </p:spPr>
        <p:txBody>
          <a:bodyPr>
            <a:noAutofit/>
          </a:bodyPr>
          <a:lstStyle/>
          <a:p>
            <a:pPr algn="just"/>
            <a:r>
              <a:rPr lang="el-GR" sz="1800" dirty="0"/>
              <a:t>Καθορίστε μια ρεαλιστική ώρα ύπνου και κοιμηθείτε αυτή την ώρα κάθε βράδυ, ακόμη και τα Σαββατοκύριακα.</a:t>
            </a:r>
          </a:p>
          <a:p>
            <a:pPr algn="just"/>
            <a:r>
              <a:rPr lang="el-GR" sz="1800" dirty="0"/>
              <a:t>Διατηρήστε άνετες ρυθμίσεις θερμοκρασίας και χαμηλά επίπεδα φωτισμού στην κρεβατοκάμαρά σας.</a:t>
            </a:r>
          </a:p>
          <a:p>
            <a:pPr algn="just"/>
            <a:r>
              <a:rPr lang="el-GR" sz="1800" dirty="0"/>
              <a:t>Διατηρήστε ένα άνετο περιβάλλον ύπνου διασφαλίζοντας ότι έχετε το καλύτερο στρώμα, τα καλύτερα μαξιλάρια και τα καλύτερα σεντόνια για τις προτιμήσεις ύπνου και τον σωματότυπο σας.</a:t>
            </a:r>
          </a:p>
          <a:p>
            <a:pPr algn="just"/>
            <a:r>
              <a:rPr lang="el-GR" sz="1800" dirty="0"/>
              <a:t>Σκεφτείτε μια «απαγόρευση οθόνης» σε τηλεοράσεις, υπολογιστές και </a:t>
            </a:r>
            <a:r>
              <a:rPr lang="el-GR" sz="1800" dirty="0" err="1"/>
              <a:t>tablet</a:t>
            </a:r>
            <a:r>
              <a:rPr lang="el-GR" sz="1800" dirty="0"/>
              <a:t>, κινητά τηλέφωνα και άλλες ηλεκτρονικές συσκευές στην κρεβατοκάμαρά σας.</a:t>
            </a:r>
          </a:p>
          <a:p>
            <a:pPr algn="just"/>
            <a:r>
              <a:rPr lang="el-GR" sz="1800" dirty="0"/>
              <a:t>Αποφύγετε την καφεΐνη, το αλκοόλ και τα μεγάλα γεύματα τις ώρες πριν τον ύπνο.</a:t>
            </a:r>
          </a:p>
          <a:p>
            <a:pPr algn="just"/>
            <a:r>
              <a:rPr lang="el-GR" sz="1800" dirty="0"/>
              <a:t>Αποφύγετε το κάπνισμα οποιαδήποτε στιγμή της ημέρας ή της νύχτας.</a:t>
            </a:r>
          </a:p>
          <a:p>
            <a:pPr algn="just"/>
            <a:r>
              <a:rPr lang="el-GR" sz="1800" dirty="0"/>
              <a:t>Ασκηθείτε κατά τη διάρκεια της ημέρας. Αυτό μπορεί να σας βοηθήσει να χαλαρώσετε το βράδυ και να προετοιμαστείτε για ύπνο.</a:t>
            </a:r>
            <a:endParaRPr lang="en-GB" sz="1800" dirty="0"/>
          </a:p>
        </p:txBody>
      </p:sp>
    </p:spTree>
    <p:extLst>
      <p:ext uri="{BB962C8B-B14F-4D97-AF65-F5344CB8AC3E}">
        <p14:creationId xmlns:p14="http://schemas.microsoft.com/office/powerpoint/2010/main" val="266287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08F94F-156C-A72D-0D04-D607BDE26012}"/>
              </a:ext>
            </a:extLst>
          </p:cNvPr>
          <p:cNvSpPr>
            <a:spLocks noGrp="1"/>
          </p:cNvSpPr>
          <p:nvPr>
            <p:ph type="title"/>
          </p:nvPr>
        </p:nvSpPr>
        <p:spPr/>
        <p:txBody>
          <a:bodyPr/>
          <a:lstStyle/>
          <a:p>
            <a:endParaRPr lang="en-GB"/>
          </a:p>
        </p:txBody>
      </p:sp>
      <p:sp>
        <p:nvSpPr>
          <p:cNvPr id="3" name="Θέση περιεχομένου 2">
            <a:extLst>
              <a:ext uri="{FF2B5EF4-FFF2-40B4-BE49-F238E27FC236}">
                <a16:creationId xmlns:a16="http://schemas.microsoft.com/office/drawing/2014/main" id="{C8AEDF02-C074-3B06-EC8F-4C58733D2256}"/>
              </a:ext>
            </a:extLst>
          </p:cNvPr>
          <p:cNvSpPr>
            <a:spLocks noGrp="1"/>
          </p:cNvSpPr>
          <p:nvPr>
            <p:ph idx="1"/>
          </p:nvPr>
        </p:nvSpPr>
        <p:spPr/>
        <p:txBody>
          <a:bodyPr/>
          <a:lstStyle/>
          <a:p>
            <a:pPr marL="0" indent="0">
              <a:buNone/>
            </a:pPr>
            <a:r>
              <a:rPr lang="el-GR" dirty="0"/>
              <a:t>ΕΥΧΑΡΙΣΤΩ ΓΙΑ ΤΗΝ ΠΡΟΣΟΧΗ ΣΑΣ!!!</a:t>
            </a:r>
            <a:endParaRPr lang="en-GB" dirty="0"/>
          </a:p>
        </p:txBody>
      </p:sp>
    </p:spTree>
    <p:extLst>
      <p:ext uri="{BB962C8B-B14F-4D97-AF65-F5344CB8AC3E}">
        <p14:creationId xmlns:p14="http://schemas.microsoft.com/office/powerpoint/2010/main" val="2736521825"/>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38</TotalTime>
  <Words>599</Words>
  <Application>Microsoft Office PowerPoint</Application>
  <PresentationFormat>Ευρεία οθόνη</PresentationFormat>
  <Paragraphs>21</Paragraphs>
  <Slides>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vt:i4>
      </vt:variant>
    </vt:vector>
  </HeadingPairs>
  <TitlesOfParts>
    <vt:vector size="11" baseType="lpstr">
      <vt:lpstr>Arial</vt:lpstr>
      <vt:lpstr>Calisto MT</vt:lpstr>
      <vt:lpstr>Univers Condensed</vt:lpstr>
      <vt:lpstr>ChronicleVTI</vt:lpstr>
      <vt:lpstr>Υπνοσ &amp; υγεια</vt:lpstr>
      <vt:lpstr>Παρουσίαση του PowerPoint</vt:lpstr>
      <vt:lpstr>Η επιστήμη πίσω από τον ύπνο</vt:lpstr>
      <vt:lpstr>Πόσο ύπνο χρειάζονται οι άνθρωποι; </vt:lpstr>
      <vt:lpstr>Η σημασία του να κοιμάστε αρκετά</vt:lpstr>
      <vt:lpstr>Συμβουλές για να βελτιωθεί ο ύπνος σας</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Nefeli Romania</dc:creator>
  <cp:lastModifiedBy>Nefeli Romania</cp:lastModifiedBy>
  <cp:revision>3</cp:revision>
  <dcterms:created xsi:type="dcterms:W3CDTF">2025-06-10T07:13:40Z</dcterms:created>
  <dcterms:modified xsi:type="dcterms:W3CDTF">2025-06-10T07:51:45Z</dcterms:modified>
</cp:coreProperties>
</file>