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5" r:id="rId11"/>
    <p:sldId id="272" r:id="rId12"/>
    <p:sldId id="274" r:id="rId13"/>
    <p:sldId id="265" r:id="rId14"/>
    <p:sldId id="266" r:id="rId15"/>
    <p:sldId id="267" r:id="rId16"/>
    <p:sldId id="268" r:id="rId17"/>
    <p:sldId id="269" r:id="rId18"/>
    <p:sldId id="270" r:id="rId1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01" autoAdjust="0"/>
    <p:restoredTop sz="94660"/>
  </p:normalViewPr>
  <p:slideViewPr>
    <p:cSldViewPr>
      <p:cViewPr varScale="1">
        <p:scale>
          <a:sx n="109" d="100"/>
          <a:sy n="109" d="100"/>
        </p:scale>
        <p:origin x="-10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1F6F-7DA3-4AEB-9782-6E306A2590D7}" type="datetimeFigureOut">
              <a:rPr lang="el-GR" smtClean="0"/>
              <a:t>29/11/2020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FC7C4-BCE3-45CA-89FA-BCD6C0FFD257}"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7E7E1F2-9E76-4A01-B1B2-C1CE5BAF1F92}" type="datetimeFigureOut">
              <a:rPr lang="el-GR"/>
              <a:pPr>
                <a:defRPr/>
              </a:pPr>
              <a:t>29/11/2020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4EF0C66-96E1-49D2-BC0F-CA16DB573FD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3C544A9-56C9-4CA0-88CC-371CE8DB1305}" type="datetimeFigureOut">
              <a:rPr lang="el-GR"/>
              <a:pPr>
                <a:defRPr/>
              </a:pPr>
              <a:t>29/11/2020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EE1A7DF-AD92-4A0E-9E59-713DA0E7EC3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617E96E-3E33-424D-9015-9F36F0644E58}" type="datetimeFigureOut">
              <a:rPr lang="el-GR"/>
              <a:pPr>
                <a:defRPr/>
              </a:pPr>
              <a:t>29/11/2020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74C4FB1-5490-40E7-967E-3E4DEEAB533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2A9C24F-1CAA-41FE-9CB0-E4E8E1CF4891}" type="datetimeFigureOut">
              <a:rPr lang="el-GR"/>
              <a:pPr>
                <a:defRPr/>
              </a:pPr>
              <a:t>29/11/2020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1FF853B-8635-4535-A264-90C396A9654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DC0D153-4787-44A3-9054-4EB3BAF82A96}" type="datetimeFigureOut">
              <a:rPr lang="el-GR"/>
              <a:pPr>
                <a:defRPr/>
              </a:pPr>
              <a:t>29/11/2020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979F12D-4933-4F88-90FB-B301A50FB992}"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3018CF8E-164D-4E49-B7AD-1168D3D78750}" type="datetimeFigureOut">
              <a:rPr lang="el-GR"/>
              <a:pPr>
                <a:defRPr/>
              </a:pPr>
              <a:t>29/11/2020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BD1D3CB-4A09-4778-B974-8D0327C91FA9}"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9F04BB18-32FB-4284-9A32-51BB12905B67}" type="datetimeFigureOut">
              <a:rPr lang="el-GR"/>
              <a:pPr>
                <a:defRPr/>
              </a:pPr>
              <a:t>29/11/2020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4AC9D746-55D4-4A5C-B9D5-BA17AC0BF06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8F964E4-D38D-4A46-A745-F9796D7BBBDD}" type="datetimeFigureOut">
              <a:rPr lang="el-GR"/>
              <a:pPr>
                <a:defRPr/>
              </a:pPr>
              <a:t>29/11/2020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2835B8C-F3C1-44C8-BAF0-4E409DBF73A7}"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BF8B5DC-6ED8-4E9F-8FC7-A4449CF3DFB4}" type="datetimeFigureOut">
              <a:rPr lang="el-GR"/>
              <a:pPr>
                <a:defRPr/>
              </a:pPr>
              <a:t>29/11/2020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B6C38A5-68BE-4CF7-8F3E-930E1534CD9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C787120-F376-4BD5-9B4F-3C4069E8934C}" type="datetimeFigureOut">
              <a:rPr lang="el-GR"/>
              <a:pPr>
                <a:defRPr/>
              </a:pPr>
              <a:t>29/11/2020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2C74983-E460-4002-915A-4802AEA7392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37263CC0-325D-434B-96EE-487FC9AB5F79}" type="datetimeFigureOut">
              <a:rPr lang="el-GR"/>
              <a:pPr>
                <a:defRPr/>
              </a:pPr>
              <a:t>29/11/2020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AC7A7ED-5534-4F7C-998E-5DC14EA319B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1B1B230-8040-40A4-8429-52E1DA562822}" type="datetimeFigureOut">
              <a:rPr lang="el-GR"/>
              <a:pPr>
                <a:defRPr/>
              </a:pPr>
              <a:t>29/11/2020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16A0FBB-D6EC-4C27-8158-C34B43BB2B9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38" y="285750"/>
            <a:ext cx="7772400" cy="1827213"/>
          </a:xfrm>
        </p:spPr>
        <p:txBody>
          <a:bodyPr rtlCol="0">
            <a:normAutofit fontScale="90000"/>
          </a:bodyPr>
          <a:lstStyle/>
          <a:p>
            <a:pPr fontAlgn="auto">
              <a:spcAft>
                <a:spcPts val="0"/>
              </a:spcAft>
              <a:defRPr/>
            </a:pPr>
            <a:r>
              <a:rPr lang="el-GR" b="1" dirty="0" smtClean="0">
                <a:solidFill>
                  <a:srgbClr val="FF0000"/>
                </a:solidFill>
                <a:effectLst>
                  <a:outerShdw blurRad="38100" dist="38100" dir="2700000" algn="tl">
                    <a:srgbClr val="000000">
                      <a:alpha val="43137"/>
                    </a:srgbClr>
                  </a:outerShdw>
                </a:effectLst>
              </a:rPr>
              <a:t>Κεφάλαιο 2</a:t>
            </a:r>
            <a:br>
              <a:rPr lang="el-GR" b="1" dirty="0" smtClean="0">
                <a:solidFill>
                  <a:srgbClr val="FF0000"/>
                </a:solidFill>
                <a:effectLst>
                  <a:outerShdw blurRad="38100" dist="38100" dir="2700000" algn="tl">
                    <a:srgbClr val="000000">
                      <a:alpha val="43137"/>
                    </a:srgbClr>
                  </a:outerShdw>
                </a:effectLst>
              </a:rPr>
            </a:br>
            <a:r>
              <a:rPr lang="el-GR" b="1" dirty="0" smtClean="0">
                <a:solidFill>
                  <a:srgbClr val="FF0000"/>
                </a:solidFill>
                <a:effectLst>
                  <a:outerShdw blurRad="38100" dist="38100" dir="2700000" algn="tl">
                    <a:srgbClr val="000000">
                      <a:alpha val="43137"/>
                    </a:srgbClr>
                  </a:outerShdw>
                </a:effectLst>
              </a:rPr>
              <a:t>Το Εσωτερικό του υπολογιστή</a:t>
            </a:r>
            <a:r>
              <a:rPr lang="el-GR" dirty="0" smtClean="0"/>
              <a:t/>
            </a:r>
            <a:br>
              <a:rPr lang="el-GR" dirty="0" smtClean="0"/>
            </a:br>
            <a:endParaRPr lang="el-GR" dirty="0"/>
          </a:p>
        </p:txBody>
      </p:sp>
      <p:sp>
        <p:nvSpPr>
          <p:cNvPr id="3" name="2 - Υπότιτλος"/>
          <p:cNvSpPr>
            <a:spLocks noGrp="1"/>
          </p:cNvSpPr>
          <p:nvPr>
            <p:ph type="subTitle" idx="1"/>
          </p:nvPr>
        </p:nvSpPr>
        <p:spPr>
          <a:xfrm>
            <a:off x="285750" y="2143125"/>
            <a:ext cx="8643938" cy="4143375"/>
          </a:xfrm>
        </p:spPr>
        <p:txBody>
          <a:bodyPr rtlCol="0">
            <a:normAutofit fontScale="77500" lnSpcReduction="20000"/>
          </a:bodyPr>
          <a:lstStyle/>
          <a:p>
            <a:pPr fontAlgn="auto">
              <a:spcAft>
                <a:spcPts val="0"/>
              </a:spcAft>
              <a:defRPr/>
            </a:pPr>
            <a:r>
              <a:rPr lang="el-GR" sz="5700" b="1" dirty="0" smtClean="0">
                <a:solidFill>
                  <a:schemeClr val="tx1"/>
                </a:solidFill>
              </a:rPr>
              <a:t>Τι πρέπει να γνωρίζω</a:t>
            </a:r>
          </a:p>
          <a:p>
            <a:pPr marL="514350" indent="-514350" algn="l" fontAlgn="auto">
              <a:spcAft>
                <a:spcPts val="0"/>
              </a:spcAft>
              <a:buFont typeface="+mj-lt"/>
              <a:buAutoNum type="arabicPeriod"/>
              <a:defRPr/>
            </a:pPr>
            <a:r>
              <a:rPr lang="el-GR" sz="3400" b="1" dirty="0" smtClean="0">
                <a:solidFill>
                  <a:srgbClr val="0070C0"/>
                </a:solidFill>
              </a:rPr>
              <a:t>Να μπορώ να αναφέρω τα μέρη μιας Κεντρικής μονάδας</a:t>
            </a:r>
          </a:p>
          <a:p>
            <a:pPr marL="514350" indent="-514350" algn="l" fontAlgn="auto">
              <a:spcAft>
                <a:spcPts val="0"/>
              </a:spcAft>
              <a:buFont typeface="+mj-lt"/>
              <a:buAutoNum type="arabicPeriod"/>
              <a:defRPr/>
            </a:pPr>
            <a:r>
              <a:rPr lang="el-GR" sz="3400" b="1" dirty="0" smtClean="0">
                <a:solidFill>
                  <a:srgbClr val="0070C0"/>
                </a:solidFill>
              </a:rPr>
              <a:t>Να γνωρίζω τη λειτουργία του τροφοδοτικού.</a:t>
            </a:r>
          </a:p>
          <a:p>
            <a:pPr marL="514350" indent="-514350" algn="l" fontAlgn="auto">
              <a:spcAft>
                <a:spcPts val="0"/>
              </a:spcAft>
              <a:buFont typeface="+mj-lt"/>
              <a:buAutoNum type="arabicPeriod"/>
              <a:defRPr/>
            </a:pPr>
            <a:r>
              <a:rPr lang="el-GR" sz="3400" b="1" dirty="0" smtClean="0">
                <a:solidFill>
                  <a:srgbClr val="0070C0"/>
                </a:solidFill>
              </a:rPr>
              <a:t>Να γνωρίζω τη λειτουργία του </a:t>
            </a:r>
            <a:r>
              <a:rPr lang="el-GR" sz="3400" b="1" dirty="0" smtClean="0">
                <a:solidFill>
                  <a:srgbClr val="0070C0"/>
                </a:solidFill>
              </a:rPr>
              <a:t>επεξεργαστή</a:t>
            </a:r>
            <a:r>
              <a:rPr lang="en-US" sz="3400" b="1" dirty="0" smtClean="0">
                <a:solidFill>
                  <a:srgbClr val="0070C0"/>
                </a:solidFill>
              </a:rPr>
              <a:t>.</a:t>
            </a:r>
            <a:endParaRPr lang="el-GR" sz="3400" b="1" dirty="0" smtClean="0">
              <a:solidFill>
                <a:srgbClr val="0070C0"/>
              </a:solidFill>
            </a:endParaRPr>
          </a:p>
          <a:p>
            <a:pPr marL="514350" indent="-514350" algn="l" fontAlgn="auto">
              <a:spcAft>
                <a:spcPts val="0"/>
              </a:spcAft>
              <a:buFont typeface="+mj-lt"/>
              <a:buAutoNum type="arabicPeriod"/>
              <a:defRPr/>
            </a:pPr>
            <a:r>
              <a:rPr lang="el-GR" sz="3400" b="1" dirty="0" smtClean="0">
                <a:solidFill>
                  <a:srgbClr val="0070C0"/>
                </a:solidFill>
              </a:rPr>
              <a:t>Να γνωρίζω τη λειτουργία της κύριας μνήμης καθώς και τα ειδή της.</a:t>
            </a:r>
          </a:p>
          <a:p>
            <a:pPr marL="514350" indent="-514350" algn="l" fontAlgn="auto">
              <a:spcAft>
                <a:spcPts val="0"/>
              </a:spcAft>
              <a:buFont typeface="+mj-lt"/>
              <a:buAutoNum type="arabicPeriod"/>
              <a:defRPr/>
            </a:pPr>
            <a:r>
              <a:rPr lang="el-GR" sz="3400" b="1" dirty="0" smtClean="0">
                <a:solidFill>
                  <a:srgbClr val="0070C0"/>
                </a:solidFill>
              </a:rPr>
              <a:t>Γιατί είναι απαραίτητες οι κάρτες επέκτασης;</a:t>
            </a:r>
          </a:p>
          <a:p>
            <a:pPr marL="514350" indent="-514350" algn="l" fontAlgn="auto">
              <a:spcAft>
                <a:spcPts val="0"/>
              </a:spcAft>
              <a:buFont typeface="+mj-lt"/>
              <a:buAutoNum type="arabicPeriod"/>
              <a:defRPr/>
            </a:pPr>
            <a:r>
              <a:rPr lang="el-GR" sz="3400" b="1" dirty="0" smtClean="0">
                <a:solidFill>
                  <a:srgbClr val="0070C0"/>
                </a:solidFill>
              </a:rPr>
              <a:t>Να αναφέρω τις κάρτες </a:t>
            </a:r>
            <a:r>
              <a:rPr lang="el-GR" sz="3400" b="1" dirty="0" smtClean="0">
                <a:solidFill>
                  <a:srgbClr val="0070C0"/>
                </a:solidFill>
              </a:rPr>
              <a:t>επέκτασης</a:t>
            </a:r>
            <a:r>
              <a:rPr lang="en-US" sz="3400" b="1" dirty="0" smtClean="0">
                <a:solidFill>
                  <a:srgbClr val="0070C0"/>
                </a:solidFill>
              </a:rPr>
              <a:t>.</a:t>
            </a:r>
            <a:endParaRPr lang="el-GR" sz="3400" b="1" dirty="0" smtClean="0">
              <a:solidFill>
                <a:srgbClr val="0070C0"/>
              </a:solidFill>
            </a:endParaRPr>
          </a:p>
          <a:p>
            <a:pPr marL="514350" indent="-514350" algn="l" fontAlgn="auto">
              <a:spcAft>
                <a:spcPts val="0"/>
              </a:spcAft>
              <a:buFont typeface="+mj-lt"/>
              <a:buAutoNum type="arabicPeriod"/>
              <a:defRPr/>
            </a:pPr>
            <a:r>
              <a:rPr lang="el-GR" sz="3400" b="1" dirty="0" smtClean="0">
                <a:solidFill>
                  <a:srgbClr val="0070C0"/>
                </a:solidFill>
              </a:rPr>
              <a:t>Να αναφέρω της θύρες </a:t>
            </a:r>
            <a:r>
              <a:rPr lang="el-GR" sz="3400" b="1" dirty="0" smtClean="0">
                <a:solidFill>
                  <a:srgbClr val="0070C0"/>
                </a:solidFill>
              </a:rPr>
              <a:t>σύνδεσης</a:t>
            </a:r>
            <a:r>
              <a:rPr lang="en-US" sz="3400" b="1" dirty="0" smtClean="0">
                <a:solidFill>
                  <a:srgbClr val="0070C0"/>
                </a:solidFill>
              </a:rPr>
              <a:t>.</a:t>
            </a:r>
            <a:endParaRPr lang="el-GR" sz="3400" b="1" dirty="0" smtClean="0">
              <a:solidFill>
                <a:srgbClr val="0070C0"/>
              </a:solidFill>
            </a:endParaRPr>
          </a:p>
          <a:p>
            <a:pPr marL="514350" indent="-514350" algn="l" fontAlgn="auto">
              <a:spcAft>
                <a:spcPts val="0"/>
              </a:spcAft>
              <a:buFont typeface="+mj-lt"/>
              <a:buAutoNum type="arabicPeriod"/>
              <a:defRPr/>
            </a:pPr>
            <a:endParaRPr lang="el-G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14546" y="928670"/>
            <a:ext cx="3000396" cy="357190"/>
          </a:xfrm>
        </p:spPr>
        <p:txBody>
          <a:bodyPr/>
          <a:lstStyle/>
          <a:p>
            <a:endParaRPr lang="el-GR" dirty="0"/>
          </a:p>
        </p:txBody>
      </p:sp>
      <p:pic>
        <p:nvPicPr>
          <p:cNvPr id="4" name="3 - Θέση περιεχομένου"/>
          <p:cNvPicPr>
            <a:picLocks noGrp="1"/>
          </p:cNvPicPr>
          <p:nvPr>
            <p:ph idx="1"/>
          </p:nvPr>
        </p:nvPicPr>
        <p:blipFill>
          <a:blip r:embed="rId2"/>
          <a:srcRect l="5417" t="8008" r="14346" b="16187"/>
          <a:stretch>
            <a:fillRect/>
          </a:stretch>
        </p:blipFill>
        <p:spPr bwMode="auto">
          <a:xfrm>
            <a:off x="500034" y="500042"/>
            <a:ext cx="7929618" cy="55007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0" y="274638"/>
            <a:ext cx="8362950" cy="1282700"/>
          </a:xfrm>
        </p:spPr>
        <p:txBody>
          <a:bodyPr rtlCol="0">
            <a:normAutofit fontScale="90000"/>
          </a:bodyPr>
          <a:lstStyle/>
          <a:p>
            <a:pPr fontAlgn="auto">
              <a:spcAft>
                <a:spcPts val="0"/>
              </a:spcAft>
              <a:defRPr/>
            </a:pPr>
            <a:r>
              <a:rPr lang="el-GR" sz="4000" dirty="0" smtClean="0"/>
              <a:t/>
            </a:r>
            <a:br>
              <a:rPr lang="el-GR" sz="4000" dirty="0" smtClean="0"/>
            </a:br>
            <a:r>
              <a:rPr lang="el-GR" sz="3600" b="1" dirty="0" smtClean="0">
                <a:solidFill>
                  <a:srgbClr val="C00000"/>
                </a:solidFill>
                <a:effectLst>
                  <a:outerShdw blurRad="38100" dist="38100" dir="2700000" algn="tl">
                    <a:srgbClr val="000000">
                      <a:alpha val="43137"/>
                    </a:srgbClr>
                  </a:outerShdw>
                </a:effectLst>
              </a:rPr>
              <a:t>Σχηματική αναπαράσταση της μεταφοράς δεδομένων μεταξύ μνήμης και επεξεργαστή.</a:t>
            </a:r>
            <a:r>
              <a:rPr lang="el-GR" dirty="0" smtClean="0"/>
              <a:t/>
            </a:r>
            <a:br>
              <a:rPr lang="el-GR" dirty="0" smtClean="0"/>
            </a:br>
            <a:endParaRPr lang="el-GR" dirty="0"/>
          </a:p>
        </p:txBody>
      </p:sp>
      <p:pic>
        <p:nvPicPr>
          <p:cNvPr id="11267" name="3 - Θέση περιεχομένου" descr="img2_3.jpg"/>
          <p:cNvPicPr>
            <a:picLocks noGrp="1" noChangeAspect="1"/>
          </p:cNvPicPr>
          <p:nvPr>
            <p:ph idx="1"/>
          </p:nvPr>
        </p:nvPicPr>
        <p:blipFill>
          <a:blip r:embed="rId2"/>
          <a:srcRect/>
          <a:stretch>
            <a:fillRect/>
          </a:stretch>
        </p:blipFill>
        <p:spPr>
          <a:xfrm>
            <a:off x="2339975" y="1412875"/>
            <a:ext cx="3576638" cy="1944688"/>
          </a:xfrm>
        </p:spPr>
      </p:pic>
      <p:graphicFrame>
        <p:nvGraphicFramePr>
          <p:cNvPr id="6" name="5 - Πίνακας"/>
          <p:cNvGraphicFramePr>
            <a:graphicFrameLocks noGrp="1"/>
          </p:cNvGraphicFramePr>
          <p:nvPr/>
        </p:nvGraphicFramePr>
        <p:xfrm>
          <a:off x="250825" y="3357563"/>
          <a:ext cx="8460432" cy="3501008"/>
        </p:xfrm>
        <a:graphic>
          <a:graphicData uri="http://schemas.openxmlformats.org/drawingml/2006/table">
            <a:tbl>
              <a:tblPr/>
              <a:tblGrid>
                <a:gridCol w="8460432"/>
              </a:tblGrid>
              <a:tr h="3501008">
                <a:tc>
                  <a:txBody>
                    <a:bodyPr/>
                    <a:lstStyle/>
                    <a:p>
                      <a:r>
                        <a:rPr lang="el-GR" sz="1600" dirty="0"/>
                        <a:t>Όπως φαίνεται στην Εικόνα </a:t>
                      </a:r>
                      <a:r>
                        <a:rPr lang="el-GR" sz="1600" dirty="0" smtClean="0"/>
                        <a:t>,όταν </a:t>
                      </a:r>
                      <a:r>
                        <a:rPr lang="el-GR" sz="1600" dirty="0"/>
                        <a:t>«φορτώνουμε» ένα πρόγραμμα, μεταφέρουμε σταδιακά από το σκληρό δίσκο ή από ένα άλλο αποθηκευτικό μέσο (CD-ROM, δισκέτα) ένα σύνολο εντολών στη μνήμη του υπολογιστή. Στη συνέχεια μία ομάδα από αυτές τις εντολές </a:t>
                      </a:r>
                      <a:r>
                        <a:rPr lang="el-GR" sz="1600" b="1" dirty="0"/>
                        <a:t>εκτελείται</a:t>
                      </a:r>
                      <a:r>
                        <a:rPr lang="el-GR" sz="1600" dirty="0"/>
                        <a:t> ή «</a:t>
                      </a:r>
                      <a:r>
                        <a:rPr lang="el-GR" sz="1600" b="1" dirty="0"/>
                        <a:t>τρέχει</a:t>
                      </a:r>
                      <a:r>
                        <a:rPr lang="el-GR" sz="1600" dirty="0"/>
                        <a:t>», ανάλογα με τις ενέργειες μας. Για παράδειγμα, «πατώντας» το εικονικό κουμπί της πρόσθεσης στην αριθμομηχανή ενεργοποιούμε τις κατάλληλες εντολές, ώστε ο υπολογιστής να ακολουθήσει τις οδηγίες και: </a:t>
                      </a:r>
                    </a:p>
                    <a:p>
                      <a:pPr>
                        <a:buFont typeface="+mj-lt"/>
                        <a:buAutoNum type="arabicPeriod"/>
                      </a:pPr>
                      <a:r>
                        <a:rPr lang="el-GR" sz="1600" dirty="0"/>
                        <a:t>να εκτελέσει την πρόσθεση των αριθμών που αρχικά επιλέξαμε</a:t>
                      </a:r>
                    </a:p>
                    <a:p>
                      <a:pPr>
                        <a:buFont typeface="+mj-lt"/>
                        <a:buAutoNum type="arabicPeriod"/>
                      </a:pPr>
                      <a:r>
                        <a:rPr lang="el-GR" sz="1600" dirty="0"/>
                        <a:t>να εμφανίσει το αποτέλεσμα της πρόσθεσης στην οθόνη</a:t>
                      </a:r>
                      <a:r>
                        <a:rPr lang="el-GR" sz="1600" dirty="0" smtClean="0"/>
                        <a:t>.</a:t>
                      </a:r>
                    </a:p>
                    <a:p>
                      <a:pPr>
                        <a:buFont typeface="+mj-lt"/>
                        <a:buNone/>
                      </a:pPr>
                      <a:r>
                        <a:rPr lang="el-GR" sz="1600" dirty="0" smtClean="0"/>
                        <a:t>Οι έννοιες αυτές έχουν τελείως διαφορετική σημασία. Τα δεδομένα τα «επεξεργαζόμαστε», ενώ το πρόγραμμα «εκτελείται». Στο παράδειγμα μας τα δεδομένα είναι οι δυο αριθμοί που επιλέξαμε να προστεθούν, ενώ οι εντολές του προγράμματος της αριθμομηχανής δίνουν οδηγίες στον υπολογιστή για το πώς να προσθέσει τα δεδομένα.</a:t>
                      </a:r>
                      <a:endParaRPr lang="el-GR" sz="1600" dirty="0"/>
                    </a:p>
                    <a:p>
                      <a:r>
                        <a:rPr lang="el-GR" sz="1600" dirty="0" smtClean="0"/>
                        <a:t> </a:t>
                      </a:r>
                      <a:endParaRPr lang="el-GR" sz="1600" dirty="0"/>
                    </a:p>
                  </a:txBody>
                  <a:tcPr marL="82939" marR="82939" marT="41469" marB="41469"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endParaRPr lang="el-GR" smtClean="0"/>
          </a:p>
        </p:txBody>
      </p:sp>
      <p:pic>
        <p:nvPicPr>
          <p:cNvPr id="12291" name="3 - Θέση περιεχομένου"/>
          <p:cNvPicPr>
            <a:picLocks noGrp="1"/>
          </p:cNvPicPr>
          <p:nvPr>
            <p:ph idx="1"/>
          </p:nvPr>
        </p:nvPicPr>
        <p:blipFill>
          <a:blip r:embed="rId2"/>
          <a:srcRect l="17155" t="11575" r="17004" b="5466"/>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2.2 ΕΣΩΤΕΡΙΚΕΣ ΚΑΡΤΕΣ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7950" y="1600200"/>
            <a:ext cx="8856663" cy="4525963"/>
          </a:xfrm>
        </p:spPr>
        <p:txBody>
          <a:bodyPr rtlCol="0">
            <a:normAutofit fontScale="92500" lnSpcReduction="10000"/>
          </a:bodyPr>
          <a:lstStyle/>
          <a:p>
            <a:pPr fontAlgn="auto">
              <a:spcAft>
                <a:spcPts val="0"/>
              </a:spcAft>
              <a:defRPr/>
            </a:pPr>
            <a:r>
              <a:rPr lang="el-GR" sz="2800" b="1" dirty="0" smtClean="0"/>
              <a:t>Οι εσωτερικές κάρτες προσθέτουν επιπλέον δυνατότητες σ ένα υπολογιστή</a:t>
            </a:r>
          </a:p>
          <a:p>
            <a:pPr fontAlgn="auto">
              <a:spcAft>
                <a:spcPts val="0"/>
              </a:spcAft>
              <a:defRPr/>
            </a:pPr>
            <a:r>
              <a:rPr lang="el-GR" sz="2800" b="1" dirty="0" smtClean="0"/>
              <a:t>Κάποιες απ αυτές είναι :</a:t>
            </a:r>
            <a:endParaRPr lang="en-US" sz="2800" b="1" dirty="0" smtClean="0"/>
          </a:p>
          <a:p>
            <a:pPr fontAlgn="auto">
              <a:spcAft>
                <a:spcPts val="0"/>
              </a:spcAft>
              <a:defRPr/>
            </a:pPr>
            <a:r>
              <a:rPr lang="el-GR" sz="2800" dirty="0" smtClean="0"/>
              <a:t>Κάρτα οθόνης ή Κάρτα γραφικών(</a:t>
            </a:r>
            <a:r>
              <a:rPr lang="en-US" sz="2800" dirty="0" smtClean="0"/>
              <a:t>Graphics Card)</a:t>
            </a:r>
          </a:p>
          <a:p>
            <a:pPr fontAlgn="auto">
              <a:spcAft>
                <a:spcPts val="0"/>
              </a:spcAft>
              <a:defRPr/>
            </a:pPr>
            <a:r>
              <a:rPr lang="el-GR" sz="2800" dirty="0" smtClean="0"/>
              <a:t>Κάρτα ήχου(</a:t>
            </a:r>
            <a:r>
              <a:rPr lang="en-US" sz="2800" dirty="0" smtClean="0"/>
              <a:t>Sound Card)</a:t>
            </a:r>
            <a:endParaRPr lang="el-GR" sz="2800" dirty="0" smtClean="0"/>
          </a:p>
          <a:p>
            <a:pPr fontAlgn="auto">
              <a:spcAft>
                <a:spcPts val="0"/>
              </a:spcAft>
              <a:defRPr/>
            </a:pPr>
            <a:r>
              <a:rPr lang="el-GR" sz="2800" dirty="0" smtClean="0"/>
              <a:t>Κάρτα Δικτύου(</a:t>
            </a:r>
            <a:r>
              <a:rPr lang="en-US" sz="2800" dirty="0" smtClean="0"/>
              <a:t>Network Card)</a:t>
            </a:r>
          </a:p>
          <a:p>
            <a:pPr fontAlgn="auto">
              <a:spcAft>
                <a:spcPts val="0"/>
              </a:spcAft>
              <a:defRPr/>
            </a:pPr>
            <a:r>
              <a:rPr lang="el-GR" sz="2800" dirty="0" smtClean="0"/>
              <a:t>Κάρτα ραδιοφώνου</a:t>
            </a:r>
          </a:p>
          <a:p>
            <a:pPr fontAlgn="auto">
              <a:spcAft>
                <a:spcPts val="0"/>
              </a:spcAft>
              <a:defRPr/>
            </a:pPr>
            <a:r>
              <a:rPr lang="el-GR" sz="2800" dirty="0" smtClean="0"/>
              <a:t>Κάρτα τηλεόρασης </a:t>
            </a:r>
          </a:p>
          <a:p>
            <a:pPr fontAlgn="auto">
              <a:spcAft>
                <a:spcPts val="0"/>
              </a:spcAft>
              <a:defRPr/>
            </a:pPr>
            <a:r>
              <a:rPr lang="el-GR" sz="2800" dirty="0" smtClean="0"/>
              <a:t>Κάρτα βίντεο</a:t>
            </a:r>
          </a:p>
          <a:p>
            <a:pPr fontAlgn="auto">
              <a:spcAft>
                <a:spcPts val="0"/>
              </a:spcAft>
              <a:defRPr/>
            </a:pPr>
            <a:r>
              <a:rPr lang="el-GR" sz="2800" dirty="0" smtClean="0"/>
              <a:t>Κάρτα μόντεμ</a:t>
            </a:r>
          </a:p>
          <a:p>
            <a:pPr fontAlgn="auto">
              <a:spcAft>
                <a:spcPts val="0"/>
              </a:spcAft>
              <a:defRPr/>
            </a:pPr>
            <a:endParaRPr lang="el-GR" dirty="0"/>
          </a:p>
        </p:txBody>
      </p:sp>
      <p:pic>
        <p:nvPicPr>
          <p:cNvPr id="14340" name="3 - Εικόνα" descr="modem-card-pci.jpg"/>
          <p:cNvPicPr>
            <a:picLocks noChangeAspect="1"/>
          </p:cNvPicPr>
          <p:nvPr/>
        </p:nvPicPr>
        <p:blipFill>
          <a:blip r:embed="rId2"/>
          <a:srcRect/>
          <a:stretch>
            <a:fillRect/>
          </a:stretch>
        </p:blipFill>
        <p:spPr bwMode="auto">
          <a:xfrm>
            <a:off x="5867400" y="4868863"/>
            <a:ext cx="2954338" cy="1655762"/>
          </a:xfrm>
          <a:prstGeom prst="rect">
            <a:avLst/>
          </a:prstGeom>
          <a:noFill/>
          <a:ln w="9525">
            <a:noFill/>
            <a:miter lim="800000"/>
            <a:headEnd/>
            <a:tailEnd/>
          </a:ln>
        </p:spPr>
      </p:pic>
      <p:pic>
        <p:nvPicPr>
          <p:cNvPr id="14341" name="4 - Εικόνα" descr="karta152.jpg"/>
          <p:cNvPicPr>
            <a:picLocks noChangeAspect="1"/>
          </p:cNvPicPr>
          <p:nvPr/>
        </p:nvPicPr>
        <p:blipFill>
          <a:blip r:embed="rId3"/>
          <a:srcRect/>
          <a:stretch>
            <a:fillRect/>
          </a:stretch>
        </p:blipFill>
        <p:spPr bwMode="auto">
          <a:xfrm>
            <a:off x="5651500" y="3429000"/>
            <a:ext cx="1689100" cy="1595438"/>
          </a:xfrm>
          <a:prstGeom prst="rect">
            <a:avLst/>
          </a:prstGeom>
          <a:noFill/>
          <a:ln w="9525">
            <a:noFill/>
            <a:miter lim="800000"/>
            <a:headEnd/>
            <a:tailEnd/>
          </a:ln>
        </p:spPr>
      </p:pic>
      <p:pic>
        <p:nvPicPr>
          <p:cNvPr id="14342" name="5 - Εικόνα" descr="pinnacle_hybrid_pro.jpg"/>
          <p:cNvPicPr>
            <a:picLocks noChangeAspect="1"/>
          </p:cNvPicPr>
          <p:nvPr/>
        </p:nvPicPr>
        <p:blipFill>
          <a:blip r:embed="rId4"/>
          <a:srcRect/>
          <a:stretch>
            <a:fillRect/>
          </a:stretch>
        </p:blipFill>
        <p:spPr bwMode="auto">
          <a:xfrm>
            <a:off x="3779838" y="4868863"/>
            <a:ext cx="2049462" cy="1708150"/>
          </a:xfrm>
          <a:prstGeom prst="rect">
            <a:avLst/>
          </a:prstGeom>
          <a:noFill/>
          <a:ln w="9525">
            <a:noFill/>
            <a:miter lim="800000"/>
            <a:headEnd/>
            <a:tailEnd/>
          </a:ln>
        </p:spPr>
      </p:pic>
      <p:pic>
        <p:nvPicPr>
          <p:cNvPr id="14343" name="6 - Εικόνα" descr="dlink_dge528t_small_01.jpg"/>
          <p:cNvPicPr>
            <a:picLocks noChangeAspect="1"/>
          </p:cNvPicPr>
          <p:nvPr/>
        </p:nvPicPr>
        <p:blipFill>
          <a:blip r:embed="rId5"/>
          <a:srcRect/>
          <a:stretch>
            <a:fillRect/>
          </a:stretch>
        </p:blipFill>
        <p:spPr bwMode="auto">
          <a:xfrm>
            <a:off x="7235825" y="3308350"/>
            <a:ext cx="1908175"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300" b="1" dirty="0" smtClean="0">
                <a:solidFill>
                  <a:srgbClr val="C00000"/>
                </a:solidFill>
                <a:effectLst>
                  <a:outerShdw blurRad="38100" dist="38100" dir="2700000" algn="tl">
                    <a:srgbClr val="000000">
                      <a:alpha val="43137"/>
                    </a:srgbClr>
                  </a:outerShdw>
                </a:effectLst>
              </a:rPr>
              <a:t>Κάρτα οθόνης ή Κάρτα γραφικών(</a:t>
            </a:r>
            <a:r>
              <a:rPr lang="en-US" sz="3300" b="1" dirty="0" smtClean="0">
                <a:solidFill>
                  <a:srgbClr val="C00000"/>
                </a:solidFill>
                <a:effectLst>
                  <a:outerShdw blurRad="38100" dist="38100" dir="2700000" algn="tl">
                    <a:srgbClr val="000000">
                      <a:alpha val="43137"/>
                    </a:srgbClr>
                  </a:outerShdw>
                </a:effectLst>
              </a:rPr>
              <a:t>Graphics Card)</a:t>
            </a:r>
            <a:r>
              <a:rPr lang="en-US" sz="3200" dirty="0" smtClean="0"/>
              <a:t/>
            </a:r>
            <a:br>
              <a:rPr lang="en-US" sz="3200" dirty="0" smtClean="0"/>
            </a:br>
            <a:endParaRPr lang="el-GR" sz="3200" dirty="0"/>
          </a:p>
        </p:txBody>
      </p:sp>
      <p:pic>
        <p:nvPicPr>
          <p:cNvPr id="15363" name="3 - Θέση περιεχομένου" descr="AMD_FirePro_V4900_Photo_3.jpg"/>
          <p:cNvPicPr>
            <a:picLocks noGrp="1" noChangeAspect="1"/>
          </p:cNvPicPr>
          <p:nvPr>
            <p:ph idx="1"/>
          </p:nvPr>
        </p:nvPicPr>
        <p:blipFill>
          <a:blip r:embed="rId2"/>
          <a:srcRect/>
          <a:stretch>
            <a:fillRect/>
          </a:stretch>
        </p:blipFill>
        <p:spPr>
          <a:xfrm>
            <a:off x="395288" y="1484313"/>
            <a:ext cx="5416550" cy="3924300"/>
          </a:xfrm>
        </p:spPr>
      </p:pic>
      <p:sp>
        <p:nvSpPr>
          <p:cNvPr id="15364" name="4 - TextBox"/>
          <p:cNvSpPr txBox="1">
            <a:spLocks noChangeArrowheads="1"/>
          </p:cNvSpPr>
          <p:nvPr/>
        </p:nvSpPr>
        <p:spPr bwMode="auto">
          <a:xfrm>
            <a:off x="6011863" y="1643050"/>
            <a:ext cx="3132137" cy="2585323"/>
          </a:xfrm>
          <a:prstGeom prst="rect">
            <a:avLst/>
          </a:prstGeom>
          <a:noFill/>
          <a:ln w="9525">
            <a:noFill/>
            <a:miter lim="800000"/>
            <a:headEnd/>
            <a:tailEnd/>
          </a:ln>
        </p:spPr>
        <p:txBody>
          <a:bodyPr wrap="square">
            <a:spAutoFit/>
          </a:bodyPr>
          <a:lstStyle/>
          <a:p>
            <a:pPr>
              <a:buFont typeface="Arial" pitchFamily="34" charset="0"/>
              <a:buChar char="•"/>
            </a:pPr>
            <a:r>
              <a:rPr lang="el-GR" dirty="0">
                <a:latin typeface="Calibri" pitchFamily="34" charset="0"/>
              </a:rPr>
              <a:t>Η κάρτα Οθόνης είναι απαραίτητη για κάθε υπολογιστή</a:t>
            </a:r>
          </a:p>
          <a:p>
            <a:pPr>
              <a:buFont typeface="Arial" pitchFamily="34" charset="0"/>
              <a:buChar char="•"/>
            </a:pPr>
            <a:r>
              <a:rPr lang="el-GR" dirty="0">
                <a:latin typeface="Calibri" pitchFamily="34" charset="0"/>
              </a:rPr>
              <a:t>Επεξεργάζεται το σήμα που στέλνεται στην Οθόνη</a:t>
            </a:r>
          </a:p>
          <a:p>
            <a:pPr>
              <a:buFont typeface="Arial" pitchFamily="34" charset="0"/>
              <a:buChar char="•"/>
            </a:pPr>
            <a:r>
              <a:rPr lang="el-GR" dirty="0">
                <a:latin typeface="Calibri" pitchFamily="34" charset="0"/>
              </a:rPr>
              <a:t>Κάθε κάρτα έχει το δικό της επεξεργαστή και μνήμη ώστε να μην χρησιμοποιεί του υπολογιστή</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rtlCol="0">
            <a:normAutofit fontScale="90000"/>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Κάρτα ήχου(</a:t>
            </a:r>
            <a:r>
              <a:rPr lang="en-US" b="1" dirty="0" smtClean="0">
                <a:solidFill>
                  <a:srgbClr val="C00000"/>
                </a:solidFill>
                <a:effectLst>
                  <a:outerShdw blurRad="38100" dist="38100" dir="2700000" algn="tl">
                    <a:srgbClr val="000000">
                      <a:alpha val="43137"/>
                    </a:srgbClr>
                  </a:outerShdw>
                </a:effectLst>
              </a:rPr>
              <a:t>Sound Card)</a:t>
            </a:r>
            <a:r>
              <a:rPr lang="el-GR" b="1" dirty="0" smtClean="0">
                <a:solidFill>
                  <a:srgbClr val="C00000"/>
                </a:solidFill>
                <a:effectLst>
                  <a:outerShdw blurRad="38100" dist="38100" dir="2700000" algn="tl">
                    <a:srgbClr val="000000">
                      <a:alpha val="43137"/>
                    </a:srgbClr>
                  </a:outerShdw>
                </a:effectLst>
              </a:rPr>
              <a:t/>
            </a:r>
            <a:br>
              <a:rPr lang="el-GR" b="1" dirty="0" smtClean="0">
                <a:solidFill>
                  <a:srgbClr val="C00000"/>
                </a:solidFill>
                <a:effectLst>
                  <a:outerShdw blurRad="38100" dist="38100" dir="2700000" algn="tl">
                    <a:srgbClr val="000000">
                      <a:alpha val="43137"/>
                    </a:srgbClr>
                  </a:outerShdw>
                </a:effectLst>
              </a:rPr>
            </a:br>
            <a:endParaRPr lang="el-GR" b="1" dirty="0">
              <a:solidFill>
                <a:srgbClr val="C00000"/>
              </a:solidFill>
              <a:effectLst>
                <a:outerShdw blurRad="38100" dist="38100" dir="2700000" algn="tl">
                  <a:srgbClr val="000000">
                    <a:alpha val="43137"/>
                  </a:srgbClr>
                </a:outerShdw>
              </a:effectLst>
            </a:endParaRPr>
          </a:p>
        </p:txBody>
      </p:sp>
      <p:pic>
        <p:nvPicPr>
          <p:cNvPr id="16387" name="3 - Θέση περιεχομένου" descr="sound-card-labeled.jpg"/>
          <p:cNvPicPr>
            <a:picLocks noGrp="1" noChangeAspect="1"/>
          </p:cNvPicPr>
          <p:nvPr>
            <p:ph idx="1"/>
          </p:nvPr>
        </p:nvPicPr>
        <p:blipFill>
          <a:blip r:embed="rId2"/>
          <a:srcRect/>
          <a:stretch>
            <a:fillRect/>
          </a:stretch>
        </p:blipFill>
        <p:spPr>
          <a:xfrm>
            <a:off x="428596" y="2000240"/>
            <a:ext cx="5549900" cy="3311525"/>
          </a:xfrm>
        </p:spPr>
      </p:pic>
      <p:sp>
        <p:nvSpPr>
          <p:cNvPr id="16388" name="5 - TextBox"/>
          <p:cNvSpPr txBox="1">
            <a:spLocks noChangeArrowheads="1"/>
          </p:cNvSpPr>
          <p:nvPr/>
        </p:nvSpPr>
        <p:spPr bwMode="auto">
          <a:xfrm>
            <a:off x="6156325" y="2071678"/>
            <a:ext cx="2663825" cy="3139321"/>
          </a:xfrm>
          <a:prstGeom prst="rect">
            <a:avLst/>
          </a:prstGeom>
          <a:noFill/>
          <a:ln w="9525">
            <a:noFill/>
            <a:miter lim="800000"/>
            <a:headEnd/>
            <a:tailEnd/>
          </a:ln>
        </p:spPr>
        <p:txBody>
          <a:bodyPr wrap="square">
            <a:spAutoFit/>
          </a:bodyPr>
          <a:lstStyle/>
          <a:p>
            <a:r>
              <a:rPr lang="el-GR" dirty="0">
                <a:latin typeface="Calibri" pitchFamily="34" charset="0"/>
              </a:rPr>
              <a:t>Είναι απαραίτητη για την αναπαραγωγή των ήχων και της μουσικής που ακούμε από τα ηχεία του υπολογιστή</a:t>
            </a:r>
          </a:p>
          <a:p>
            <a:r>
              <a:rPr lang="el-GR" dirty="0">
                <a:latin typeface="Calibri" pitchFamily="34" charset="0"/>
              </a:rPr>
              <a:t>Για την ψηφιακή καταγραφή ήχου μπορούμε να συνδέσουμε στην κάρτα εξωτερικές συσκευές ήχου ή συσκευή μικροφώνου</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Κάρτα Δικτύου(</a:t>
            </a:r>
            <a:r>
              <a:rPr lang="en-US" b="1" dirty="0" smtClean="0">
                <a:solidFill>
                  <a:srgbClr val="C00000"/>
                </a:solidFill>
                <a:effectLst>
                  <a:outerShdw blurRad="38100" dist="38100" dir="2700000" algn="tl">
                    <a:srgbClr val="000000">
                      <a:alpha val="43137"/>
                    </a:srgbClr>
                  </a:outerShdw>
                </a:effectLst>
              </a:rPr>
              <a:t>Network Card)</a:t>
            </a:r>
            <a:br>
              <a:rPr lang="en-US" b="1" dirty="0" smtClean="0">
                <a:solidFill>
                  <a:srgbClr val="C00000"/>
                </a:solidFill>
                <a:effectLst>
                  <a:outerShdw blurRad="38100" dist="38100" dir="2700000" algn="tl">
                    <a:srgbClr val="000000">
                      <a:alpha val="43137"/>
                    </a:srgbClr>
                  </a:outerShdw>
                </a:effectLst>
              </a:rPr>
            </a:br>
            <a:endParaRPr lang="el-GR" b="1" dirty="0">
              <a:solidFill>
                <a:srgbClr val="C00000"/>
              </a:solidFill>
              <a:effectLst>
                <a:outerShdw blurRad="38100" dist="38100" dir="2700000" algn="tl">
                  <a:srgbClr val="000000">
                    <a:alpha val="43137"/>
                  </a:srgbClr>
                </a:outerShdw>
              </a:effectLst>
            </a:endParaRPr>
          </a:p>
        </p:txBody>
      </p:sp>
      <p:pic>
        <p:nvPicPr>
          <p:cNvPr id="17411" name="3 - Θέση περιεχομένου" descr="dlink_dge528t_small_01.jpg"/>
          <p:cNvPicPr>
            <a:picLocks noGrp="1" noChangeAspect="1"/>
          </p:cNvPicPr>
          <p:nvPr>
            <p:ph idx="1"/>
          </p:nvPr>
        </p:nvPicPr>
        <p:blipFill>
          <a:blip r:embed="rId2"/>
          <a:srcRect/>
          <a:stretch>
            <a:fillRect/>
          </a:stretch>
        </p:blipFill>
        <p:spPr>
          <a:xfrm>
            <a:off x="395288" y="1268413"/>
            <a:ext cx="5781675" cy="4525962"/>
          </a:xfrm>
        </p:spPr>
      </p:pic>
      <p:sp>
        <p:nvSpPr>
          <p:cNvPr id="17412" name="5 - TextBox"/>
          <p:cNvSpPr txBox="1">
            <a:spLocks noChangeArrowheads="1"/>
          </p:cNvSpPr>
          <p:nvPr/>
        </p:nvSpPr>
        <p:spPr bwMode="auto">
          <a:xfrm>
            <a:off x="6372225" y="1341438"/>
            <a:ext cx="2592388" cy="1754187"/>
          </a:xfrm>
          <a:prstGeom prst="rect">
            <a:avLst/>
          </a:prstGeom>
          <a:noFill/>
          <a:ln w="9525">
            <a:noFill/>
            <a:miter lim="800000"/>
            <a:headEnd/>
            <a:tailEnd/>
          </a:ln>
        </p:spPr>
        <p:txBody>
          <a:bodyPr>
            <a:spAutoFit/>
          </a:bodyPr>
          <a:lstStyle/>
          <a:p>
            <a:r>
              <a:rPr lang="el-GR">
                <a:latin typeface="Calibri" pitchFamily="34" charset="0"/>
              </a:rPr>
              <a:t>Απαραίτητη για να συνδέσουμε τον υπολογιστή μας  με άλλους υπολογιστές που βρίσκονται σε δίκτυο υπολογιστών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2.3 ΘΥΡΕΣ ΣΥΝΔΕΣΗΣ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rtlCol="0">
            <a:normAutofit fontScale="92500" lnSpcReduction="20000"/>
          </a:bodyPr>
          <a:lstStyle/>
          <a:p>
            <a:pPr fontAlgn="auto">
              <a:spcAft>
                <a:spcPts val="0"/>
              </a:spcAft>
              <a:defRPr/>
            </a:pPr>
            <a:r>
              <a:rPr lang="el-GR" dirty="0" smtClean="0"/>
              <a:t>Οι θύρες σύνδεσης  είναι απαραίτητες για να μπορούμε να συνδέσουμε τον υπολογιστή μας με εξωτερικές συσκευές.</a:t>
            </a:r>
          </a:p>
          <a:p>
            <a:pPr fontAlgn="auto">
              <a:spcAft>
                <a:spcPts val="0"/>
              </a:spcAft>
              <a:defRPr/>
            </a:pPr>
            <a:r>
              <a:rPr lang="el-GR" dirty="0" smtClean="0"/>
              <a:t>Μερικές απ αυτές είναι:</a:t>
            </a:r>
          </a:p>
          <a:p>
            <a:pPr fontAlgn="auto">
              <a:spcAft>
                <a:spcPts val="0"/>
              </a:spcAft>
              <a:defRPr/>
            </a:pPr>
            <a:r>
              <a:rPr lang="en-US" dirty="0" smtClean="0"/>
              <a:t>PS/2</a:t>
            </a:r>
          </a:p>
          <a:p>
            <a:pPr fontAlgn="auto">
              <a:spcAft>
                <a:spcPts val="0"/>
              </a:spcAft>
              <a:defRPr/>
            </a:pPr>
            <a:r>
              <a:rPr lang="en-US" dirty="0" smtClean="0"/>
              <a:t>USB</a:t>
            </a:r>
          </a:p>
          <a:p>
            <a:pPr fontAlgn="auto">
              <a:spcAft>
                <a:spcPts val="0"/>
              </a:spcAft>
              <a:defRPr/>
            </a:pPr>
            <a:r>
              <a:rPr lang="el-GR" dirty="0" smtClean="0"/>
              <a:t>Σειριακή θύρα </a:t>
            </a:r>
          </a:p>
          <a:p>
            <a:pPr fontAlgn="auto">
              <a:spcAft>
                <a:spcPts val="0"/>
              </a:spcAft>
              <a:defRPr/>
            </a:pPr>
            <a:r>
              <a:rPr lang="el-GR" dirty="0" smtClean="0"/>
              <a:t>Παράλληλη θύρα</a:t>
            </a:r>
          </a:p>
          <a:p>
            <a:pPr fontAlgn="auto">
              <a:spcAft>
                <a:spcPts val="0"/>
              </a:spcAft>
              <a:defRPr/>
            </a:pPr>
            <a:r>
              <a:rPr lang="el-GR" dirty="0" smtClean="0"/>
              <a:t>Θύρα </a:t>
            </a:r>
            <a:r>
              <a:rPr lang="en-US" dirty="0" smtClean="0"/>
              <a:t>VGA</a:t>
            </a:r>
            <a:endParaRPr lang="el-GR" dirty="0" smtClean="0"/>
          </a:p>
          <a:p>
            <a:pPr fontAlgn="auto">
              <a:spcAft>
                <a:spcPts val="0"/>
              </a:spcAft>
              <a:defRPr/>
            </a:pPr>
            <a:r>
              <a:rPr lang="el-GR" dirty="0" smtClean="0"/>
              <a:t>Υποδοχές της κάρτας ήχου </a:t>
            </a:r>
            <a:endParaRPr lang="el-GR" dirty="0"/>
          </a:p>
        </p:txBody>
      </p:sp>
      <p:pic>
        <p:nvPicPr>
          <p:cNvPr id="18436" name="3 - Εικόνα" descr="SoundCardColors-150x150.jpg"/>
          <p:cNvPicPr>
            <a:picLocks noChangeAspect="1"/>
          </p:cNvPicPr>
          <p:nvPr/>
        </p:nvPicPr>
        <p:blipFill>
          <a:blip r:embed="rId2"/>
          <a:srcRect/>
          <a:stretch>
            <a:fillRect/>
          </a:stretch>
        </p:blipFill>
        <p:spPr bwMode="auto">
          <a:xfrm>
            <a:off x="5003800" y="5445125"/>
            <a:ext cx="792163" cy="792163"/>
          </a:xfrm>
          <a:prstGeom prst="rect">
            <a:avLst/>
          </a:prstGeom>
          <a:noFill/>
          <a:ln w="9525">
            <a:noFill/>
            <a:miter lim="800000"/>
            <a:headEnd/>
            <a:tailEnd/>
          </a:ln>
        </p:spPr>
      </p:pic>
      <p:pic>
        <p:nvPicPr>
          <p:cNvPr id="18437" name="4 - Εικόνα" descr="67411-ps2-150x150.jpg"/>
          <p:cNvPicPr>
            <a:picLocks noChangeAspect="1"/>
          </p:cNvPicPr>
          <p:nvPr/>
        </p:nvPicPr>
        <p:blipFill>
          <a:blip r:embed="rId3"/>
          <a:srcRect/>
          <a:stretch>
            <a:fillRect/>
          </a:stretch>
        </p:blipFill>
        <p:spPr bwMode="auto">
          <a:xfrm>
            <a:off x="1979613" y="3213100"/>
            <a:ext cx="647700" cy="647700"/>
          </a:xfrm>
          <a:prstGeom prst="rect">
            <a:avLst/>
          </a:prstGeom>
          <a:noFill/>
          <a:ln w="9525">
            <a:noFill/>
            <a:miter lim="800000"/>
            <a:headEnd/>
            <a:tailEnd/>
          </a:ln>
        </p:spPr>
      </p:pic>
      <p:pic>
        <p:nvPicPr>
          <p:cNvPr id="18438" name="5 - Εικόνα" descr="VGA-Port-150x150.jpg"/>
          <p:cNvPicPr>
            <a:picLocks noChangeAspect="1"/>
          </p:cNvPicPr>
          <p:nvPr/>
        </p:nvPicPr>
        <p:blipFill>
          <a:blip r:embed="rId4"/>
          <a:srcRect/>
          <a:stretch>
            <a:fillRect/>
          </a:stretch>
        </p:blipFill>
        <p:spPr bwMode="auto">
          <a:xfrm>
            <a:off x="3276600" y="4941888"/>
            <a:ext cx="647700" cy="647700"/>
          </a:xfrm>
          <a:prstGeom prst="rect">
            <a:avLst/>
          </a:prstGeom>
          <a:noFill/>
          <a:ln w="9525">
            <a:noFill/>
            <a:miter lim="800000"/>
            <a:headEnd/>
            <a:tailEnd/>
          </a:ln>
        </p:spPr>
      </p:pic>
      <p:pic>
        <p:nvPicPr>
          <p:cNvPr id="18439" name="6 - Εικόνα" descr="Parallel-150x150.jpg"/>
          <p:cNvPicPr>
            <a:picLocks noChangeAspect="1"/>
          </p:cNvPicPr>
          <p:nvPr/>
        </p:nvPicPr>
        <p:blipFill>
          <a:blip r:embed="rId5"/>
          <a:srcRect/>
          <a:stretch>
            <a:fillRect/>
          </a:stretch>
        </p:blipFill>
        <p:spPr bwMode="auto">
          <a:xfrm>
            <a:off x="4284663" y="4508500"/>
            <a:ext cx="714375" cy="714375"/>
          </a:xfrm>
          <a:prstGeom prst="rect">
            <a:avLst/>
          </a:prstGeom>
          <a:noFill/>
          <a:ln w="9525">
            <a:noFill/>
            <a:miter lim="800000"/>
            <a:headEnd/>
            <a:tailEnd/>
          </a:ln>
        </p:spPr>
      </p:pic>
      <p:pic>
        <p:nvPicPr>
          <p:cNvPr id="18440" name="7 - Εικόνα" descr="serialport-150x150.jpg"/>
          <p:cNvPicPr>
            <a:picLocks noChangeAspect="1"/>
          </p:cNvPicPr>
          <p:nvPr/>
        </p:nvPicPr>
        <p:blipFill>
          <a:blip r:embed="rId6"/>
          <a:srcRect/>
          <a:stretch>
            <a:fillRect/>
          </a:stretch>
        </p:blipFill>
        <p:spPr bwMode="auto">
          <a:xfrm>
            <a:off x="4140200" y="3711575"/>
            <a:ext cx="719138" cy="719138"/>
          </a:xfrm>
          <a:prstGeom prst="rect">
            <a:avLst/>
          </a:prstGeom>
          <a:noFill/>
          <a:ln w="9525">
            <a:noFill/>
            <a:miter lim="800000"/>
            <a:headEnd/>
            <a:tailEnd/>
          </a:ln>
        </p:spPr>
      </p:pic>
      <p:pic>
        <p:nvPicPr>
          <p:cNvPr id="18441" name="8 - Εικόνα" descr="67411-usb-150x150.jpg"/>
          <p:cNvPicPr>
            <a:picLocks noChangeAspect="1"/>
          </p:cNvPicPr>
          <p:nvPr/>
        </p:nvPicPr>
        <p:blipFill>
          <a:blip r:embed="rId7"/>
          <a:srcRect/>
          <a:stretch>
            <a:fillRect/>
          </a:stretch>
        </p:blipFill>
        <p:spPr bwMode="auto">
          <a:xfrm>
            <a:off x="2987675" y="3429000"/>
            <a:ext cx="785813" cy="785813"/>
          </a:xfrm>
          <a:prstGeom prst="rect">
            <a:avLst/>
          </a:prstGeom>
          <a:noFill/>
          <a:ln w="9525">
            <a:noFill/>
            <a:miter lim="800000"/>
            <a:headEnd/>
            <a:tailEnd/>
          </a:ln>
        </p:spPr>
      </p:pic>
      <p:sp>
        <p:nvSpPr>
          <p:cNvPr id="11" name="10 - TextBox"/>
          <p:cNvSpPr txBox="1"/>
          <p:nvPr/>
        </p:nvSpPr>
        <p:spPr>
          <a:xfrm>
            <a:off x="5867400" y="2924175"/>
            <a:ext cx="3097213" cy="3416300"/>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1200" b="1" dirty="0">
                <a:solidFill>
                  <a:srgbClr val="C00000"/>
                </a:solidFill>
                <a:effectLst>
                  <a:outerShdw blurRad="38100" dist="38100" dir="2700000" algn="tl">
                    <a:srgbClr val="000000">
                      <a:alpha val="43137"/>
                    </a:srgbClr>
                  </a:outerShdw>
                </a:effectLst>
                <a:latin typeface="+mn-lt"/>
                <a:cs typeface="+mn-cs"/>
              </a:rPr>
              <a:t>PS/2</a:t>
            </a:r>
            <a:r>
              <a:rPr lang="el-GR" sz="1200" b="1" dirty="0">
                <a:solidFill>
                  <a:srgbClr val="C00000"/>
                </a:solidFill>
                <a:effectLst>
                  <a:outerShdw blurRad="38100" dist="38100" dir="2700000" algn="tl">
                    <a:srgbClr val="000000">
                      <a:alpha val="43137"/>
                    </a:srgbClr>
                  </a:outerShdw>
                </a:effectLst>
                <a:latin typeface="+mn-lt"/>
                <a:cs typeface="+mn-cs"/>
              </a:rPr>
              <a:t>:</a:t>
            </a:r>
            <a:r>
              <a:rPr lang="el-GR" sz="1200" dirty="0">
                <a:latin typeface="+mn-lt"/>
                <a:cs typeface="+mn-cs"/>
              </a:rPr>
              <a:t> συνδέουμε πληκτρολόγιο ή ποντίκι</a:t>
            </a:r>
          </a:p>
          <a:p>
            <a:pPr marL="342900" indent="-342900" fontAlgn="auto">
              <a:spcBef>
                <a:spcPts val="0"/>
              </a:spcBef>
              <a:spcAft>
                <a:spcPts val="0"/>
              </a:spcAft>
              <a:buFont typeface="+mj-lt"/>
              <a:buAutoNum type="arabicPeriod"/>
              <a:defRPr/>
            </a:pPr>
            <a:r>
              <a:rPr lang="el-GR" sz="1200" b="1" dirty="0">
                <a:solidFill>
                  <a:srgbClr val="C00000"/>
                </a:solidFill>
                <a:effectLst>
                  <a:outerShdw blurRad="38100" dist="38100" dir="2700000" algn="tl">
                    <a:srgbClr val="000000">
                      <a:alpha val="43137"/>
                    </a:srgbClr>
                  </a:outerShdw>
                </a:effectLst>
                <a:latin typeface="+mn-lt"/>
                <a:cs typeface="+mn-cs"/>
              </a:rPr>
              <a:t>Σειριακή θύρα : </a:t>
            </a:r>
            <a:r>
              <a:rPr lang="el-GR" sz="1200" dirty="0">
                <a:latin typeface="+mn-lt"/>
                <a:cs typeface="+mn-cs"/>
              </a:rPr>
              <a:t>Δεν  χρησιμοποιείται, χαμηλή ταχύτητα μεταφοράς δεδομένων</a:t>
            </a:r>
          </a:p>
          <a:p>
            <a:pPr marL="342900" indent="-342900" fontAlgn="auto">
              <a:spcBef>
                <a:spcPts val="0"/>
              </a:spcBef>
              <a:spcAft>
                <a:spcPts val="0"/>
              </a:spcAft>
              <a:buFont typeface="+mj-lt"/>
              <a:buAutoNum type="arabicPeriod"/>
              <a:defRPr/>
            </a:pPr>
            <a:r>
              <a:rPr lang="el-GR" sz="1200" b="1" dirty="0">
                <a:solidFill>
                  <a:srgbClr val="C00000"/>
                </a:solidFill>
                <a:effectLst>
                  <a:outerShdw blurRad="38100" dist="38100" dir="2700000" algn="tl">
                    <a:srgbClr val="000000">
                      <a:alpha val="43137"/>
                    </a:srgbClr>
                  </a:outerShdw>
                </a:effectLst>
                <a:latin typeface="+mn-lt"/>
                <a:cs typeface="+mn-cs"/>
              </a:rPr>
              <a:t>Παράλληλη Θύρα :</a:t>
            </a:r>
            <a:r>
              <a:rPr lang="el-GR" sz="1200" dirty="0">
                <a:latin typeface="+mn-lt"/>
                <a:cs typeface="+mn-cs"/>
              </a:rPr>
              <a:t>Συνδέουμε εκτυπωτές ή σαρωτές </a:t>
            </a:r>
          </a:p>
          <a:p>
            <a:pPr marL="342900" indent="-342900" fontAlgn="auto">
              <a:spcBef>
                <a:spcPts val="0"/>
              </a:spcBef>
              <a:spcAft>
                <a:spcPts val="0"/>
              </a:spcAft>
              <a:buFont typeface="+mj-lt"/>
              <a:buAutoNum type="arabicPeriod"/>
              <a:defRPr/>
            </a:pPr>
            <a:r>
              <a:rPr lang="el-GR" sz="1200" b="1" dirty="0">
                <a:solidFill>
                  <a:srgbClr val="C00000"/>
                </a:solidFill>
                <a:effectLst>
                  <a:outerShdw blurRad="38100" dist="38100" dir="2700000" algn="tl">
                    <a:srgbClr val="000000">
                      <a:alpha val="43137"/>
                    </a:srgbClr>
                  </a:outerShdw>
                </a:effectLst>
                <a:latin typeface="+mn-lt"/>
                <a:cs typeface="+mn-cs"/>
              </a:rPr>
              <a:t>Θύρα </a:t>
            </a:r>
            <a:r>
              <a:rPr lang="en-US" sz="1200" b="1" dirty="0">
                <a:solidFill>
                  <a:srgbClr val="C00000"/>
                </a:solidFill>
                <a:effectLst>
                  <a:outerShdw blurRad="38100" dist="38100" dir="2700000" algn="tl">
                    <a:srgbClr val="000000">
                      <a:alpha val="43137"/>
                    </a:srgbClr>
                  </a:outerShdw>
                </a:effectLst>
                <a:latin typeface="+mn-lt"/>
                <a:cs typeface="+mn-cs"/>
              </a:rPr>
              <a:t>VGA</a:t>
            </a:r>
            <a:r>
              <a:rPr lang="el-GR" sz="1200" b="1" dirty="0">
                <a:solidFill>
                  <a:srgbClr val="C00000"/>
                </a:solidFill>
                <a:effectLst>
                  <a:outerShdw blurRad="38100" dist="38100" dir="2700000" algn="tl">
                    <a:srgbClr val="000000">
                      <a:alpha val="43137"/>
                    </a:srgbClr>
                  </a:outerShdw>
                </a:effectLst>
                <a:latin typeface="+mn-lt"/>
                <a:cs typeface="+mn-cs"/>
              </a:rPr>
              <a:t> </a:t>
            </a:r>
            <a:r>
              <a:rPr lang="el-GR" sz="1200" b="1" dirty="0">
                <a:solidFill>
                  <a:srgbClr val="C00000"/>
                </a:solidFill>
                <a:latin typeface="+mn-lt"/>
                <a:cs typeface="+mn-cs"/>
              </a:rPr>
              <a:t>: </a:t>
            </a:r>
            <a:r>
              <a:rPr lang="el-GR" sz="1200" dirty="0">
                <a:latin typeface="+mn-lt"/>
                <a:cs typeface="+mn-cs"/>
              </a:rPr>
              <a:t>Συνδέουμε την οθόνη του υπολογιστή</a:t>
            </a:r>
          </a:p>
          <a:p>
            <a:pPr marL="342900" indent="-342900" fontAlgn="auto">
              <a:spcBef>
                <a:spcPts val="0"/>
              </a:spcBef>
              <a:spcAft>
                <a:spcPts val="0"/>
              </a:spcAft>
              <a:buFont typeface="+mj-lt"/>
              <a:buAutoNum type="arabicPeriod"/>
              <a:defRPr/>
            </a:pPr>
            <a:r>
              <a:rPr lang="en-US" sz="1200" b="1" dirty="0">
                <a:solidFill>
                  <a:srgbClr val="C00000"/>
                </a:solidFill>
                <a:effectLst>
                  <a:outerShdw blurRad="38100" dist="38100" dir="2700000" algn="tl">
                    <a:srgbClr val="000000">
                      <a:alpha val="43137"/>
                    </a:srgbClr>
                  </a:outerShdw>
                </a:effectLst>
                <a:latin typeface="+mn-lt"/>
                <a:cs typeface="+mn-cs"/>
              </a:rPr>
              <a:t>USB</a:t>
            </a:r>
            <a:r>
              <a:rPr lang="el-GR" sz="1200" b="1" dirty="0">
                <a:solidFill>
                  <a:srgbClr val="C00000"/>
                </a:solidFill>
                <a:effectLst>
                  <a:outerShdw blurRad="38100" dist="38100" dir="2700000" algn="tl">
                    <a:srgbClr val="000000">
                      <a:alpha val="43137"/>
                    </a:srgbClr>
                  </a:outerShdw>
                </a:effectLst>
                <a:latin typeface="+mn-lt"/>
                <a:cs typeface="+mn-cs"/>
              </a:rPr>
              <a:t>:</a:t>
            </a:r>
          </a:p>
          <a:p>
            <a:pPr marL="800100" lvl="1" indent="-342900" fontAlgn="auto">
              <a:spcBef>
                <a:spcPts val="0"/>
              </a:spcBef>
              <a:spcAft>
                <a:spcPts val="0"/>
              </a:spcAft>
              <a:buFont typeface="Arial" pitchFamily="34" charset="0"/>
              <a:buChar char="•"/>
              <a:defRPr/>
            </a:pPr>
            <a:r>
              <a:rPr lang="el-GR" sz="1200" dirty="0">
                <a:latin typeface="+mn-lt"/>
                <a:cs typeface="+mn-cs"/>
              </a:rPr>
              <a:t>Συνδέουμε πλήθος συσκευών</a:t>
            </a:r>
          </a:p>
          <a:p>
            <a:pPr marL="800100" lvl="1" indent="-342900" fontAlgn="auto">
              <a:spcBef>
                <a:spcPts val="0"/>
              </a:spcBef>
              <a:spcAft>
                <a:spcPts val="0"/>
              </a:spcAft>
              <a:buFont typeface="Arial" pitchFamily="34" charset="0"/>
              <a:buChar char="•"/>
              <a:defRPr/>
            </a:pPr>
            <a:r>
              <a:rPr lang="el-GR" sz="1200" dirty="0">
                <a:latin typeface="+mn-lt"/>
                <a:cs typeface="+mn-cs"/>
              </a:rPr>
              <a:t>Υποστηρίζει πολύ γρήγορες ταχύτητες στη μεταφορά δεδομένων</a:t>
            </a:r>
          </a:p>
          <a:p>
            <a:pPr marL="800100" lvl="1" indent="-342900" fontAlgn="auto">
              <a:spcBef>
                <a:spcPts val="0"/>
              </a:spcBef>
              <a:spcAft>
                <a:spcPts val="0"/>
              </a:spcAft>
              <a:buFont typeface="Arial" pitchFamily="34" charset="0"/>
              <a:buChar char="•"/>
              <a:defRPr/>
            </a:pPr>
            <a:r>
              <a:rPr lang="el-GR" sz="1200" dirty="0">
                <a:latin typeface="+mn-lt"/>
                <a:cs typeface="+mn-cs"/>
              </a:rPr>
              <a:t>Μπορεί να τροφοδοτεί με ηλεκτρικό ρεύμα τη συσκευή που συνδέεται σε αυτή</a:t>
            </a:r>
            <a:endParaRPr lang="en-US" sz="1200" dirty="0">
              <a:latin typeface="+mn-lt"/>
              <a:cs typeface="+mn-cs"/>
            </a:endParaRPr>
          </a:p>
          <a:p>
            <a:pPr marL="342900" indent="-342900" fontAlgn="auto">
              <a:spcBef>
                <a:spcPts val="0"/>
              </a:spcBef>
              <a:spcAft>
                <a:spcPts val="0"/>
              </a:spcAft>
              <a:buFont typeface="+mj-lt"/>
              <a:buAutoNum type="arabicPeriod"/>
              <a:defRPr/>
            </a:pPr>
            <a:endParaRPr lang="el-GR" dirty="0">
              <a:latin typeface="+mn-lt"/>
              <a:cs typeface="+mn-cs"/>
            </a:endParaRPr>
          </a:p>
          <a:p>
            <a:pPr marL="342900" indent="-342900" fontAlgn="auto">
              <a:spcBef>
                <a:spcPts val="0"/>
              </a:spcBef>
              <a:spcAft>
                <a:spcPts val="0"/>
              </a:spcAft>
              <a:buFont typeface="+mj-lt"/>
              <a:buAutoNum type="arabicPeriod"/>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15944" t="8400" r="15546" b="9702"/>
          <a:stretch>
            <a:fillRect/>
          </a:stretch>
        </p:blipFill>
        <p:spPr bwMode="auto">
          <a:xfrm>
            <a:off x="0" y="0"/>
            <a:ext cx="9144000" cy="6742113"/>
          </a:xfrm>
          <a:prstGeom prst="rect">
            <a:avLst/>
          </a:prstGeom>
          <a:noFill/>
          <a:ln w="9525">
            <a:noFill/>
            <a:miter lim="800000"/>
            <a:headEnd/>
            <a:tailEnd/>
          </a:ln>
        </p:spPr>
      </p:pic>
      <p:cxnSp>
        <p:nvCxnSpPr>
          <p:cNvPr id="4" name="3 - Ευθύγραμμο βέλος σύνδεσης"/>
          <p:cNvCxnSpPr/>
          <p:nvPr/>
        </p:nvCxnSpPr>
        <p:spPr>
          <a:xfrm>
            <a:off x="4140200" y="3644900"/>
            <a:ext cx="1295400" cy="1800225"/>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6" name="5 - Ευθύγραμμο βέλος σύνδεσης"/>
          <p:cNvCxnSpPr/>
          <p:nvPr/>
        </p:nvCxnSpPr>
        <p:spPr>
          <a:xfrm>
            <a:off x="2843213" y="2852738"/>
            <a:ext cx="2376487" cy="720725"/>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flipV="1">
            <a:off x="395288" y="1773238"/>
            <a:ext cx="0" cy="3024187"/>
          </a:xfrm>
          <a:prstGeom prst="line">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395288" y="1773238"/>
            <a:ext cx="4824412" cy="142875"/>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2700338" y="5229225"/>
            <a:ext cx="2519362" cy="287338"/>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4067175" y="1916113"/>
            <a:ext cx="1584325" cy="4249737"/>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H="1" flipV="1">
            <a:off x="5651500" y="3141663"/>
            <a:ext cx="1584325" cy="792162"/>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H="1" flipV="1">
            <a:off x="5364163" y="4292600"/>
            <a:ext cx="2736850" cy="2160588"/>
          </a:xfrm>
          <a:prstGeom prst="straightConnector1">
            <a:avLst/>
          </a:prstGeom>
          <a:ln w="76200">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2.1 Ο προσωπικός Υπολογιστής εσωτερικά</a:t>
            </a:r>
            <a:endParaRPr lang="el-GR" b="1" dirty="0">
              <a:solidFill>
                <a:srgbClr val="C00000"/>
              </a:solidFill>
              <a:effectLst>
                <a:outerShdw blurRad="38100" dist="38100" dir="2700000" algn="tl">
                  <a:srgbClr val="000000">
                    <a:alpha val="43137"/>
                  </a:srgbClr>
                </a:outerShdw>
              </a:effectLst>
            </a:endParaRPr>
          </a:p>
        </p:txBody>
      </p:sp>
      <p:pic>
        <p:nvPicPr>
          <p:cNvPr id="3075" name="3 - Θέση περιεχομένου"/>
          <p:cNvPicPr>
            <a:picLocks noGrp="1"/>
          </p:cNvPicPr>
          <p:nvPr>
            <p:ph idx="1"/>
          </p:nvPr>
        </p:nvPicPr>
        <p:blipFill>
          <a:blip r:embed="rId2"/>
          <a:srcRect l="27915" t="49464" r="6683" b="24731"/>
          <a:stretch>
            <a:fillRect/>
          </a:stretch>
        </p:blipFill>
        <p:spPr>
          <a:xfrm>
            <a:off x="142844" y="1785926"/>
            <a:ext cx="8858281" cy="421484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73050"/>
            <a:ext cx="3322669" cy="1012810"/>
          </a:xfrm>
        </p:spPr>
        <p:txBody>
          <a:bodyPr rtlCol="0">
            <a:noAutofit/>
          </a:bodyPr>
          <a:lstStyle/>
          <a:p>
            <a:pPr fontAlgn="auto">
              <a:spcAft>
                <a:spcPts val="0"/>
              </a:spcAft>
              <a:defRPr/>
            </a:pPr>
            <a:r>
              <a:rPr lang="el-GR" sz="3600" dirty="0" smtClean="0">
                <a:solidFill>
                  <a:srgbClr val="C00000"/>
                </a:solidFill>
                <a:effectLst>
                  <a:outerShdw blurRad="38100" dist="38100" dir="2700000" algn="tl">
                    <a:srgbClr val="000000">
                      <a:alpha val="43137"/>
                    </a:srgbClr>
                  </a:outerShdw>
                </a:effectLst>
              </a:rPr>
              <a:t>ΤΡΟΦΟΔΟΤΙΚΟ</a:t>
            </a:r>
            <a:endParaRPr lang="el-GR" sz="3600" dirty="0">
              <a:solidFill>
                <a:srgbClr val="C00000"/>
              </a:solidFill>
              <a:effectLst>
                <a:outerShdw blurRad="38100" dist="38100" dir="2700000" algn="tl">
                  <a:srgbClr val="000000">
                    <a:alpha val="43137"/>
                  </a:srgbClr>
                </a:outerShdw>
              </a:effectLst>
            </a:endParaRPr>
          </a:p>
        </p:txBody>
      </p:sp>
      <p:sp>
        <p:nvSpPr>
          <p:cNvPr id="4099" name="3 - Θέση κειμένου"/>
          <p:cNvSpPr>
            <a:spLocks noGrp="1"/>
          </p:cNvSpPr>
          <p:nvPr>
            <p:ph type="body" sz="half" idx="2"/>
          </p:nvPr>
        </p:nvSpPr>
        <p:spPr>
          <a:xfrm>
            <a:off x="107950" y="1435100"/>
            <a:ext cx="3357563" cy="4691063"/>
          </a:xfrm>
        </p:spPr>
        <p:txBody>
          <a:bodyPr/>
          <a:lstStyle/>
          <a:p>
            <a:pPr algn="just"/>
            <a:r>
              <a:rPr lang="el-GR" sz="2000" dirty="0" smtClean="0"/>
              <a:t>Το τροφοδοτικό είναι μια συσκευή υπεύθυνη για δύο λειτουργίες:</a:t>
            </a:r>
          </a:p>
          <a:p>
            <a:pPr>
              <a:buFont typeface="Arial" pitchFamily="34" charset="0"/>
              <a:buChar char="•"/>
            </a:pPr>
            <a:r>
              <a:rPr lang="el-GR" sz="2000" dirty="0" smtClean="0"/>
              <a:t>Μετατρέπει το εναλλασσόμενο ρεύμα σε συνεχές</a:t>
            </a:r>
          </a:p>
          <a:p>
            <a:pPr>
              <a:buFont typeface="Arial" pitchFamily="34" charset="0"/>
              <a:buChar char="•"/>
            </a:pPr>
            <a:r>
              <a:rPr lang="el-GR" sz="2000" dirty="0" smtClean="0"/>
              <a:t>Παρέχει τις κατάλληλες τάσεις  5 και 12 </a:t>
            </a:r>
            <a:r>
              <a:rPr lang="en-US" sz="2000" dirty="0" smtClean="0"/>
              <a:t>volt</a:t>
            </a:r>
            <a:r>
              <a:rPr lang="el-GR" sz="2000" dirty="0" smtClean="0"/>
              <a:t>, για να τροφοδοτηθούν οι εσωτερικές συσκευές στο κουτί του υπολογιστή</a:t>
            </a:r>
          </a:p>
        </p:txBody>
      </p:sp>
      <p:pic>
        <p:nvPicPr>
          <p:cNvPr id="4100" name="4 - Θέση περιεχομένου"/>
          <p:cNvPicPr>
            <a:picLocks noGrp="1"/>
          </p:cNvPicPr>
          <p:nvPr>
            <p:ph idx="1"/>
          </p:nvPr>
        </p:nvPicPr>
        <p:blipFill>
          <a:blip r:embed="rId2"/>
          <a:srcRect l="7939" t="23605" r="18245" b="12454"/>
          <a:stretch>
            <a:fillRect/>
          </a:stretch>
        </p:blipFill>
        <p:spPr>
          <a:xfrm>
            <a:off x="3500438" y="571500"/>
            <a:ext cx="5429250" cy="5214938"/>
          </a:xfrm>
        </p:spPr>
      </p:pic>
      <p:pic>
        <p:nvPicPr>
          <p:cNvPr id="5" name="4 - Εικόνα"/>
          <p:cNvPicPr/>
          <p:nvPr/>
        </p:nvPicPr>
        <p:blipFill>
          <a:blip r:embed="rId3"/>
          <a:srcRect l="19315" t="46094" r="32012" b="8984"/>
          <a:stretch>
            <a:fillRect/>
          </a:stretch>
        </p:blipFill>
        <p:spPr bwMode="auto">
          <a:xfrm>
            <a:off x="1714480" y="4786322"/>
            <a:ext cx="2567632" cy="1894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012810"/>
          </a:xfrm>
        </p:spPr>
        <p:txBody>
          <a:bodyPr rtlCol="0">
            <a:noAutofit/>
          </a:bodyPr>
          <a:lstStyle/>
          <a:p>
            <a:pPr algn="ctr" fontAlgn="auto">
              <a:spcAft>
                <a:spcPts val="0"/>
              </a:spcAft>
              <a:defRPr/>
            </a:pPr>
            <a:r>
              <a:rPr lang="el-GR" sz="3600" dirty="0" smtClean="0">
                <a:solidFill>
                  <a:srgbClr val="C00000"/>
                </a:solidFill>
                <a:effectLst>
                  <a:outerShdw blurRad="38100" dist="38100" dir="2700000" algn="tl">
                    <a:srgbClr val="000000">
                      <a:alpha val="43137"/>
                    </a:srgbClr>
                  </a:outerShdw>
                </a:effectLst>
              </a:rPr>
              <a:t>ΜΗΤΡΙΚΗ ΠΛΑΚΕΤΑ</a:t>
            </a:r>
            <a:endParaRPr lang="el-GR" sz="3600" dirty="0">
              <a:solidFill>
                <a:srgbClr val="C00000"/>
              </a:solidFill>
              <a:effectLst>
                <a:outerShdw blurRad="38100" dist="38100" dir="2700000" algn="tl">
                  <a:srgbClr val="000000">
                    <a:alpha val="43137"/>
                  </a:srgbClr>
                </a:outerShdw>
              </a:effectLst>
            </a:endParaRPr>
          </a:p>
        </p:txBody>
      </p:sp>
      <p:sp>
        <p:nvSpPr>
          <p:cNvPr id="4" name="3 - Θέση κειμένου"/>
          <p:cNvSpPr>
            <a:spLocks noGrp="1"/>
          </p:cNvSpPr>
          <p:nvPr>
            <p:ph type="body" sz="half" idx="2"/>
          </p:nvPr>
        </p:nvSpPr>
        <p:spPr/>
        <p:txBody>
          <a:bodyPr rtlCol="0">
            <a:normAutofit lnSpcReduction="10000"/>
          </a:bodyPr>
          <a:lstStyle/>
          <a:p>
            <a:pPr fontAlgn="auto">
              <a:spcAft>
                <a:spcPts val="0"/>
              </a:spcAft>
              <a:defRPr/>
            </a:pPr>
            <a:endParaRPr lang="el-GR" dirty="0" smtClean="0"/>
          </a:p>
          <a:p>
            <a:pPr fontAlgn="auto">
              <a:spcAft>
                <a:spcPts val="0"/>
              </a:spcAft>
              <a:defRPr/>
            </a:pPr>
            <a:endParaRPr lang="el-GR" dirty="0"/>
          </a:p>
          <a:p>
            <a:pPr fontAlgn="auto">
              <a:spcAft>
                <a:spcPts val="0"/>
              </a:spcAft>
              <a:defRPr/>
            </a:pPr>
            <a:endParaRPr lang="el-GR" dirty="0" smtClean="0"/>
          </a:p>
          <a:p>
            <a:pPr fontAlgn="auto">
              <a:spcAft>
                <a:spcPts val="0"/>
              </a:spcAft>
              <a:defRPr/>
            </a:pPr>
            <a:endParaRPr lang="el-GR" dirty="0"/>
          </a:p>
          <a:p>
            <a:pPr fontAlgn="auto">
              <a:spcAft>
                <a:spcPts val="0"/>
              </a:spcAft>
              <a:defRPr/>
            </a:pPr>
            <a:endParaRPr lang="el-GR" dirty="0" smtClean="0"/>
          </a:p>
          <a:p>
            <a:pPr fontAlgn="auto">
              <a:spcAft>
                <a:spcPts val="0"/>
              </a:spcAft>
              <a:defRPr/>
            </a:pPr>
            <a:endParaRPr lang="el-GR" dirty="0"/>
          </a:p>
          <a:p>
            <a:pPr fontAlgn="auto">
              <a:spcAft>
                <a:spcPts val="0"/>
              </a:spcAft>
              <a:defRPr/>
            </a:pPr>
            <a:endParaRPr lang="el-GR" dirty="0" smtClean="0"/>
          </a:p>
          <a:p>
            <a:pPr fontAlgn="auto">
              <a:spcAft>
                <a:spcPts val="0"/>
              </a:spcAft>
              <a:defRPr/>
            </a:pPr>
            <a:endParaRPr lang="el-GR" dirty="0"/>
          </a:p>
          <a:p>
            <a:pPr fontAlgn="auto">
              <a:spcAft>
                <a:spcPts val="0"/>
              </a:spcAft>
              <a:buFont typeface="Arial" pitchFamily="34" charset="0"/>
              <a:buChar char="•"/>
              <a:defRPr/>
            </a:pPr>
            <a:r>
              <a:rPr lang="el-GR" sz="2000" dirty="0" smtClean="0"/>
              <a:t>Το πιο μεγάλο εξάρτημα του Η/Υ, σ αυτό συνδέονται ή είναι τοποθετημένα τα περισσότερα εξαρτήματα του υπολογιστή, όπως ο επεξεργαστής , οι κάρτες επέκτασης και διάφορες περιφερειακές συσκευές</a:t>
            </a:r>
            <a:endParaRPr lang="el-GR" sz="2000" dirty="0"/>
          </a:p>
        </p:txBody>
      </p:sp>
      <p:pic>
        <p:nvPicPr>
          <p:cNvPr id="5124" name="4 - Θέση περιεχομένου"/>
          <p:cNvPicPr>
            <a:picLocks noGrp="1"/>
          </p:cNvPicPr>
          <p:nvPr>
            <p:ph idx="1"/>
          </p:nvPr>
        </p:nvPicPr>
        <p:blipFill>
          <a:blip r:embed="rId2"/>
          <a:srcRect l="6863" t="25783" r="14941" b="9639"/>
          <a:stretch>
            <a:fillRect/>
          </a:stretch>
        </p:blipFill>
        <p:spPr>
          <a:xfrm>
            <a:off x="3571875" y="928688"/>
            <a:ext cx="5429250" cy="4929187"/>
          </a:xfrm>
        </p:spPr>
      </p:pic>
      <p:pic>
        <p:nvPicPr>
          <p:cNvPr id="5125" name="5 - Εικόνα" descr="G_6119.jpg"/>
          <p:cNvPicPr>
            <a:picLocks noChangeAspect="1"/>
          </p:cNvPicPr>
          <p:nvPr/>
        </p:nvPicPr>
        <p:blipFill>
          <a:blip r:embed="rId3"/>
          <a:srcRect/>
          <a:stretch>
            <a:fillRect/>
          </a:stretch>
        </p:blipFill>
        <p:spPr bwMode="auto">
          <a:xfrm>
            <a:off x="500063" y="1428750"/>
            <a:ext cx="3000375"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ΜΗΤΡΙΚΗ ΠΛΑΚΕΤΑ</a:t>
            </a:r>
            <a:endParaRPr lang="el-GR" b="1" dirty="0">
              <a:solidFill>
                <a:srgbClr val="C00000"/>
              </a:solidFill>
              <a:effectLst>
                <a:outerShdw blurRad="38100" dist="38100" dir="2700000" algn="tl">
                  <a:srgbClr val="000000">
                    <a:alpha val="43137"/>
                  </a:srgbClr>
                </a:outerShdw>
              </a:effectLst>
            </a:endParaRPr>
          </a:p>
        </p:txBody>
      </p:sp>
      <p:sp>
        <p:nvSpPr>
          <p:cNvPr id="6147" name="2 - Θέση περιεχομένου"/>
          <p:cNvSpPr>
            <a:spLocks noGrp="1"/>
          </p:cNvSpPr>
          <p:nvPr>
            <p:ph idx="1"/>
          </p:nvPr>
        </p:nvSpPr>
        <p:spPr/>
        <p:txBody>
          <a:bodyPr/>
          <a:lstStyle/>
          <a:p>
            <a:endParaRPr lang="el-GR" smtClean="0"/>
          </a:p>
        </p:txBody>
      </p:sp>
      <p:pic>
        <p:nvPicPr>
          <p:cNvPr id="6148" name="Picture 2"/>
          <p:cNvPicPr>
            <a:picLocks noChangeAspect="1" noChangeArrowheads="1"/>
          </p:cNvPicPr>
          <p:nvPr/>
        </p:nvPicPr>
        <p:blipFill>
          <a:blip r:embed="rId2"/>
          <a:srcRect l="16931" t="20300" r="26764" b="27901"/>
          <a:stretch>
            <a:fillRect/>
          </a:stretch>
        </p:blipFill>
        <p:spPr bwMode="auto">
          <a:xfrm>
            <a:off x="0" y="1341438"/>
            <a:ext cx="9144000" cy="551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n-US" b="1" dirty="0" smtClean="0">
                <a:solidFill>
                  <a:srgbClr val="C00000"/>
                </a:solidFill>
                <a:effectLst>
                  <a:outerShdw blurRad="38100" dist="38100" dir="2700000" algn="tl">
                    <a:srgbClr val="000000">
                      <a:alpha val="43137"/>
                    </a:srgbClr>
                  </a:outerShdw>
                </a:effectLst>
              </a:rPr>
              <a:t>CPU-</a:t>
            </a:r>
            <a:r>
              <a:rPr lang="el-GR" b="1" dirty="0" smtClean="0">
                <a:solidFill>
                  <a:srgbClr val="C00000"/>
                </a:solidFill>
                <a:effectLst>
                  <a:outerShdw blurRad="38100" dist="38100" dir="2700000" algn="tl">
                    <a:srgbClr val="000000">
                      <a:alpha val="43137"/>
                    </a:srgbClr>
                  </a:outerShdw>
                </a:effectLst>
              </a:rPr>
              <a:t>ΕΠΕΞΕΡΓΑΣΤΗΣ- ΚΜΕ</a:t>
            </a:r>
            <a:br>
              <a:rPr lang="el-GR" b="1" dirty="0" smtClean="0">
                <a:solidFill>
                  <a:srgbClr val="C00000"/>
                </a:solidFill>
                <a:effectLst>
                  <a:outerShdw blurRad="38100" dist="38100" dir="2700000" algn="tl">
                    <a:srgbClr val="000000">
                      <a:alpha val="43137"/>
                    </a:srgbClr>
                  </a:outerShdw>
                </a:effectLst>
              </a:rPr>
            </a:br>
            <a:r>
              <a:rPr lang="el-GR" b="1" dirty="0" smtClean="0">
                <a:solidFill>
                  <a:srgbClr val="C00000"/>
                </a:solidFill>
                <a:effectLst>
                  <a:outerShdw blurRad="38100" dist="38100" dir="2700000" algn="tl">
                    <a:srgbClr val="000000">
                      <a:alpha val="43137"/>
                    </a:srgbClr>
                  </a:outerShdw>
                </a:effectLst>
              </a:rPr>
              <a:t>ΚΕΝΤΡΙΚΗ ΜΟΝΑΔΑ ΕΠΕΞΕΡΓΑΣΙΑΣ</a:t>
            </a:r>
            <a:endParaRPr lang="el-GR" b="1" dirty="0">
              <a:solidFill>
                <a:srgbClr val="C00000"/>
              </a:solidFill>
              <a:effectLst>
                <a:outerShdw blurRad="38100" dist="38100" dir="2700000" algn="tl">
                  <a:srgbClr val="000000">
                    <a:alpha val="43137"/>
                  </a:srgbClr>
                </a:outerShdw>
              </a:effectLst>
            </a:endParaRPr>
          </a:p>
        </p:txBody>
      </p:sp>
      <p:sp>
        <p:nvSpPr>
          <p:cNvPr id="7171" name="2 - Θέση περιεχομένου"/>
          <p:cNvSpPr>
            <a:spLocks noGrp="1"/>
          </p:cNvSpPr>
          <p:nvPr>
            <p:ph idx="1"/>
          </p:nvPr>
        </p:nvSpPr>
        <p:spPr/>
        <p:txBody>
          <a:bodyPr/>
          <a:lstStyle/>
          <a:p>
            <a:pPr>
              <a:buFont typeface="Arial" pitchFamily="34" charset="0"/>
              <a:buNone/>
            </a:pPr>
            <a:r>
              <a:rPr lang="el-GR" smtClean="0"/>
              <a:t> </a:t>
            </a:r>
          </a:p>
          <a:p>
            <a:endParaRPr lang="el-GR" smtClean="0"/>
          </a:p>
        </p:txBody>
      </p:sp>
      <p:pic>
        <p:nvPicPr>
          <p:cNvPr id="7172" name="3 - Εικόνα" descr="intel-core-i5-processor.jpg"/>
          <p:cNvPicPr>
            <a:picLocks noChangeAspect="1"/>
          </p:cNvPicPr>
          <p:nvPr/>
        </p:nvPicPr>
        <p:blipFill>
          <a:blip r:embed="rId2"/>
          <a:srcRect/>
          <a:stretch>
            <a:fillRect/>
          </a:stretch>
        </p:blipFill>
        <p:spPr bwMode="auto">
          <a:xfrm>
            <a:off x="395288" y="1700213"/>
            <a:ext cx="2751137" cy="1957387"/>
          </a:xfrm>
          <a:prstGeom prst="rect">
            <a:avLst/>
          </a:prstGeom>
          <a:noFill/>
          <a:ln w="9525">
            <a:noFill/>
            <a:miter lim="800000"/>
            <a:headEnd/>
            <a:tailEnd/>
          </a:ln>
        </p:spPr>
      </p:pic>
      <p:pic>
        <p:nvPicPr>
          <p:cNvPr id="7173" name="4 - Εικόνα" descr="newego_LARGE_t_761_105597272.JPG"/>
          <p:cNvPicPr>
            <a:picLocks noChangeAspect="1"/>
          </p:cNvPicPr>
          <p:nvPr/>
        </p:nvPicPr>
        <p:blipFill>
          <a:blip r:embed="rId3"/>
          <a:srcRect/>
          <a:stretch>
            <a:fillRect/>
          </a:stretch>
        </p:blipFill>
        <p:spPr bwMode="auto">
          <a:xfrm>
            <a:off x="5003800" y="4292600"/>
            <a:ext cx="3867150" cy="2165350"/>
          </a:xfrm>
          <a:prstGeom prst="rect">
            <a:avLst/>
          </a:prstGeom>
          <a:noFill/>
          <a:ln w="9525">
            <a:noFill/>
            <a:miter lim="800000"/>
            <a:headEnd/>
            <a:tailEnd/>
          </a:ln>
        </p:spPr>
      </p:pic>
      <p:sp>
        <p:nvSpPr>
          <p:cNvPr id="7174" name="5 - TextBox"/>
          <p:cNvSpPr txBox="1">
            <a:spLocks noChangeArrowheads="1"/>
          </p:cNvSpPr>
          <p:nvPr/>
        </p:nvSpPr>
        <p:spPr bwMode="auto">
          <a:xfrm>
            <a:off x="3348038" y="1773238"/>
            <a:ext cx="5616575" cy="2030412"/>
          </a:xfrm>
          <a:prstGeom prst="rect">
            <a:avLst/>
          </a:prstGeom>
          <a:noFill/>
          <a:ln w="9525">
            <a:noFill/>
            <a:miter lim="800000"/>
            <a:headEnd/>
            <a:tailEnd/>
          </a:ln>
        </p:spPr>
        <p:txBody>
          <a:bodyPr>
            <a:spAutoFit/>
          </a:bodyPr>
          <a:lstStyle/>
          <a:p>
            <a:pPr>
              <a:buFont typeface="Arial" pitchFamily="34" charset="0"/>
              <a:buChar char="•"/>
            </a:pPr>
            <a:r>
              <a:rPr lang="el-GR">
                <a:latin typeface="Calibri" pitchFamily="34" charset="0"/>
              </a:rPr>
              <a:t>Είναι το πιο σημαντικό εξάρτημα, καθώς είναι υπεύθυνο για τις κυριότερες επεξεργασίες που γίνονται στον υπολογιστή</a:t>
            </a:r>
          </a:p>
          <a:p>
            <a:pPr>
              <a:buFont typeface="Arial" pitchFamily="34" charset="0"/>
              <a:buChar char="•"/>
            </a:pPr>
            <a:r>
              <a:rPr lang="el-GR">
                <a:latin typeface="Calibri" pitchFamily="34" charset="0"/>
              </a:rPr>
              <a:t>Είναι τοποθετημένος στην μητρική πλακέτα. </a:t>
            </a:r>
          </a:p>
          <a:p>
            <a:pPr>
              <a:buFont typeface="Arial" pitchFamily="34" charset="0"/>
              <a:buChar char="•"/>
            </a:pPr>
            <a:r>
              <a:rPr lang="el-GR">
                <a:latin typeface="Calibri" pitchFamily="34" charset="0"/>
              </a:rPr>
              <a:t>Χαρακτηρίζεται ως ο «εγκέφαλος» του υπολογιστή</a:t>
            </a:r>
          </a:p>
          <a:p>
            <a:pPr>
              <a:buFont typeface="Arial" pitchFamily="34" charset="0"/>
              <a:buChar char="•"/>
            </a:pPr>
            <a:r>
              <a:rPr lang="el-GR">
                <a:latin typeface="Calibri" pitchFamily="34" charset="0"/>
              </a:rPr>
              <a:t>Η ταχύτητα και οι δυνατότητες του υπολογιστή αποτιμώνται με βάση τον επεξεργαστή του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fontAlgn="auto">
              <a:spcAft>
                <a:spcPts val="0"/>
              </a:spcAft>
              <a:defRPr/>
            </a:pPr>
            <a:r>
              <a:rPr lang="el-GR" b="1" dirty="0" smtClean="0">
                <a:solidFill>
                  <a:srgbClr val="C00000"/>
                </a:solidFill>
                <a:effectLst>
                  <a:outerShdw blurRad="38100" dist="38100" dir="2700000" algn="tl">
                    <a:srgbClr val="000000">
                      <a:alpha val="43137"/>
                    </a:srgbClr>
                  </a:outerShdw>
                </a:effectLst>
              </a:rPr>
              <a:t>ΚΥΡΙΑ ΜΝΗΜΗ</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rtlCol="0">
            <a:normAutofit/>
          </a:bodyPr>
          <a:lstStyle/>
          <a:p>
            <a:pPr fontAlgn="auto">
              <a:spcAft>
                <a:spcPts val="0"/>
              </a:spcAft>
              <a:defRPr/>
            </a:pPr>
            <a:r>
              <a:rPr lang="el-GR" b="1" dirty="0" smtClean="0">
                <a:solidFill>
                  <a:srgbClr val="C00000"/>
                </a:solidFill>
              </a:rPr>
              <a:t>Κύρια μνήμη </a:t>
            </a:r>
            <a:r>
              <a:rPr lang="el-GR" dirty="0" smtClean="0"/>
              <a:t>είναι η μνήμη στην οποία τοποθετούνται δεδομένα και εντολές πριν σταλούν στον επεξεργαστή καθώς και αμέσως μετά την επεξεργασία </a:t>
            </a:r>
          </a:p>
          <a:p>
            <a:pPr fontAlgn="auto">
              <a:spcAft>
                <a:spcPts val="0"/>
              </a:spcAft>
              <a:defRPr/>
            </a:pPr>
            <a:r>
              <a:rPr lang="el-GR" dirty="0" smtClean="0"/>
              <a:t>Είναι απαραίτητη σε κάθε υπολογιστή</a:t>
            </a:r>
          </a:p>
          <a:p>
            <a:pPr fontAlgn="auto">
              <a:spcAft>
                <a:spcPts val="0"/>
              </a:spcAft>
              <a:defRPr/>
            </a:pPr>
            <a:r>
              <a:rPr lang="el-GR" dirty="0" smtClean="0">
                <a:solidFill>
                  <a:srgbClr val="C00000"/>
                </a:solidFill>
              </a:rPr>
              <a:t>Διακρίνεται: </a:t>
            </a:r>
            <a:r>
              <a:rPr lang="el-GR" dirty="0" smtClean="0">
                <a:solidFill>
                  <a:srgbClr val="002060"/>
                </a:solidFill>
              </a:rPr>
              <a:t>σε</a:t>
            </a:r>
            <a:r>
              <a:rPr lang="el-GR" dirty="0" smtClean="0">
                <a:solidFill>
                  <a:srgbClr val="C00000"/>
                </a:solidFill>
              </a:rPr>
              <a:t> </a:t>
            </a:r>
            <a:r>
              <a:rPr lang="en-US" b="1" dirty="0" smtClean="0">
                <a:solidFill>
                  <a:srgbClr val="002060"/>
                </a:solidFill>
                <a:effectLst>
                  <a:outerShdw blurRad="38100" dist="38100" dir="2700000" algn="tl">
                    <a:srgbClr val="000000">
                      <a:alpha val="43137"/>
                    </a:srgbClr>
                  </a:outerShdw>
                </a:effectLst>
              </a:rPr>
              <a:t>RAM</a:t>
            </a:r>
            <a:r>
              <a:rPr lang="el-GR" dirty="0" smtClean="0">
                <a:solidFill>
                  <a:srgbClr val="002060"/>
                </a:solidFill>
              </a:rPr>
              <a:t> και </a:t>
            </a:r>
            <a:r>
              <a:rPr lang="en-US" dirty="0" smtClean="0">
                <a:solidFill>
                  <a:srgbClr val="002060"/>
                </a:solidFill>
              </a:rPr>
              <a:t> </a:t>
            </a:r>
            <a:r>
              <a:rPr lang="en-US" b="1" dirty="0" smtClean="0">
                <a:solidFill>
                  <a:srgbClr val="002060"/>
                </a:solidFill>
                <a:effectLst>
                  <a:outerShdw blurRad="38100" dist="38100" dir="2700000" algn="tl">
                    <a:srgbClr val="000000">
                      <a:alpha val="43137"/>
                    </a:srgbClr>
                  </a:outerShdw>
                </a:effectLst>
              </a:rPr>
              <a:t>ROM</a:t>
            </a:r>
            <a:endParaRPr lang="el-GR" b="1" dirty="0">
              <a:solidFill>
                <a:srgbClr val="C00000"/>
              </a:solidFill>
              <a:effectLst>
                <a:outerShdw blurRad="38100" dist="38100" dir="2700000" algn="tl">
                  <a:srgbClr val="000000">
                    <a:alpha val="43137"/>
                  </a:srgbClr>
                </a:outerShdw>
              </a:effectLst>
            </a:endParaRPr>
          </a:p>
        </p:txBody>
      </p:sp>
      <p:pic>
        <p:nvPicPr>
          <p:cNvPr id="8196" name="3 - Εικόνα" descr="ram1.jpg"/>
          <p:cNvPicPr>
            <a:picLocks noChangeAspect="1"/>
          </p:cNvPicPr>
          <p:nvPr/>
        </p:nvPicPr>
        <p:blipFill>
          <a:blip r:embed="rId2"/>
          <a:srcRect/>
          <a:stretch>
            <a:fillRect/>
          </a:stretch>
        </p:blipFill>
        <p:spPr bwMode="auto">
          <a:xfrm>
            <a:off x="3059113" y="4868863"/>
            <a:ext cx="2736850" cy="1800225"/>
          </a:xfrm>
          <a:prstGeom prst="rect">
            <a:avLst/>
          </a:prstGeom>
          <a:noFill/>
          <a:ln w="9525">
            <a:noFill/>
            <a:miter lim="800000"/>
            <a:headEnd/>
            <a:tailEnd/>
          </a:ln>
        </p:spPr>
      </p:pic>
      <p:pic>
        <p:nvPicPr>
          <p:cNvPr id="8197" name="4 - Εικόνα" descr="rom2.jpg"/>
          <p:cNvPicPr>
            <a:picLocks noChangeAspect="1"/>
          </p:cNvPicPr>
          <p:nvPr/>
        </p:nvPicPr>
        <p:blipFill>
          <a:blip r:embed="rId3"/>
          <a:srcRect/>
          <a:stretch>
            <a:fillRect/>
          </a:stretch>
        </p:blipFill>
        <p:spPr bwMode="auto">
          <a:xfrm>
            <a:off x="6804025" y="260350"/>
            <a:ext cx="1635125"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n-US" b="1" dirty="0" smtClean="0">
                <a:solidFill>
                  <a:srgbClr val="C00000"/>
                </a:solidFill>
                <a:effectLst>
                  <a:outerShdw blurRad="38100" dist="38100" dir="2700000" algn="tl">
                    <a:srgbClr val="000000">
                      <a:alpha val="43137"/>
                    </a:srgbClr>
                  </a:outerShdw>
                </a:effectLst>
              </a:rPr>
              <a:t>RAM-</a:t>
            </a:r>
            <a:r>
              <a:rPr lang="el-GR" b="1" dirty="0" smtClean="0">
                <a:solidFill>
                  <a:srgbClr val="C00000"/>
                </a:solidFill>
                <a:effectLst>
                  <a:outerShdw blurRad="38100" dist="38100" dir="2700000" algn="tl">
                    <a:srgbClr val="000000">
                      <a:alpha val="43137"/>
                    </a:srgbClr>
                  </a:outerShdw>
                </a:effectLst>
              </a:rPr>
              <a:t>Μνήμη τυχαίας προσπέλασης </a:t>
            </a:r>
            <a:br>
              <a:rPr lang="el-GR"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Random Access Memory</a:t>
            </a:r>
            <a:endParaRPr lang="el-GR" b="1" dirty="0">
              <a:solidFill>
                <a:srgbClr val="C00000"/>
              </a:solidFill>
              <a:effectLst>
                <a:outerShdw blurRad="38100" dist="38100" dir="2700000" algn="tl">
                  <a:srgbClr val="000000">
                    <a:alpha val="43137"/>
                  </a:srgbClr>
                </a:outerShdw>
              </a:effectLst>
            </a:endParaRPr>
          </a:p>
        </p:txBody>
      </p:sp>
      <p:pic>
        <p:nvPicPr>
          <p:cNvPr id="9219" name="3 - Θέση περιεχομένου" descr="m9.jpg"/>
          <p:cNvPicPr>
            <a:picLocks noGrp="1" noChangeAspect="1"/>
          </p:cNvPicPr>
          <p:nvPr>
            <p:ph idx="1"/>
          </p:nvPr>
        </p:nvPicPr>
        <p:blipFill>
          <a:blip r:embed="rId2"/>
          <a:srcRect/>
          <a:stretch>
            <a:fillRect/>
          </a:stretch>
        </p:blipFill>
        <p:spPr>
          <a:xfrm>
            <a:off x="2843213" y="1484313"/>
            <a:ext cx="3168650" cy="2389187"/>
          </a:xfrm>
        </p:spPr>
      </p:pic>
      <p:pic>
        <p:nvPicPr>
          <p:cNvPr id="9220" name="4 - Εικόνα" descr="ram12.jpg"/>
          <p:cNvPicPr>
            <a:picLocks noChangeAspect="1"/>
          </p:cNvPicPr>
          <p:nvPr/>
        </p:nvPicPr>
        <p:blipFill>
          <a:blip r:embed="rId3"/>
          <a:srcRect/>
          <a:stretch>
            <a:fillRect/>
          </a:stretch>
        </p:blipFill>
        <p:spPr bwMode="auto">
          <a:xfrm>
            <a:off x="7380288" y="1125538"/>
            <a:ext cx="1547812" cy="1160462"/>
          </a:xfrm>
          <a:prstGeom prst="rect">
            <a:avLst/>
          </a:prstGeom>
          <a:noFill/>
          <a:ln w="9525">
            <a:noFill/>
            <a:miter lim="800000"/>
            <a:headEnd/>
            <a:tailEnd/>
          </a:ln>
        </p:spPr>
      </p:pic>
      <p:sp>
        <p:nvSpPr>
          <p:cNvPr id="7" name="6 - TextBox"/>
          <p:cNvSpPr txBox="1"/>
          <p:nvPr/>
        </p:nvSpPr>
        <p:spPr>
          <a:xfrm>
            <a:off x="179388" y="4149725"/>
            <a:ext cx="8496300" cy="2030413"/>
          </a:xfrm>
          <a:prstGeom prst="rect">
            <a:avLst/>
          </a:prstGeom>
          <a:noFill/>
        </p:spPr>
        <p:txBody>
          <a:bodyPr>
            <a:spAutoFit/>
          </a:bodyPr>
          <a:lstStyle/>
          <a:p>
            <a:pPr fontAlgn="auto">
              <a:spcBef>
                <a:spcPts val="0"/>
              </a:spcBef>
              <a:spcAft>
                <a:spcPts val="0"/>
              </a:spcAft>
              <a:buFont typeface="Arial" pitchFamily="34" charset="0"/>
              <a:buChar char="•"/>
              <a:defRPr/>
            </a:pPr>
            <a:r>
              <a:rPr lang="el-GR" dirty="0">
                <a:latin typeface="+mn-lt"/>
                <a:cs typeface="+mn-cs"/>
              </a:rPr>
              <a:t>Αποτελείται από </a:t>
            </a:r>
            <a:r>
              <a:rPr lang="el-GR" dirty="0">
                <a:solidFill>
                  <a:srgbClr val="C00000"/>
                </a:solidFill>
                <a:latin typeface="+mn-lt"/>
                <a:cs typeface="+mn-cs"/>
              </a:rPr>
              <a:t>ολοκληρωμένα κυκλώματα</a:t>
            </a:r>
            <a:r>
              <a:rPr lang="el-GR" dirty="0">
                <a:latin typeface="+mn-lt"/>
                <a:cs typeface="+mn-cs"/>
              </a:rPr>
              <a:t>, σε μορφή μικρής κάρτας, τα οποία τοποθετούνται στην μητρική πλακέτα.</a:t>
            </a:r>
          </a:p>
          <a:p>
            <a:pPr fontAlgn="auto">
              <a:spcBef>
                <a:spcPts val="0"/>
              </a:spcBef>
              <a:spcAft>
                <a:spcPts val="0"/>
              </a:spcAft>
              <a:buFont typeface="Arial" pitchFamily="34" charset="0"/>
              <a:buChar char="•"/>
              <a:defRPr/>
            </a:pPr>
            <a:r>
              <a:rPr lang="el-GR" dirty="0">
                <a:latin typeface="+mn-lt"/>
                <a:cs typeface="+mn-cs"/>
              </a:rPr>
              <a:t>Η μνήμη αυτή </a:t>
            </a:r>
            <a:r>
              <a:rPr lang="el-GR" dirty="0">
                <a:solidFill>
                  <a:srgbClr val="C00000"/>
                </a:solidFill>
                <a:latin typeface="+mn-lt"/>
                <a:cs typeface="+mn-cs"/>
              </a:rPr>
              <a:t>χρησιμοποιείται περισσότερο </a:t>
            </a:r>
            <a:r>
              <a:rPr lang="el-GR" dirty="0">
                <a:latin typeface="+mn-lt"/>
                <a:cs typeface="+mn-cs"/>
              </a:rPr>
              <a:t>στον υπολογιστή</a:t>
            </a:r>
          </a:p>
          <a:p>
            <a:pPr fontAlgn="auto">
              <a:spcBef>
                <a:spcPts val="0"/>
              </a:spcBef>
              <a:spcAft>
                <a:spcPts val="0"/>
              </a:spcAft>
              <a:buFont typeface="Arial" pitchFamily="34" charset="0"/>
              <a:buChar char="•"/>
              <a:defRPr/>
            </a:pPr>
            <a:r>
              <a:rPr lang="el-GR" dirty="0">
                <a:latin typeface="+mn-lt"/>
                <a:cs typeface="+mn-cs"/>
              </a:rPr>
              <a:t>Οποιοδήποτε </a:t>
            </a:r>
            <a:r>
              <a:rPr lang="el-GR" dirty="0">
                <a:solidFill>
                  <a:srgbClr val="C00000"/>
                </a:solidFill>
                <a:latin typeface="+mn-lt"/>
                <a:cs typeface="+mn-cs"/>
              </a:rPr>
              <a:t>πρόγραμμα</a:t>
            </a:r>
            <a:r>
              <a:rPr lang="el-GR" dirty="0">
                <a:latin typeface="+mn-lt"/>
                <a:cs typeface="+mn-cs"/>
              </a:rPr>
              <a:t> χρησιμοποιήσουμε ή οποιαδήποτε </a:t>
            </a:r>
            <a:r>
              <a:rPr lang="el-GR" dirty="0">
                <a:solidFill>
                  <a:srgbClr val="C00000"/>
                </a:solidFill>
                <a:latin typeface="+mn-lt"/>
                <a:cs typeface="+mn-cs"/>
              </a:rPr>
              <a:t>εργασία</a:t>
            </a:r>
            <a:r>
              <a:rPr lang="el-GR" dirty="0">
                <a:latin typeface="+mn-lt"/>
                <a:cs typeface="+mn-cs"/>
              </a:rPr>
              <a:t> κάνουμε </a:t>
            </a:r>
            <a:r>
              <a:rPr lang="el-GR" dirty="0">
                <a:solidFill>
                  <a:srgbClr val="C00000"/>
                </a:solidFill>
                <a:latin typeface="+mn-lt"/>
                <a:cs typeface="+mn-cs"/>
              </a:rPr>
              <a:t>αποθηκεύεται προσωρινά </a:t>
            </a:r>
            <a:r>
              <a:rPr lang="el-GR" dirty="0">
                <a:latin typeface="+mn-lt"/>
                <a:cs typeface="+mn-cs"/>
              </a:rPr>
              <a:t>στη μνήμη αυτή.</a:t>
            </a:r>
          </a:p>
          <a:p>
            <a:pPr fontAlgn="auto">
              <a:spcBef>
                <a:spcPts val="0"/>
              </a:spcBef>
              <a:spcAft>
                <a:spcPts val="0"/>
              </a:spcAft>
              <a:buFont typeface="Arial" pitchFamily="34" charset="0"/>
              <a:buChar char="•"/>
              <a:defRPr/>
            </a:pPr>
            <a:r>
              <a:rPr lang="el-GR" b="1" dirty="0">
                <a:solidFill>
                  <a:srgbClr val="0070C0"/>
                </a:solidFill>
                <a:effectLst>
                  <a:outerShdw blurRad="38100" dist="38100" dir="2700000" algn="tl">
                    <a:srgbClr val="000000">
                      <a:alpha val="43137"/>
                    </a:srgbClr>
                  </a:outerShdw>
                </a:effectLst>
                <a:latin typeface="+mn-lt"/>
                <a:cs typeface="+mn-cs"/>
              </a:rPr>
              <a:t>Το μειονέκτημά της </a:t>
            </a:r>
            <a:r>
              <a:rPr lang="el-GR" dirty="0">
                <a:latin typeface="+mn-lt"/>
                <a:cs typeface="+mn-cs"/>
              </a:rPr>
              <a:t>: Οτιδήποτε περιέχει, </a:t>
            </a:r>
            <a:r>
              <a:rPr lang="el-GR" dirty="0">
                <a:solidFill>
                  <a:srgbClr val="C00000"/>
                </a:solidFill>
                <a:latin typeface="+mn-lt"/>
                <a:cs typeface="+mn-cs"/>
              </a:rPr>
              <a:t>χάνεται</a:t>
            </a:r>
            <a:r>
              <a:rPr lang="el-GR" dirty="0">
                <a:latin typeface="+mn-lt"/>
                <a:cs typeface="+mn-cs"/>
              </a:rPr>
              <a:t> μόλις διακοπεί η τροφοδοσία του υπολογιστή με ηλεκτρικό ρεύμα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n-US" b="1" dirty="0" smtClean="0">
                <a:solidFill>
                  <a:srgbClr val="C00000"/>
                </a:solidFill>
                <a:effectLst>
                  <a:outerShdw blurRad="38100" dist="38100" dir="2700000" algn="tl">
                    <a:srgbClr val="000000">
                      <a:alpha val="43137"/>
                    </a:srgbClr>
                  </a:outerShdw>
                </a:effectLst>
              </a:rPr>
              <a:t>ROM</a:t>
            </a:r>
            <a:r>
              <a:rPr lang="el-GR" b="1" dirty="0" smtClean="0">
                <a:solidFill>
                  <a:srgbClr val="C00000"/>
                </a:solidFill>
                <a:effectLst>
                  <a:outerShdw blurRad="38100" dist="38100" dir="2700000" algn="tl">
                    <a:srgbClr val="000000">
                      <a:alpha val="43137"/>
                    </a:srgbClr>
                  </a:outerShdw>
                </a:effectLst>
              </a:rPr>
              <a:t>-Μνήμη μόνο για Ανάγνωση</a:t>
            </a:r>
            <a:br>
              <a:rPr lang="el-GR"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Read Only Memory</a:t>
            </a:r>
            <a:endParaRPr lang="el-GR" b="1" dirty="0">
              <a:solidFill>
                <a:srgbClr val="C00000"/>
              </a:solidFill>
              <a:effectLst>
                <a:outerShdw blurRad="38100" dist="38100" dir="2700000" algn="tl">
                  <a:srgbClr val="000000">
                    <a:alpha val="43137"/>
                  </a:srgbClr>
                </a:outerShdw>
              </a:effectLst>
            </a:endParaRPr>
          </a:p>
        </p:txBody>
      </p:sp>
      <p:pic>
        <p:nvPicPr>
          <p:cNvPr id="10243" name="3 - Θέση περιεχομένου" descr="rom2.jpg"/>
          <p:cNvPicPr>
            <a:picLocks noGrp="1" noChangeAspect="1"/>
          </p:cNvPicPr>
          <p:nvPr>
            <p:ph idx="1"/>
          </p:nvPr>
        </p:nvPicPr>
        <p:blipFill>
          <a:blip r:embed="rId2"/>
          <a:srcRect/>
          <a:stretch>
            <a:fillRect/>
          </a:stretch>
        </p:blipFill>
        <p:spPr>
          <a:xfrm>
            <a:off x="3419475" y="1484313"/>
            <a:ext cx="2659063" cy="2106612"/>
          </a:xfrm>
        </p:spPr>
      </p:pic>
      <p:sp>
        <p:nvSpPr>
          <p:cNvPr id="5" name="4 - TextBox"/>
          <p:cNvSpPr txBox="1"/>
          <p:nvPr/>
        </p:nvSpPr>
        <p:spPr>
          <a:xfrm>
            <a:off x="107950" y="3644900"/>
            <a:ext cx="8785225" cy="2862263"/>
          </a:xfrm>
          <a:prstGeom prst="rect">
            <a:avLst/>
          </a:prstGeom>
          <a:noFill/>
        </p:spPr>
        <p:txBody>
          <a:bodyPr>
            <a:spAutoFit/>
          </a:bodyPr>
          <a:lstStyle/>
          <a:p>
            <a:pPr fontAlgn="auto">
              <a:spcBef>
                <a:spcPts val="0"/>
              </a:spcBef>
              <a:spcAft>
                <a:spcPts val="0"/>
              </a:spcAft>
              <a:buFont typeface="Arial" pitchFamily="34" charset="0"/>
              <a:buChar char="•"/>
              <a:defRPr/>
            </a:pPr>
            <a:r>
              <a:rPr lang="el-GR" dirty="0">
                <a:latin typeface="+mn-lt"/>
                <a:cs typeface="+mn-cs"/>
              </a:rPr>
              <a:t>Μνήμη </a:t>
            </a:r>
            <a:r>
              <a:rPr lang="el-GR" dirty="0">
                <a:solidFill>
                  <a:srgbClr val="C00000"/>
                </a:solidFill>
                <a:latin typeface="+mn-lt"/>
                <a:cs typeface="+mn-cs"/>
              </a:rPr>
              <a:t>μικρής</a:t>
            </a:r>
            <a:r>
              <a:rPr lang="el-GR" dirty="0">
                <a:latin typeface="+mn-lt"/>
                <a:cs typeface="+mn-cs"/>
              </a:rPr>
              <a:t> σχετικά  </a:t>
            </a:r>
            <a:r>
              <a:rPr lang="el-GR" dirty="0">
                <a:solidFill>
                  <a:srgbClr val="C00000"/>
                </a:solidFill>
                <a:latin typeface="+mn-lt"/>
                <a:cs typeface="+mn-cs"/>
              </a:rPr>
              <a:t>χωρητικότητας</a:t>
            </a:r>
          </a:p>
          <a:p>
            <a:pPr fontAlgn="auto">
              <a:spcBef>
                <a:spcPts val="0"/>
              </a:spcBef>
              <a:spcAft>
                <a:spcPts val="0"/>
              </a:spcAft>
              <a:buFont typeface="Arial" pitchFamily="34" charset="0"/>
              <a:buChar char="•"/>
              <a:defRPr/>
            </a:pPr>
            <a:r>
              <a:rPr lang="el-GR" dirty="0">
                <a:latin typeface="+mn-lt"/>
                <a:cs typeface="+mn-cs"/>
              </a:rPr>
              <a:t>Βρίσκεται </a:t>
            </a:r>
            <a:r>
              <a:rPr lang="el-GR" dirty="0">
                <a:solidFill>
                  <a:srgbClr val="C00000"/>
                </a:solidFill>
                <a:latin typeface="+mn-lt"/>
                <a:cs typeface="+mn-cs"/>
              </a:rPr>
              <a:t>πάνω</a:t>
            </a:r>
            <a:r>
              <a:rPr lang="el-GR" dirty="0">
                <a:latin typeface="+mn-lt"/>
                <a:cs typeface="+mn-cs"/>
              </a:rPr>
              <a:t> στην </a:t>
            </a:r>
            <a:r>
              <a:rPr lang="el-GR" dirty="0">
                <a:solidFill>
                  <a:srgbClr val="C00000"/>
                </a:solidFill>
                <a:latin typeface="+mn-lt"/>
                <a:cs typeface="+mn-cs"/>
              </a:rPr>
              <a:t>μητρική</a:t>
            </a:r>
            <a:r>
              <a:rPr lang="el-GR" dirty="0">
                <a:latin typeface="+mn-lt"/>
                <a:cs typeface="+mn-cs"/>
              </a:rPr>
              <a:t> πλακέτα</a:t>
            </a:r>
          </a:p>
          <a:p>
            <a:pPr fontAlgn="auto">
              <a:spcBef>
                <a:spcPts val="0"/>
              </a:spcBef>
              <a:spcAft>
                <a:spcPts val="0"/>
              </a:spcAft>
              <a:buFont typeface="Arial" pitchFamily="34" charset="0"/>
              <a:buChar char="•"/>
              <a:defRPr/>
            </a:pPr>
            <a:r>
              <a:rPr lang="el-GR" dirty="0">
                <a:latin typeface="+mn-lt"/>
                <a:cs typeface="+mn-cs"/>
              </a:rPr>
              <a:t>Υπάρχουν σ αυτήν </a:t>
            </a:r>
            <a:r>
              <a:rPr lang="el-GR" dirty="0">
                <a:solidFill>
                  <a:srgbClr val="C00000"/>
                </a:solidFill>
                <a:latin typeface="+mn-lt"/>
                <a:cs typeface="+mn-cs"/>
              </a:rPr>
              <a:t>μόνιμα αποθηκευμένες </a:t>
            </a:r>
            <a:r>
              <a:rPr lang="el-GR" dirty="0">
                <a:latin typeface="+mn-lt"/>
                <a:cs typeface="+mn-cs"/>
              </a:rPr>
              <a:t>πληροφορίες,  που αφορούν το ξεκίνημα της λειτουργίας του υπολογιστή </a:t>
            </a:r>
          </a:p>
          <a:p>
            <a:pPr fontAlgn="auto">
              <a:spcBef>
                <a:spcPts val="0"/>
              </a:spcBef>
              <a:spcAft>
                <a:spcPts val="0"/>
              </a:spcAft>
              <a:buFont typeface="Arial" pitchFamily="34" charset="0"/>
              <a:buChar char="•"/>
              <a:defRPr/>
            </a:pPr>
            <a:r>
              <a:rPr lang="el-GR" dirty="0">
                <a:latin typeface="+mn-lt"/>
                <a:cs typeface="+mn-cs"/>
              </a:rPr>
              <a:t>Σ αυτή υπάρχει το λογισμικό με το όνομα  </a:t>
            </a:r>
            <a:r>
              <a:rPr lang="en-US" b="1" dirty="0">
                <a:solidFill>
                  <a:srgbClr val="0070C0"/>
                </a:solidFill>
                <a:effectLst>
                  <a:outerShdw blurRad="38100" dist="38100" dir="2700000" algn="tl">
                    <a:srgbClr val="000000">
                      <a:alpha val="43137"/>
                    </a:srgbClr>
                  </a:outerShdw>
                </a:effectLst>
                <a:latin typeface="+mn-lt"/>
                <a:cs typeface="+mn-cs"/>
              </a:rPr>
              <a:t>BIOS</a:t>
            </a:r>
          </a:p>
          <a:p>
            <a:pPr lvl="1" fontAlgn="auto">
              <a:spcBef>
                <a:spcPts val="0"/>
              </a:spcBef>
              <a:spcAft>
                <a:spcPts val="0"/>
              </a:spcAft>
              <a:buFont typeface="Arial" pitchFamily="34" charset="0"/>
              <a:buChar char="•"/>
              <a:defRPr/>
            </a:pPr>
            <a:r>
              <a:rPr lang="el-GR" dirty="0">
                <a:latin typeface="+mn-lt"/>
                <a:cs typeface="+mn-cs"/>
              </a:rPr>
              <a:t>Το </a:t>
            </a:r>
            <a:r>
              <a:rPr lang="en-US" dirty="0">
                <a:latin typeface="+mn-lt"/>
                <a:cs typeface="+mn-cs"/>
              </a:rPr>
              <a:t>BIOS</a:t>
            </a:r>
            <a:r>
              <a:rPr lang="el-GR" dirty="0">
                <a:latin typeface="+mn-lt"/>
                <a:cs typeface="+mn-cs"/>
              </a:rPr>
              <a:t> είναι υπεύθυνο για τον </a:t>
            </a:r>
            <a:r>
              <a:rPr lang="el-GR" dirty="0">
                <a:solidFill>
                  <a:srgbClr val="C00000"/>
                </a:solidFill>
                <a:latin typeface="+mn-lt"/>
                <a:cs typeface="+mn-cs"/>
              </a:rPr>
              <a:t>έλεγχο της σωστής λειτουργίας</a:t>
            </a:r>
            <a:r>
              <a:rPr lang="el-GR" dirty="0">
                <a:latin typeface="+mn-lt"/>
                <a:cs typeface="+mn-cs"/>
              </a:rPr>
              <a:t> των συσκευών και των εξαρτημάτων του υπολογιστή</a:t>
            </a:r>
          </a:p>
          <a:p>
            <a:pPr lvl="1" fontAlgn="auto">
              <a:spcBef>
                <a:spcPts val="0"/>
              </a:spcBef>
              <a:spcAft>
                <a:spcPts val="0"/>
              </a:spcAft>
              <a:buFont typeface="Arial" pitchFamily="34" charset="0"/>
              <a:buChar char="•"/>
              <a:defRPr/>
            </a:pPr>
            <a:r>
              <a:rPr lang="el-GR" dirty="0">
                <a:latin typeface="+mn-lt"/>
                <a:cs typeface="+mn-cs"/>
              </a:rPr>
              <a:t>Αφού ολοκληρωθεί ο έλεγχος,  </a:t>
            </a:r>
            <a:r>
              <a:rPr lang="el-GR" dirty="0">
                <a:solidFill>
                  <a:srgbClr val="C00000"/>
                </a:solidFill>
                <a:latin typeface="+mn-lt"/>
                <a:cs typeface="+mn-cs"/>
              </a:rPr>
              <a:t>«φορτώνει» </a:t>
            </a:r>
            <a:r>
              <a:rPr lang="el-GR" dirty="0">
                <a:latin typeface="+mn-lt"/>
                <a:cs typeface="+mn-cs"/>
              </a:rPr>
              <a:t>το λειτουργικό σύστημα από κάποιο αποθηκευτικό μέσο στη μνήμη </a:t>
            </a:r>
            <a:r>
              <a:rPr lang="en-US" dirty="0">
                <a:latin typeface="+mn-lt"/>
                <a:cs typeface="+mn-cs"/>
              </a:rPr>
              <a:t>RAM</a:t>
            </a:r>
            <a:r>
              <a:rPr lang="el-GR" dirty="0">
                <a:latin typeface="+mn-lt"/>
                <a:cs typeface="+mn-cs"/>
              </a:rPr>
              <a:t> όπου και παραμένει εκεί μέχρι να τερματίσει τη λειτουργία του ο υπολογιστής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747</Words>
  <Application>Microsoft Office PowerPoint</Application>
  <PresentationFormat>Προβολή στην οθόνη (4:3)</PresentationFormat>
  <Paragraphs>89</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Κεφάλαιο 2 Το Εσωτερικό του υπολογιστή </vt:lpstr>
      <vt:lpstr>2.1 Ο προσωπικός Υπολογιστής εσωτερικά</vt:lpstr>
      <vt:lpstr>ΤΡΟΦΟΔΟΤΙΚΟ</vt:lpstr>
      <vt:lpstr>ΜΗΤΡΙΚΗ ΠΛΑΚΕΤΑ</vt:lpstr>
      <vt:lpstr>ΜΗΤΡΙΚΗ ΠΛΑΚΕΤΑ</vt:lpstr>
      <vt:lpstr>CPU-ΕΠΕΞΕΡΓΑΣΤΗΣ- ΚΜΕ ΚΕΝΤΡΙΚΗ ΜΟΝΑΔΑ ΕΠΕΞΕΡΓΑΣΙΑΣ</vt:lpstr>
      <vt:lpstr>ΚΥΡΙΑ ΜΝΗΜΗ</vt:lpstr>
      <vt:lpstr>RAM-Μνήμη τυχαίας προσπέλασης  Random Access Memory</vt:lpstr>
      <vt:lpstr>ROM-Μνήμη μόνο για Ανάγνωση Read Only Memory</vt:lpstr>
      <vt:lpstr>Διαφάνεια 10</vt:lpstr>
      <vt:lpstr> Σχηματική αναπαράσταση της μεταφοράς δεδομένων μεταξύ μνήμης και επεξεργαστή. </vt:lpstr>
      <vt:lpstr>Διαφάνεια 12</vt:lpstr>
      <vt:lpstr>2.2 ΕΣΩΤΕΡΙΚΕΣ ΚΑΡΤΕΣ</vt:lpstr>
      <vt:lpstr>Κάρτα οθόνης ή Κάρτα γραφικών(Graphics Card) </vt:lpstr>
      <vt:lpstr>Κάρτα ήχου(Sound Card) </vt:lpstr>
      <vt:lpstr>Κάρτα Δικτύου(Network Card) </vt:lpstr>
      <vt:lpstr>2.3 ΘΥΡΕΣ ΣΥΝΔΕΣΗΣ</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ΚΑΤΕΡΙΝΑ</cp:lastModifiedBy>
  <cp:revision>121</cp:revision>
  <dcterms:created xsi:type="dcterms:W3CDTF">2012-11-06T09:30:18Z</dcterms:created>
  <dcterms:modified xsi:type="dcterms:W3CDTF">2020-11-29T17:54:37Z</dcterms:modified>
</cp:coreProperties>
</file>