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84" r:id="rId3"/>
    <p:sldId id="333" r:id="rId4"/>
    <p:sldId id="328" r:id="rId5"/>
    <p:sldId id="334" r:id="rId6"/>
    <p:sldId id="335" r:id="rId7"/>
    <p:sldId id="354" r:id="rId8"/>
    <p:sldId id="336" r:id="rId9"/>
    <p:sldId id="329" r:id="rId10"/>
    <p:sldId id="337" r:id="rId11"/>
    <p:sldId id="327" r:id="rId12"/>
    <p:sldId id="338" r:id="rId13"/>
    <p:sldId id="339" r:id="rId14"/>
    <p:sldId id="305" r:id="rId15"/>
    <p:sldId id="330" r:id="rId16"/>
    <p:sldId id="331" r:id="rId17"/>
    <p:sldId id="332" r:id="rId18"/>
    <p:sldId id="352" r:id="rId19"/>
    <p:sldId id="340" r:id="rId20"/>
    <p:sldId id="341" r:id="rId21"/>
    <p:sldId id="353" r:id="rId22"/>
    <p:sldId id="342" r:id="rId23"/>
    <p:sldId id="345" r:id="rId24"/>
    <p:sldId id="346" r:id="rId25"/>
    <p:sldId id="347" r:id="rId26"/>
    <p:sldId id="348" r:id="rId27"/>
    <p:sldId id="350" r:id="rId28"/>
    <p:sldId id="351" r:id="rId29"/>
    <p:sldId id="343" r:id="rId3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4660"/>
  </p:normalViewPr>
  <p:slideViewPr>
    <p:cSldViewPr>
      <p:cViewPr varScale="1">
        <p:scale>
          <a:sx n="107" d="100"/>
          <a:sy n="107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4C1FCA-A27B-4532-97DF-C01BF4634A33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C2E2ED-7312-4F56-B8A2-C76E53F8C3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348E9D-C858-4F51-834A-9CD5E488A57A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7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B40012-75B8-4DB4-BCFF-A66D401084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FD2D-7F15-426D-A4B2-8DE1A37B29A8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D05A-F428-4D7E-8ABB-B78A0ECB3B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ED105C-AB03-4D97-B700-517B210D17C8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861D161-35FE-459B-A8D7-F0F4EB127E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1DBA-BB35-469D-966F-C5DF715470F7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CBD2-883E-4F95-A7A9-0EA7EA35C6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E00BD25-4690-41BF-84F4-C8B5FD54DC41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E1152F-7967-4CA9-ADEB-111EB59C09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FF27-3C3E-430F-A358-EF300A22853F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1F75-10E3-4D24-B2B9-06B5696BBD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4321-7E86-4119-90DA-B23AAC9E7934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48EB-84B5-4F24-B99F-8EA0E633C5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F329-FE65-47D4-A1D0-B2492169EDF4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4B72-E3BD-4EBD-9496-44BAF50C02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017F-639F-4181-941A-94F0F9A1E0E1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3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A204-40EB-4948-91FB-AD48F3DDE0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842F-140B-4EEE-A4F0-B293590FDD43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D678-DB81-4405-980C-C479D72E08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36B738-AC65-4DE7-ADB2-6A136BFCCC69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8986F9-E962-4901-A082-504B7D7C62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0" name="30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FC50CD0-3786-487E-921F-BA9D611775BE}" type="datetimeFigureOut">
              <a:rPr lang="el-GR"/>
              <a:pPr>
                <a:defRPr/>
              </a:pPr>
              <a:t>20/2/2021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32FD160-5D46-47B1-B836-5324C5EC48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1" r:id="rId2"/>
    <p:sldLayoutId id="2147484169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70" r:id="rId9"/>
    <p:sldLayoutId id="2147484167" r:id="rId10"/>
    <p:sldLayoutId id="21474841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347864" y="404664"/>
            <a:ext cx="5105400" cy="7353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5400" dirty="0" smtClean="0"/>
              <a:t>Κεφάλαιο 1</a:t>
            </a:r>
            <a:r>
              <a:rPr lang="en-US" sz="5400" dirty="0" smtClean="0"/>
              <a:t>5</a:t>
            </a:r>
            <a:endParaRPr lang="el-GR" sz="5400" dirty="0"/>
          </a:p>
        </p:txBody>
      </p:sp>
      <p:sp>
        <p:nvSpPr>
          <p:cNvPr id="6147" name="2 - Υπότιτλος"/>
          <p:cNvSpPr>
            <a:spLocks noGrp="1"/>
          </p:cNvSpPr>
          <p:nvPr>
            <p:ph type="subTitle" idx="1"/>
          </p:nvPr>
        </p:nvSpPr>
        <p:spPr>
          <a:xfrm>
            <a:off x="3635375" y="1341438"/>
            <a:ext cx="4972050" cy="863600"/>
          </a:xfrm>
        </p:spPr>
        <p:txBody>
          <a:bodyPr/>
          <a:lstStyle/>
          <a:p>
            <a:pPr eaLnBrk="1" hangingPunct="1"/>
            <a:r>
              <a:rPr lang="el-GR" sz="4400" smtClean="0"/>
              <a:t>Κοινωνικά Δίκτυα</a:t>
            </a:r>
            <a:endParaRPr lang="en-US" sz="4400" smtClean="0"/>
          </a:p>
        </p:txBody>
      </p:sp>
      <p:sp>
        <p:nvSpPr>
          <p:cNvPr id="6148" name="AutoShape 6" descr="data:image/jpeg;base64,/9j/4AAQSkZJRgABAQAAAQABAAD/2wCEAAkGBw8QEBQQEBQUEBUXEBQQFBUPFRQQEBQWFBUWFxQUFhUYHCggGBonHBQUITEhJikrLi4uGB8zODMsNygtLisBCgoKDg0OGxAQGi8mICUsLC4sNywsLCw0LCwtLSwsLCwsNywsLC8sLCwuLCwsLy80LCwsLCwsLCw0LywsLCwsLP/AABEIAMIBAwMBIgACEQEDEQH/xAAcAAABBQEBAQAAAAAAAAAAAAAAAQIEBQYDBwj/xABEEAABAwIEAwYCBgkCBAcAAAABAAIDBBEFEiExBkFREyJhcYGRMqEUI5KiscEVJEJSU2Jy0fAz0hZDgvEHJWNzg7Lh/8QAGQEBAQEBAQEAAAAAAAAAAAAAAAECAwQF/8QAJBEBAQACAgIBBAMBAAAAAAAAAAECEQMhEjFBE1FxsQQyYSL/2gAMAwEAAhEDEQA/APcEIQgEIQgEIQgEIQgEIQgEIQgEIXCrqhGL2Lj0bb5kkABWTaW6d0LNxcUxlwa/uXNu73mt/qeefkLDqpFRjkTRcPzi9rsNwPO2y6Xhznw5zmwvyvELM1WMyAgMLWNIIzPD3WJbdm3I6clzGOVUID5WsnjP/MgN2j/PRa+hlU+vjGqQoFDi0UrWvBsHEgX0NxuLdVPBXG42dV1ll7gQhCihCEIBCEIBCEIBCEIBCEIBCEIBCEIBCEIBCEIBCEIBCEIBCFxqZco03P8Al0DZ57aDfqq6so2zDLJctvmsNAfM7812BS3XXH/n052b9sLjdMyKdzGCzdCLm+41+d1BBVlxLO19Q7L+yAwnqRv7behVXdfV47bjNvlcmpldL3h5kLnF0khbIHDICbDQgg3PxajZd5qplNUyZ2ktc3ZhaWPB6tO2x58ttbrNp8krnWub2aGjyGw8Vm8W8t29NTl1jqTtuMHbBZzqd3ddqWXuGnrY6tPgrJkjmm4OnMHn5dD/AJ4rMYBSuyhzGuhcbHtCMzXM1sLE8zrp0B6LSXXg5ZJl7e/iu8fSxY4EXCVV8EuV2+h0PTwP+fkrBeezTvKEIQooQhCAQhCAQhCAQhCAQhCAQhCAQhCAQkQgVCRCBUJEIFVXPLmcT6DyCsJ32a49AVStctYs13ulDlyDkuZbRiMZpnRTPB5uL2+LXE2UK62GOUfagW5jLtrfdhv0vcf9fgsa8FpIcLEGxB3BG4X0uHk8sXzObj8MjrrvQwmSRrACbuF8u9r6n2V/TcNxZWl7nE2BcNA3Xl1HupVHQCnlJjBLHMNyTctLTcehB+QWMv5GOrpvH+PlubW7GhoDWgAAWAGgAS3XPMkzLwPoOhKnUE2Zmu7SWH0sR90tKrC5SMKd33jq1rvUEg/i32UvontaIQhc2whCEAhCEAhCEAhCEAhCEAkQhAIQhAIQkugVCRF0CoTbpLoOWIH6p3l+YVFHIryqGZrm9WkDp4KugwsDVzr+A0C1LpmueZJmSY1NBCw5nZXW7rW955P9PTxNlAwqd02w2Fz0C1tNLHMs9jmDPe90sZzE2u02B0FtDsdlpBSv6fNRnEiTsiO9lzWBBNtrreHJcLuMZ8czmqo67Gp2xtYWGF5AGd1rabkAj/tdWzDBMLtIkI0zA2cDbe429FKfTFws5uYdHAEfNU0sLqMkNDcsji4ZnZcpA1HO4291ryxs66rPjlL33FoxkgI79xaxDhmcT1zC34LpnVW7CcSldm7SOBtwWgOMhA8QG2PLmm4jS1FFH9IkkNSwEdqGsDSxu2dovsDv79VLJfmLLr4q3zKThDrvd/T+YVdhlbSztDmSteOl8jvVrrFWtBC1pJYb30OtwFyv2dIs0XTAUt1ho66E26W6BUqaluilQkQgVCRCBUJEIBCRCAQkRdAqS6S6QlApKa94G65ucVxkF0BDVhzi0cuu5HVdXudyUAU5Dg4aEKWXqobA54Nnd4dTuP7rO4zVzxvcztHAbixtodtR7ei0LpFTY3E14ubkt1toLjmAbKxGYAGbM4F+tzqQfVy0WH8Q08bQzs3RD+Wzx5k7lMoMYpGtDCwxDmfjF+pO59lzxKegAJFpXcgwFvu7kgm1vFULW/VXkdyuC1o8ydfZUeCYiG1Lpp3fE113WJ1NrCw5aKpc7Xp+SmYTHE+TLM7K3KTe9tdLKjXf8R0n8T7j/wCyzPHWMRPhYYX3cHFuzhYOA1Fx/Kp36Mof4o+0q3iDD6XsbRPDiTY65raGzveyY2b7TKXXTjwfxuIYxT1eYtaLRygFxa3k143IHIjy8VoavjvD2ggOfLpazIzY35d+wXk8sbmGzgQfH8lq+FnYU9obUARyjd0rnGJ/iCTlafA+i9GfHj/b9PPhyZf1/aBUupZ5x9EjkgzHUF4LWjckNAuPLNZeoYfSObC1t8t+84bE35E+VlHo4aRoLYWseOfZNbl99AVPErjtYeZLj7C34rjnn5O2GHi7RR5RYJ7JATbML9AdfVMa9I+Nrjfn1G65uiWCluuDSet10DkHS6W65gp10D7oTbpbqByEiEUqEJECIukQgCUl0hKhYzO+OnlfGQ14ieWFwzNDrHKS24uL20ug6ukINt/Nc5Khyr8ExhtUHMeBFPHYSxg3Gt8skZ/bidYkO8wbEEKwdGg4087i6ztb7eBCkkrj2Y3SueqHOeuLnpr3rg96ImRwk6nbwXOenuoQqXM2PpyXYYuy3eBB8NQUFdieEw5HPddthe7Nz4W5lY4yLRYviLpT0aNmj8T1KzNc7W/NWFO7RTsDp2zThjtQWuNvJpWdfXtb8Wn4KXg2PMhmZMC1+Um7cwFwQQR7FVGvn4bb+yXN+8FVYphT6doeXNcC7KLXDr2J29Oqu4ON8Pf8bnQ/1i492kqDxrWQ1NHelmjkyytc/s3BzwwhzSco1/aHzUnsvpgMSqu0ks3UDujxPP5q34ewZz3B79LdeX9z4KNhtOwWsPU7/wD4tNRyWA5Ltlydajljx97yaWgiaAGNJb0138/FWEcThub+az8EqtIK59rXv52K4Oye166teoX0gu3t7Lqx6qJgckE+uoI/zwXFrl1a5RXcSBc21JJs1jyP3nDI373ePoEocknqGRsdJI4MY1pe5zyGta1ouXEnYAIJIKVUPD2MvqnzEt7OMCJ0TXAibK/tO9KD8JdkBDdwCL6kgXoKBwS3TQlQOuhIhRTUhKCU0lAEqux131D/ABLG/ae0fmpziqfiWYNp3Emw7SEa6bzxhBk5aUxu7YSCCVsrxA/dtnG5ZIOcbgAC3waRYtBFzQ8UOlBa6MRyNsJGF2bKSLgg/tMI1DuY9QqTEI3yEtB3ksAdj9UCfmz5lGFxBtQWy6ltHCRyLQ+Wbu35gZPRd+SS4+W+3DjtmXjrpfy1sj9zYdBoFOp5yW677X6qvbKwbD31Ud2O03amAysEgt3HODX6gEWB30I2XB3XJlC7xZHDu7+O6qe2Te1INxoqiylprqrr6cs5jX3Uk4jJbl521/sq+ZxJubnxKKgTtVbUQXVw9qjvjRGaqaC6jUfDAqJRGLNJDjci40BP5LTPgS0+aNwew2cL2NgdxY7+aozk/As0R+APHWPX5b/JNhwvIbEWPQixW3hxuYfGGv8Auu9xp8k7EsQjmiy5S11wRexHjYptGapoLKygCayJd2NVEuEqdTvHM28VXMUhjlBbtaALlwA63FlybXxXtnafUKG16UvadwD5gFRVoyqBHdLXHlqPyUJ1RI11yTf5f9lFmroYGl73Rwt5ucWxt9yo8HEsL3sjYJHB7i1shjc2AkMc+we4AO0afhugum4zYd4D0NlnMRxl1aO0DD9GYO0jadRO9rhklf1iB1aOZbm2DVM4gfG+jqW2b3qWZuwvrG4KFUwm0jS65eGSNFrDKzLdotoBcgeVl045Le2OS2TpdcFAgPzfE6Nj3X3v2kp1+0tUCsrw5K36RKA65yBxH7uug/E+q07XLOd3lauE1jI6gpwXMFOBWWj0JqVQc3vA1OnmoFRikLf2r/0978Fzx6F74+5uDmtyNuRWCx7iaGjDc7JHF4JblAt3TZwLidCOiKm4n/4o0TNIg+Y/yizfc2FvK6pqriQ4tRzRD6pwtdgtmGVwdG4HzaPULJcS0Ub2tr6b/SlPfaN4pSe809Ln73g5UlDWvgkbLHuNCOTmndp8NPl1CDecI8QEn6NUaSsNrnZw2BHTp8lPqKssq330P0eBhtt3XzkW8LPWWxOBtTG2rptHjUdQf2mOXXDcRdUuMhBDgGROB3uxuv4rpldxiTVbCKuJTaCITCszxxTNFSMzJmhwNqWnOl9jqotJEVZ8M6fSvGr/AAp6cfks43tcp0raakFs1I6WA3B7OF/asA2/0pcwAvybl5aqyzYhF8UcVWAL3gd9Hm8Pq5CWH7YUqlfDDL2IGUuGcHrqe7f0KpKmZ75HWD2yZjcA27u/LXkPZej6eOd66ef6lwnfayZxBT5gyYupXk2DatpguTya53cf/wBJKtDIANLG40tqFRYPLPISy4kZu5sw7Rh00BB11sueANawTtY1sbRWTgNj0Y3K7KQ0WFhdp5LlycfhdbduPk85vS4cmEID0t1zbcyxLHCCbKpZS9tU1AfJUtEfYBraZ+Ud9hvpbqE11JBmLWzVgIvfPUFhsN9NNfBbxwyy9MZZ44+10aUdUj6awvf5KBTYFmJL5KkM5PFXIc17WPlqoskFGNDLWnXYVMtiOR+JWceV9JeTGe1rlTgFSQU1K92X9dJJs0CrmufvhOoIhFWyxNM2T6LBIG1Er5iHPfMC4ZnOtcMHsmWGWPtcc8cvS8aknqmRsL5HBrWi5cdgPFML1W8Qy/qsvgzN9kg/ksNOwxmV4vT08sjdfrJx9Fh87yDO4f0sKbHDVTOd20/YNDQ4ikjsOuXtpbk38GNVhjdHK7K9j3OOe5DrZWgnQ5QNhz3S1AcafJCRIdASSDqDd3h6LrMMdTtyueW70oXOponZoYgZB/zqgmon6nK55dYeWimYy6RopJJHOc41LrgkZRemqNgNOQXXCqVksfaPALi4kaaC1gNBbp81Gx+oMraa4LbVbgMwykgU09j81vl8ZNYz8s8XlbvK/hGxDEbxvb1Y4e7SFOxbFo4Kdk7yLiAWvuS4MOnXYLPVzDYqpozJiD4nPBEUUcbGtP7TmtALj6grhjdO2Xa+4Or5YBPXzvLM7RcO1ysaSQLc3Eu5c1c4Z/4rwO0njfH4jvNt6a/LkvPuJsXErhBEfqozqRs945/0jX5nooeDYa+pmbCzQnUn91otmcR4aadco5LNu61J0+gsK4kpalmeJ923IuQQLjceB81bxStdq0g+RuvIsL4po45G0ULJC1rhDG5gD2uOxJ1vvfXzK3vD7HF5eNGgZR/NrqVFaW6EgQqGSNusfj+ExZwZGMkYXh1ntDgx9rB4B23stmQo1XStkaWuFwdCojFVdNE+N0Ugbkc0tLToLH8FiqXgunzHNLLPqbCFuXS+mZ2uu1yLar1VnDVODdwMh/8AUJcPbZWEdKxos0ADwFkHnuG8KljS2KFsLSbntHF7iepF/wA1b0nCcbNTYnfutDG+dhz8StaWLlK4NFzp57KjPOwwN2CytNj1PBPUQPdlf9JLreccY/JW/FvGkFM0tBzPI0a34j4/yjxPoCvLa6upKuR0kgML3WJz94XsP2x5c7K49VL6enRTxSyiQODsrbADkSTcn5fNd4ovrjLcasDbW1G9/wAvmvKo6Wph71PKXN5a52keBGw8lNpOLamGwla4Acx32+x2Hqusyn3c7P8AHqMVU1koj5v721hoOvM6beCzWBy92Q9ayrd71MqbgvF8Mxa1xaTfQjQg7Xyu1G51XLAXXiBHN0j/ALUjnfms8k1prC72vmPXQPXCNpT3Bc2zOH3/AK5Wf00p+7J/ZSsRoos5ncLgDM5vXLaxtz0FrKrwKS1ZV/8At034Sq4qZu64afCd9tua6YZWemM8ZfZs9T28B7Agk2FjYW11BGyp6KldUZs3dygjQBozchYeO+isKIMhjAaRbcuPMnmmwTQRk2c0Fzi43cL3O/ousz8dzFyuHlq5O2GULIXuJOY3GUkWt09dT7BVlQ//AMzqD0pKUffqCplRUU8paTKAWm7crwLG91Wl16+pcLG8NMARtYdsR/8AZc+S291vjknUT3SKm4lmP0Sotv2ElvsmytHsKpcdB7CUdYnj7pXJ1bkzaA+AKqKRrYe0cTlzPJ72lmgkN1PqfVZTEOPWBrWQAvdkAJAvrb2/FUM1fiFTpfs23vb4jc/L8F13qa25Wbu9NxWcR09O3K21hoLnKz3OpVRQ8TCtqoIbXaJXPLgC1otDK0C5PV4WSko6eM3nkzu6X7R/sNvVI3HOzP6vGG6WzSan7I0HuVMsuvTWOPft7R/w/HIO9p5bqJJwu9gIjyOabjKRk0O+rdPks5wfx+CWxVFmnQAk909MpOx/lPoeS9PpJ2SC7Tf/ADmubby+v4Kp+cUtOesR7SP2N7DbpsFY8KYPBSscGPEr3O1dbKco+FgFzYD5klekCMFRanBoJNXMF+o0d7jVQZn6BG+VpDGdobgSZR2jWnRxDrX20WzoqcRtDRoALKPh+ExQ6tvfq4lx8tVYtCKchLZCqAppCeksoOZCaQutklkEGtqGxsL3bBZavq3y7nu8g3Uep5rZTQhwsRceKpKrhyPeImI/y/D9nZUeZ45wXTvzzNldCdXudIe0j8S4uNx7rGVvDlSxudgbUR8pKY9q0j01+S9Z4j4ZfNH2c7XPaDcOp3Fjr9Sw6O9is5gPCUcExkEz3kfCzWE//IL9/wAtvBRXmkEr4zdjnMPPKbe45+SsYscdtMxsg6juP/sfkvScVwKnn/1YwT+8O6/7Q1VNQ8IwQy5+9LqOzY8A2PkPiP4LTKkbw+ydgka10V9RnGRw8TZehcNcPvZCxpv3WhuuhNuduSt8HwA6SSjXcN5N/uVo44QFKsUbcMsuU+Hm2i0mRR6iPQqDxjidtXHVyGB2UOjjDrc8ua3LxVM44gd3D7I/2rUcfMIimcLg5mC40Pxt6Lz0mTq/3d/nNbmVnyzcZfhdO/SB3f5aD/am5K/9/wC63/aqa0n8/wB7/OaURSHk/wC8r55fenhj9ouRHX/xPut/2rWcBUkrnS9q7M4lmu2jQf7rzr6PJ+6/2cvUeALhkRIIOTKb6G7dPyUuVvukxk+GwZhV1ExLhwSMI6gjwWmibouvZrLTxyXhwQhzY2tDwO6JLhvhqNx4rF4pV1QcY5SY7bsaMjfl8Q9SvofE8IZM3UWPIjcHwWJxjAmZg2oja8A9xzh3T4Hp5HREeS0OHyzHLCxz/wCkaDzOw9VbfoSGA/rc4Y7+FB9bNqLgE7N9V6dT0oa0WAY0eTWjyXGqwGCsLSYTOW7ObeNtuheLZh4JViq4UpMPe3PTNBcLZu070zCet9tuWhstXDU9kRY9791vecfCwUvC+FcrQ05YWfuU4DB6ncrQUWFQxDuNA8eZ8yop2HyOewOc0tJGxUsBODU4BVDQE4JbJbIBCWyFAqROQim2SWTrIQMskLU+yLIjiWKBW4RDL8bQfHYjyKtLJLIMpPw3IP8ATeHD92XW3k4ahSsJwBsPeec7zu62g8GjkFoLJLKjgI0uVdbIsg4lq4VDNCpmVBYg87qYCXuOnxHcgc1xdAfD7Tf7reT4NTvOZ0bSepAuuf6Bpf4TPshNmnlPEGG173NNLI1jcpDgZGtub6dUzAMMxCOQmpkY9mQgDtA4h1xY2sOV160MDpv4TPshL+hKb+Ez7ITdNRhBB4t+0F2pIw17Tdu42Oq236Gp/wCEz7IXSPC4Gm7Y2A9Q0XTZo2mboF3DV1DEuVByyLlU0TJGlrwHA7gqXZLZBSw8N07SCQX22DyXAeQKtY4GtFgLeS7AJbKBoalsnWSoEsgJUqKSyEqVAlkJUiBUJUIEQlSIEQlQgRJZOSIG2RZOSIhtkWTrIsim2RZORZENsiyciyBtkWTrIsim2RZORZENsiydZFkDbJbJbIsgSyWyEqKRKhKgRKhCAQlQgRCVIgVCEIBCRCBUiEIBCRCAQUIQCEIQCEIQCVIhAqEiEAhCEAgoQgEIQgEqRCBUIQgEIQgVAQhAqEIQ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AutoShape 7" descr="Αποτέλεσμα εικόνας για tel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AutoShape 9" descr="Αποτέλεσμα εικόνας για tel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2" name="Picture 9" descr="Αποτέλεσμα εικόνας για Δικτυ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8481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8686800" cy="5880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err="1" smtClean="0"/>
              <a:t>Κατηγοριεσ</a:t>
            </a:r>
            <a:r>
              <a:rPr lang="el-GR" sz="4000" dirty="0" smtClean="0"/>
              <a:t> Κοινωνικών Δικτύων</a:t>
            </a:r>
            <a:endParaRPr lang="el-GR" sz="3200" dirty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71546"/>
            <a:ext cx="7956550" cy="4948238"/>
          </a:xfrm>
        </p:spPr>
        <p:txBody>
          <a:bodyPr/>
          <a:lstStyle/>
          <a:p>
            <a:pPr marL="53975" indent="3175">
              <a:buFont typeface="Wingdings 2" pitchFamily="18" charset="2"/>
              <a:buNone/>
              <a:defRPr/>
            </a:pPr>
            <a:r>
              <a:rPr lang="el-GR" sz="2800" dirty="0" smtClean="0"/>
              <a:t>Μία ταξινόμηση σε κατηγορίες με βάση</a:t>
            </a:r>
            <a:r>
              <a:rPr lang="en-US" sz="2800" dirty="0" smtClean="0"/>
              <a:t> </a:t>
            </a:r>
            <a:r>
              <a:rPr lang="el-GR" sz="2800" dirty="0" smtClean="0"/>
              <a:t>το είδος και το περιεχόμενό τους είναι: </a:t>
            </a:r>
          </a:p>
          <a:p>
            <a:pPr marL="542925" indent="-452438">
              <a:defRPr/>
            </a:pPr>
            <a:r>
              <a:rPr lang="el-GR" sz="2800" dirty="0" smtClean="0"/>
              <a:t>Μέσα ή ιστοσελίδες Κοινωνικής Δικτύωσης</a:t>
            </a:r>
          </a:p>
          <a:p>
            <a:pPr marL="542925" indent="-452438">
              <a:defRPr/>
            </a:pPr>
            <a:r>
              <a:rPr lang="el-GR" sz="2800" dirty="0" err="1" smtClean="0"/>
              <a:t>Μικρο</a:t>
            </a:r>
            <a:r>
              <a:rPr lang="el-GR" sz="2800" dirty="0" smtClean="0"/>
              <a:t>-</a:t>
            </a:r>
            <a:r>
              <a:rPr lang="el-GR" sz="2800" dirty="0" err="1" smtClean="0"/>
              <a:t>ιστολόγια</a:t>
            </a:r>
            <a:endParaRPr lang="el-GR" sz="2800" dirty="0" smtClean="0"/>
          </a:p>
          <a:p>
            <a:pPr marL="542925" indent="-452438">
              <a:defRPr/>
            </a:pPr>
            <a:r>
              <a:rPr lang="el-GR" sz="2800" dirty="0" err="1" smtClean="0"/>
              <a:t>Ιστολόγια</a:t>
            </a:r>
            <a:endParaRPr lang="el-GR" sz="2800" dirty="0" smtClean="0"/>
          </a:p>
          <a:p>
            <a:pPr marL="542925" indent="-452438">
              <a:defRPr/>
            </a:pPr>
            <a:r>
              <a:rPr lang="el-GR" sz="2800" dirty="0" err="1" smtClean="0"/>
              <a:t>Wiki</a:t>
            </a:r>
            <a:endParaRPr lang="el-GR" sz="2800" dirty="0" smtClean="0"/>
          </a:p>
          <a:p>
            <a:pPr marL="542925" indent="-452438">
              <a:defRPr/>
            </a:pPr>
            <a:r>
              <a:rPr lang="el-GR" sz="2800" dirty="0" smtClean="0"/>
              <a:t>Κοινωνικά «Αγαπημένα»</a:t>
            </a:r>
          </a:p>
          <a:p>
            <a:pPr marL="542925" indent="-452438">
              <a:defRPr/>
            </a:pPr>
            <a:r>
              <a:rPr lang="el-GR" sz="2800" dirty="0" smtClean="0"/>
              <a:t>Κοινωνικές Προτροπές</a:t>
            </a:r>
          </a:p>
          <a:p>
            <a:pPr marL="542925" indent="-452438">
              <a:defRPr/>
            </a:pPr>
            <a:r>
              <a:rPr lang="el-GR" sz="2800" dirty="0" smtClean="0"/>
              <a:t>Θεματικά Κοινωνικά Δίκτυα </a:t>
            </a:r>
          </a:p>
        </p:txBody>
      </p:sp>
      <p:sp>
        <p:nvSpPr>
          <p:cNvPr id="14340" name="AutoShape 9" descr="Αποτέλεσμα εικόνας για tel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00306"/>
            <a:ext cx="29488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6600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dirty="0" err="1" smtClean="0"/>
              <a:t>Μεσα</a:t>
            </a:r>
            <a:r>
              <a:rPr lang="el-GR" sz="3600" dirty="0" smtClean="0"/>
              <a:t> ή </a:t>
            </a:r>
            <a:r>
              <a:rPr lang="el-GR" sz="3600" dirty="0" err="1" smtClean="0"/>
              <a:t>Ιστοσελιδεσ</a:t>
            </a:r>
            <a:r>
              <a:rPr lang="el-GR" sz="3600" dirty="0" smtClean="0"/>
              <a:t> </a:t>
            </a:r>
            <a:r>
              <a:rPr lang="el-GR" sz="3600" dirty="0" err="1" smtClean="0"/>
              <a:t>Κοινωνικησ</a:t>
            </a:r>
            <a:r>
              <a:rPr lang="el-GR" sz="3600" dirty="0" smtClean="0"/>
              <a:t> </a:t>
            </a:r>
            <a:r>
              <a:rPr lang="el-GR" sz="3600" dirty="0" err="1" smtClean="0"/>
              <a:t>Δικτυωσησ</a:t>
            </a:r>
            <a:r>
              <a:rPr lang="el-GR" sz="3600" dirty="0" smtClean="0"/>
              <a:t> (</a:t>
            </a:r>
            <a:r>
              <a:rPr lang="el-GR" sz="3600" dirty="0" err="1" smtClean="0"/>
              <a:t>Social</a:t>
            </a:r>
            <a:r>
              <a:rPr lang="el-GR" sz="3600" dirty="0" smtClean="0"/>
              <a:t> </a:t>
            </a:r>
            <a:r>
              <a:rPr lang="el-GR" sz="3600" dirty="0" err="1" smtClean="0"/>
              <a:t>Networks</a:t>
            </a:r>
            <a:r>
              <a:rPr lang="el-GR" sz="3600" dirty="0" smtClean="0"/>
              <a:t>)</a:t>
            </a:r>
            <a:endParaRPr lang="en-US" dirty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1196975"/>
            <a:ext cx="7824787" cy="1660525"/>
          </a:xfrm>
        </p:spPr>
        <p:txBody>
          <a:bodyPr/>
          <a:lstStyle/>
          <a:p>
            <a:pPr marL="111125" indent="3175">
              <a:buFont typeface="Wingdings 2" pitchFamily="18" charset="2"/>
              <a:buNone/>
            </a:pPr>
            <a:r>
              <a:rPr lang="el-GR" smtClean="0"/>
              <a:t>Οι Ιστοσελίδες Κοινωνικής Δικτύωσης είναι το δημοφιλέστερο μέσο Κοινωνικών Δικτύων </a:t>
            </a:r>
            <a:br>
              <a:rPr lang="el-GR" smtClean="0"/>
            </a:br>
            <a:r>
              <a:rPr lang="el-GR" smtClean="0"/>
              <a:t>Οι χρήστες εγγράφονται και αλληλεπιδρούν ως μια εικονική κοινότητα</a:t>
            </a:r>
          </a:p>
          <a:p>
            <a:pPr marL="1162050" lvl="1" indent="-342900"/>
            <a:r>
              <a:rPr lang="en-US" smtClean="0">
                <a:solidFill>
                  <a:schemeClr val="tx1"/>
                </a:solidFill>
              </a:rPr>
              <a:t>Facebook</a:t>
            </a:r>
            <a:endParaRPr lang="el-GR" smtClean="0">
              <a:solidFill>
                <a:schemeClr val="tx1"/>
              </a:solidFill>
            </a:endParaRPr>
          </a:p>
          <a:p>
            <a:pPr marL="1162050" lvl="1" indent="-342900"/>
            <a:r>
              <a:rPr lang="en-US" smtClean="0">
                <a:solidFill>
                  <a:schemeClr val="tx1"/>
                </a:solidFill>
              </a:rPr>
              <a:t>Google+</a:t>
            </a:r>
            <a:endParaRPr lang="el-GR" smtClean="0">
              <a:solidFill>
                <a:schemeClr val="tx1"/>
              </a:solidFill>
            </a:endParaRPr>
          </a:p>
          <a:p>
            <a:pPr marL="1162050" lvl="1" indent="-342900"/>
            <a:r>
              <a:rPr lang="en-US" smtClean="0">
                <a:solidFill>
                  <a:schemeClr val="tx1"/>
                </a:solidFill>
              </a:rPr>
              <a:t>VK</a:t>
            </a:r>
            <a:endParaRPr lang="el-GR" smtClean="0">
              <a:solidFill>
                <a:schemeClr val="tx1"/>
              </a:solidFill>
            </a:endParaRPr>
          </a:p>
          <a:p>
            <a:pPr marL="1162050" lvl="1" indent="-342900"/>
            <a:r>
              <a:rPr lang="en-US" smtClean="0">
                <a:solidFill>
                  <a:schemeClr val="tx1"/>
                </a:solidFill>
              </a:rPr>
              <a:t>Renren</a:t>
            </a:r>
            <a:endParaRPr lang="el-GR" smtClean="0">
              <a:solidFill>
                <a:schemeClr val="tx1"/>
              </a:solidFill>
            </a:endParaRPr>
          </a:p>
          <a:p>
            <a:pPr marL="1162050" lvl="1" indent="-342900"/>
            <a:r>
              <a:rPr lang="en-US" smtClean="0">
                <a:solidFill>
                  <a:schemeClr val="tx1"/>
                </a:solidFill>
              </a:rPr>
              <a:t>LinkedIn</a:t>
            </a:r>
            <a:endParaRPr lang="el-GR" smtClean="0">
              <a:solidFill>
                <a:schemeClr val="tx1"/>
              </a:solidFill>
            </a:endParaRPr>
          </a:p>
          <a:p>
            <a:pPr marL="1162050" lvl="1" indent="-342900"/>
            <a:r>
              <a:rPr lang="en-US" smtClean="0">
                <a:solidFill>
                  <a:schemeClr val="tx1"/>
                </a:solidFill>
              </a:rPr>
              <a:t>ResearchGate</a:t>
            </a:r>
            <a:endParaRPr lang="el-GR" smtClean="0">
              <a:solidFill>
                <a:schemeClr val="tx1"/>
              </a:solidFill>
            </a:endParaRPr>
          </a:p>
          <a:p>
            <a:pPr marL="1162050" lvl="1" indent="-342900"/>
            <a:r>
              <a:rPr lang="en-US" smtClean="0">
                <a:solidFill>
                  <a:schemeClr val="tx1"/>
                </a:solidFill>
              </a:rPr>
              <a:t>Edmodo</a:t>
            </a:r>
            <a:endParaRPr lang="el-GR" smtClean="0">
              <a:solidFill>
                <a:schemeClr val="tx1"/>
              </a:solidFill>
            </a:endParaRPr>
          </a:p>
          <a:p>
            <a:pPr marL="1162050" lvl="1" indent="-342900"/>
            <a:r>
              <a:rPr lang="en-US" smtClean="0">
                <a:solidFill>
                  <a:schemeClr val="tx1"/>
                </a:solidFill>
              </a:rPr>
              <a:t>Schoology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295275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Facebook</a:t>
            </a:r>
            <a:endParaRPr lang="en-US" dirty="0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1196975"/>
            <a:ext cx="7824787" cy="1660525"/>
          </a:xfrm>
        </p:spPr>
        <p:txBody>
          <a:bodyPr/>
          <a:lstStyle/>
          <a:p>
            <a:pPr marL="361950" indent="-271463"/>
            <a:r>
              <a:rPr lang="el-GR" dirty="0" smtClean="0"/>
              <a:t>Το πιο διαδεδομένο μέσο κοινωνικής δικτύωσης με πάνω από ένα δισεκατομμύριο χρήστες</a:t>
            </a:r>
          </a:p>
          <a:p>
            <a:pPr marL="361950" indent="-271463"/>
            <a:r>
              <a:rPr lang="el-GR" dirty="0" smtClean="0"/>
              <a:t>Ξεκίνησε από τον ιδρυτή του το 2004 ως μέσο δικτύωσης των φοιτητών του Πανεπιστημίου Χάρβαρντ, αλλά γρήγορα επεκτάθηκε</a:t>
            </a:r>
          </a:p>
          <a:p>
            <a:pPr marL="361950" indent="-271463"/>
            <a:r>
              <a:rPr lang="el-GR" dirty="0" smtClean="0"/>
              <a:t>Σήμερα μπορεί να γίνει μέλος οποιοσδήποτε είναι άνω των 13 ετών</a:t>
            </a:r>
            <a:endParaRPr lang="en-US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4343400"/>
            <a:ext cx="3370263" cy="21812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4" descr="Αποτέλεσμα εικόνας για facebook logo 3d"/>
          <p:cNvPicPr>
            <a:picLocks noChangeAspect="1" noChangeArrowheads="1"/>
          </p:cNvPicPr>
          <p:nvPr/>
        </p:nvPicPr>
        <p:blipFill>
          <a:blip r:embed="rId3" cstate="print"/>
          <a:srcRect l="11227" t="26947" b="31136"/>
          <a:stretch>
            <a:fillRect/>
          </a:stretch>
        </p:blipFill>
        <p:spPr bwMode="auto">
          <a:xfrm>
            <a:off x="5786446" y="142852"/>
            <a:ext cx="2714644" cy="9609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6"/>
            <a:ext cx="3872755" cy="223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543824" cy="6600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dirty="0" err="1" smtClean="0"/>
              <a:t>ιστοσελιδεσ</a:t>
            </a:r>
            <a:r>
              <a:rPr lang="el-GR" sz="3600" dirty="0" smtClean="0"/>
              <a:t> </a:t>
            </a:r>
            <a:r>
              <a:rPr lang="el-GR" sz="3600" dirty="0" err="1" smtClean="0"/>
              <a:t>κοινωνικησ</a:t>
            </a:r>
            <a:r>
              <a:rPr lang="el-GR" sz="3600" dirty="0" smtClean="0"/>
              <a:t> </a:t>
            </a:r>
            <a:r>
              <a:rPr lang="el-GR" sz="3600" dirty="0" err="1" smtClean="0"/>
              <a:t>δικτυωσησ</a:t>
            </a:r>
            <a:endParaRPr lang="en-US" dirty="0"/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1196975"/>
            <a:ext cx="7824787" cy="4375150"/>
          </a:xfrm>
        </p:spPr>
        <p:txBody>
          <a:bodyPr/>
          <a:lstStyle/>
          <a:p>
            <a:pPr marL="92075" indent="-1588">
              <a:buFont typeface="Wingdings 2" pitchFamily="18" charset="2"/>
              <a:buNone/>
              <a:defRPr/>
            </a:pPr>
            <a:r>
              <a:rPr lang="el-GR" dirty="0" smtClean="0"/>
              <a:t>Άλλες δημοφιλείς ιστοσελίδες </a:t>
            </a:r>
            <a:endParaRPr lang="el-GR" dirty="0" smtClean="0"/>
          </a:p>
          <a:p>
            <a:pPr marL="92075" indent="-1588">
              <a:buFont typeface="Wingdings 2" pitchFamily="18" charset="2"/>
              <a:buNone/>
              <a:defRPr/>
            </a:pPr>
            <a:r>
              <a:rPr lang="el-GR" dirty="0" smtClean="0"/>
              <a:t>κοινωνικής </a:t>
            </a:r>
            <a:r>
              <a:rPr lang="el-GR" dirty="0" smtClean="0"/>
              <a:t>δικτύωσης είναι: </a:t>
            </a:r>
          </a:p>
          <a:p>
            <a:pPr marL="282575" indent="-282575">
              <a:defRPr/>
            </a:pPr>
            <a:r>
              <a:rPr lang="el-GR" dirty="0" smtClean="0"/>
              <a:t>η </a:t>
            </a:r>
            <a:r>
              <a:rPr lang="el-GR" b="1" dirty="0" err="1" smtClean="0"/>
              <a:t>Google</a:t>
            </a:r>
            <a:r>
              <a:rPr lang="el-GR" b="1" dirty="0" smtClean="0"/>
              <a:t>+</a:t>
            </a:r>
          </a:p>
          <a:p>
            <a:pPr marL="282575" indent="-282575">
              <a:defRPr/>
            </a:pPr>
            <a:endParaRPr lang="el-GR" dirty="0" smtClean="0"/>
          </a:p>
          <a:p>
            <a:pPr marL="282575" indent="-282575">
              <a:defRPr/>
            </a:pPr>
            <a:r>
              <a:rPr lang="el-GR" dirty="0" smtClean="0"/>
              <a:t>η </a:t>
            </a:r>
            <a:r>
              <a:rPr lang="el-GR" b="1" dirty="0" smtClean="0"/>
              <a:t>VK</a:t>
            </a:r>
            <a:r>
              <a:rPr lang="el-GR" dirty="0" smtClean="0"/>
              <a:t> με 250 εκατομμύρια εγγεγραμμένους χρήστες στη Ρωσία</a:t>
            </a:r>
          </a:p>
          <a:p>
            <a:pPr marL="282575" indent="-282575">
              <a:defRPr/>
            </a:pPr>
            <a:endParaRPr lang="el-GR" b="1" dirty="0" smtClean="0"/>
          </a:p>
          <a:p>
            <a:pPr marL="282575" indent="-282575">
              <a:defRPr/>
            </a:pPr>
            <a:endParaRPr lang="el-GR" b="1" dirty="0" smtClean="0"/>
          </a:p>
          <a:p>
            <a:pPr marL="282575" indent="-282575">
              <a:defRPr/>
            </a:pPr>
            <a:endParaRPr lang="el-GR" b="1" dirty="0" smtClean="0"/>
          </a:p>
          <a:p>
            <a:pPr marL="282575" indent="-282575">
              <a:defRPr/>
            </a:pPr>
            <a:r>
              <a:rPr lang="el-GR" b="1" dirty="0" err="1" smtClean="0"/>
              <a:t>renren</a:t>
            </a:r>
            <a:r>
              <a:rPr lang="el-GR" dirty="0" smtClean="0"/>
              <a:t> με 150 εκατομμύρια </a:t>
            </a:r>
            <a:br>
              <a:rPr lang="el-GR" dirty="0" smtClean="0"/>
            </a:br>
            <a:r>
              <a:rPr lang="el-GR" dirty="0" smtClean="0"/>
              <a:t>εγγεγραμμένους χρήστες στην Κίνα </a:t>
            </a:r>
            <a:endParaRPr lang="en-US" dirty="0" smtClean="0"/>
          </a:p>
        </p:txBody>
      </p:sp>
      <p:pic>
        <p:nvPicPr>
          <p:cNvPr id="17412" name="Picture 2" descr="Αποτέλεσμα εικόνας για google plus log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133600"/>
            <a:ext cx="661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4" descr="Αποτέλεσμα εικόνας για V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AutoShape 6" descr="Αποτέλεσμα εικόνας για V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1330327" cy="136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258608"/>
            <a:ext cx="1357322" cy="141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Αποτέλεσμα εικόνας για google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071546"/>
            <a:ext cx="2572338" cy="208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Αποτέλεσμα εικόνας για russian people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Αποτέλεσμα εικόνας για chinese people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86" b="11057"/>
          <a:stretch>
            <a:fillRect/>
          </a:stretch>
        </p:blipFill>
        <p:spPr bwMode="auto">
          <a:xfrm>
            <a:off x="7286644" y="5286388"/>
            <a:ext cx="1656578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92888" cy="648072"/>
          </a:xfrm>
        </p:spPr>
        <p:txBody>
          <a:bodyPr/>
          <a:lstStyle/>
          <a:p>
            <a:pPr>
              <a:defRPr/>
            </a:pPr>
            <a:r>
              <a:rPr lang="el-GR" sz="4000" dirty="0" err="1" smtClean="0"/>
              <a:t>LinkedIn</a:t>
            </a:r>
            <a:endParaRPr lang="el-GR" dirty="0"/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413"/>
            <a:ext cx="8858280" cy="29527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800" dirty="0" smtClean="0"/>
              <a:t>Η ιστοσελίδα </a:t>
            </a:r>
            <a:r>
              <a:rPr lang="el-GR" sz="2800" b="1" dirty="0" err="1" smtClean="0"/>
              <a:t>LinkedIn</a:t>
            </a:r>
            <a:r>
              <a:rPr lang="el-GR" sz="2800" b="1" dirty="0" smtClean="0"/>
              <a:t> </a:t>
            </a:r>
            <a:r>
              <a:rPr lang="el-GR" sz="2800" dirty="0" smtClean="0"/>
              <a:t>χρησιμοποιείται για επαγγελματική δικτύωση. </a:t>
            </a:r>
            <a:endParaRPr lang="el-GR" sz="2800" dirty="0" smtClean="0"/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Οι </a:t>
            </a:r>
            <a:r>
              <a:rPr lang="el-GR" sz="2800" dirty="0" smtClean="0"/>
              <a:t>χρήστες είναι </a:t>
            </a:r>
            <a:r>
              <a:rPr lang="el-GR" sz="2800" b="1" dirty="0" smtClean="0">
                <a:solidFill>
                  <a:srgbClr val="0070C0"/>
                </a:solidFill>
              </a:rPr>
              <a:t>επαγγελματίες</a:t>
            </a:r>
            <a:r>
              <a:rPr lang="el-GR" sz="2800" dirty="0" smtClean="0"/>
              <a:t> </a:t>
            </a:r>
            <a:r>
              <a:rPr lang="el-GR" sz="2800" dirty="0" smtClean="0"/>
              <a:t>που </a:t>
            </a:r>
            <a:r>
              <a:rPr lang="el-GR" sz="2800" dirty="0" smtClean="0"/>
              <a:t>στο προφίλ τους ανεβάζουν </a:t>
            </a:r>
            <a:r>
              <a:rPr lang="el-GR" sz="2800" dirty="0" smtClean="0"/>
              <a:t>τα </a:t>
            </a:r>
            <a:r>
              <a:rPr lang="el-GR" sz="2800" dirty="0" smtClean="0">
                <a:solidFill>
                  <a:srgbClr val="0070C0"/>
                </a:solidFill>
              </a:rPr>
              <a:t>προσόντα</a:t>
            </a:r>
            <a:r>
              <a:rPr lang="el-GR" sz="2800" dirty="0" smtClean="0"/>
              <a:t> τους και τη μέχρι τώρα επαγγελματική τους </a:t>
            </a:r>
            <a:r>
              <a:rPr lang="el-GR" sz="2800" dirty="0" smtClean="0">
                <a:solidFill>
                  <a:srgbClr val="0070C0"/>
                </a:solidFill>
              </a:rPr>
              <a:t>εμπειρία</a:t>
            </a:r>
            <a:r>
              <a:rPr lang="el-GR" sz="2800" dirty="0" smtClean="0"/>
              <a:t>, </a:t>
            </a:r>
            <a:br>
              <a:rPr lang="el-GR" sz="2800" dirty="0" smtClean="0"/>
            </a:br>
            <a:r>
              <a:rPr lang="el-GR" sz="2800" dirty="0" smtClean="0"/>
              <a:t>καθώς και επιχειρήσεις ή </a:t>
            </a:r>
            <a:r>
              <a:rPr lang="el-GR" sz="2800" dirty="0" smtClean="0"/>
              <a:t>οργανισμοί </a:t>
            </a:r>
            <a:r>
              <a:rPr lang="el-GR" sz="2800" dirty="0" smtClean="0"/>
              <a:t>που αναζητούν </a:t>
            </a:r>
            <a:r>
              <a:rPr lang="el-GR" sz="2800" b="1" dirty="0" smtClean="0">
                <a:solidFill>
                  <a:srgbClr val="0070C0"/>
                </a:solidFill>
              </a:rPr>
              <a:t>προσωπικό.</a:t>
            </a:r>
            <a:r>
              <a:rPr lang="el-GR" sz="2800" dirty="0" smtClean="0"/>
              <a:t> </a:t>
            </a:r>
            <a:endParaRPr lang="el-GR" sz="2800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t="7143"/>
          <a:stretch>
            <a:fillRect/>
          </a:stretch>
        </p:blipFill>
        <p:spPr bwMode="auto">
          <a:xfrm>
            <a:off x="5786446" y="214290"/>
            <a:ext cx="2932113" cy="93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Αποτέλεσμα εικόνας για linked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58" t="4465" r="5160" b="2750"/>
          <a:stretch>
            <a:fillRect/>
          </a:stretch>
        </p:blipFill>
        <p:spPr bwMode="auto">
          <a:xfrm>
            <a:off x="2786050" y="4052032"/>
            <a:ext cx="4714908" cy="280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92888" cy="720080"/>
          </a:xfrm>
        </p:spPr>
        <p:txBody>
          <a:bodyPr/>
          <a:lstStyle/>
          <a:p>
            <a:pPr>
              <a:defRPr/>
            </a:pPr>
            <a:r>
              <a:rPr lang="el-GR" sz="4000" dirty="0" err="1" smtClean="0"/>
              <a:t>ResearchGate</a:t>
            </a:r>
            <a:endParaRPr lang="el-GR" sz="4000" dirty="0" smtClean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1268413"/>
            <a:ext cx="8035950" cy="18002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800" dirty="0" smtClean="0"/>
              <a:t>Η ιστοσελίδα </a:t>
            </a:r>
            <a:r>
              <a:rPr lang="el-GR" sz="2800" b="1" dirty="0" err="1" smtClean="0"/>
              <a:t>ResearchGate</a:t>
            </a:r>
            <a:r>
              <a:rPr lang="el-GR" sz="2800" b="1" dirty="0" smtClean="0"/>
              <a:t> </a:t>
            </a:r>
            <a:r>
              <a:rPr lang="el-GR" sz="2800" dirty="0" smtClean="0"/>
              <a:t>χρησιμοποιείται για επιστημονική δικτύωση. </a:t>
            </a:r>
            <a:endParaRPr lang="el-GR" sz="2800" dirty="0" smtClean="0"/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Ο</a:t>
            </a:r>
            <a:r>
              <a:rPr lang="el-GR" sz="2800" dirty="0" smtClean="0"/>
              <a:t>ι </a:t>
            </a:r>
            <a:r>
              <a:rPr lang="el-GR" sz="2800" dirty="0" smtClean="0"/>
              <a:t>χρήστες είναι </a:t>
            </a:r>
            <a:r>
              <a:rPr lang="el-GR" sz="2800" dirty="0" smtClean="0">
                <a:solidFill>
                  <a:srgbClr val="0070C0"/>
                </a:solidFill>
              </a:rPr>
              <a:t>επιστήμονες</a:t>
            </a:r>
            <a:r>
              <a:rPr lang="el-GR" sz="2800" dirty="0" smtClean="0"/>
              <a:t> και </a:t>
            </a:r>
            <a:r>
              <a:rPr lang="el-GR" sz="2800" dirty="0" smtClean="0">
                <a:solidFill>
                  <a:srgbClr val="0070C0"/>
                </a:solidFill>
              </a:rPr>
              <a:t>ερευνητές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σε Πανεπιστήμια  που διαμοιράζονται </a:t>
            </a:r>
            <a:br>
              <a:rPr lang="el-GR" sz="2800" dirty="0" smtClean="0"/>
            </a:br>
            <a:r>
              <a:rPr lang="el-GR" sz="2800" dirty="0" smtClean="0"/>
              <a:t>εργασίες, πειραματικά αποτελέσματα και συνεργασίες</a:t>
            </a:r>
          </a:p>
        </p:txBody>
      </p:sp>
      <p:pic>
        <p:nvPicPr>
          <p:cNvPr id="5" name="Picture 2" descr="Αποτέλεσμα εικόνας για research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714752"/>
            <a:ext cx="5181600" cy="2981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92888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err="1" smtClean="0"/>
              <a:t>Edmodo</a:t>
            </a:r>
            <a:r>
              <a:rPr lang="el-GR" sz="4000" dirty="0" smtClean="0"/>
              <a:t> και </a:t>
            </a:r>
            <a:r>
              <a:rPr lang="el-GR" sz="4000" dirty="0" err="1" smtClean="0"/>
              <a:t>Schoology</a:t>
            </a:r>
            <a:endParaRPr lang="el-GR" sz="4000" dirty="0" smtClean="0"/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1196975"/>
            <a:ext cx="7848600" cy="2808288"/>
          </a:xfrm>
        </p:spPr>
        <p:txBody>
          <a:bodyPr/>
          <a:lstStyle/>
          <a:p>
            <a:pPr marL="454025" indent="-363538"/>
            <a:r>
              <a:rPr lang="el-GR" sz="2800" dirty="0" smtClean="0"/>
              <a:t>Η </a:t>
            </a:r>
            <a:r>
              <a:rPr lang="el-GR" sz="2800" dirty="0" smtClean="0"/>
              <a:t>ιστοσελίδα </a:t>
            </a:r>
            <a:r>
              <a:rPr lang="el-GR" sz="2800" b="1" dirty="0" err="1" smtClean="0"/>
              <a:t>Edmodo</a:t>
            </a:r>
            <a:r>
              <a:rPr lang="el-GR" sz="2800" b="1" dirty="0" smtClean="0"/>
              <a:t> </a:t>
            </a:r>
            <a:r>
              <a:rPr lang="el-GR" sz="2800" dirty="0" smtClean="0"/>
              <a:t>χρησιμοποιείται για </a:t>
            </a:r>
            <a:r>
              <a:rPr lang="el-GR" sz="2800" b="1" dirty="0" smtClean="0">
                <a:solidFill>
                  <a:srgbClr val="0070C0"/>
                </a:solidFill>
              </a:rPr>
              <a:t>Σχολική </a:t>
            </a:r>
            <a:r>
              <a:rPr lang="el-GR" sz="2800" b="1" dirty="0" smtClean="0">
                <a:solidFill>
                  <a:srgbClr val="0070C0"/>
                </a:solidFill>
              </a:rPr>
              <a:t>χρήση</a:t>
            </a:r>
            <a:r>
              <a:rPr lang="el-GR" sz="2800" dirty="0" smtClean="0"/>
              <a:t>. </a:t>
            </a:r>
          </a:p>
          <a:p>
            <a:pPr marL="454025" indent="-363538"/>
            <a:r>
              <a:rPr lang="el-GR" sz="2800" dirty="0" smtClean="0"/>
              <a:t>Είναι </a:t>
            </a:r>
            <a:r>
              <a:rPr lang="el-GR" sz="2800" dirty="0" smtClean="0"/>
              <a:t>ασφαλής και χρησιμοποιείται από μαθητές στα πλαίσια ενός σχολικού </a:t>
            </a:r>
            <a:r>
              <a:rPr lang="el-GR" sz="2800" dirty="0" smtClean="0">
                <a:solidFill>
                  <a:srgbClr val="0070C0"/>
                </a:solidFill>
              </a:rPr>
              <a:t>μαθήματος</a:t>
            </a:r>
            <a:r>
              <a:rPr lang="el-GR" sz="2800" dirty="0" smtClean="0"/>
              <a:t> </a:t>
            </a:r>
            <a:r>
              <a:rPr lang="el-GR" sz="2800" dirty="0" smtClean="0"/>
              <a:t>ή </a:t>
            </a:r>
            <a:r>
              <a:rPr lang="el-GR" sz="2800" dirty="0" smtClean="0"/>
              <a:t>μιας σχολικής </a:t>
            </a:r>
            <a:r>
              <a:rPr lang="el-GR" sz="2800" dirty="0" smtClean="0">
                <a:solidFill>
                  <a:srgbClr val="0070C0"/>
                </a:solidFill>
              </a:rPr>
              <a:t>εργασίας</a:t>
            </a:r>
            <a:r>
              <a:rPr lang="el-GR" sz="2800" b="1" dirty="0" smtClean="0">
                <a:solidFill>
                  <a:srgbClr val="0070C0"/>
                </a:solidFill>
              </a:rPr>
              <a:t> </a:t>
            </a:r>
            <a:r>
              <a:rPr lang="el-GR" sz="2800" b="1" dirty="0" smtClean="0"/>
              <a:t>-</a:t>
            </a:r>
            <a:r>
              <a:rPr lang="el-GR" sz="2800" dirty="0" smtClean="0"/>
              <a:t>Καλύτερη </a:t>
            </a:r>
            <a:r>
              <a:rPr lang="el-GR" sz="2800" dirty="0" smtClean="0"/>
              <a:t>συνεργασία μεταξύ </a:t>
            </a:r>
            <a:r>
              <a:rPr lang="el-GR" sz="2800" dirty="0" smtClean="0"/>
              <a:t>μαθητών</a:t>
            </a:r>
            <a:endParaRPr lang="el-GR" sz="2800" dirty="0" smtClean="0">
              <a:solidFill>
                <a:srgbClr val="0070C0"/>
              </a:solidFill>
            </a:endParaRPr>
          </a:p>
          <a:p>
            <a:pPr marL="454025" indent="-363538"/>
            <a:r>
              <a:rPr lang="el-GR" sz="2800" dirty="0" smtClean="0"/>
              <a:t>Δυνατότητα </a:t>
            </a:r>
            <a:r>
              <a:rPr lang="el-GR" sz="2800" dirty="0" smtClean="0">
                <a:solidFill>
                  <a:srgbClr val="00B0F0"/>
                </a:solidFill>
              </a:rPr>
              <a:t>διαμοιρασμού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00B0F0"/>
                </a:solidFill>
              </a:rPr>
              <a:t>αρχείων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</p:txBody>
      </p:sp>
      <p:sp>
        <p:nvSpPr>
          <p:cNvPr id="20484" name="AutoShape 5" descr="Αποτέλεσμα εικόνας για chat internet"/>
          <p:cNvSpPr>
            <a:spLocks noChangeAspect="1" noChangeArrowheads="1"/>
          </p:cNvSpPr>
          <p:nvPr/>
        </p:nvSpPr>
        <p:spPr bwMode="auto">
          <a:xfrm>
            <a:off x="155575" y="-1790700"/>
            <a:ext cx="5153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429264"/>
            <a:ext cx="2333625" cy="8096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600325" cy="5619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572008"/>
            <a:ext cx="1800225" cy="182086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2" descr="Αποτέλεσμα εικόνας για edmo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08" y="4497981"/>
            <a:ext cx="3146692" cy="2360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l-GR" sz="3600" dirty="0" err="1" smtClean="0"/>
              <a:t>Μικρο</a:t>
            </a:r>
            <a:r>
              <a:rPr lang="el-GR" sz="3600" dirty="0" smtClean="0"/>
              <a:t>-</a:t>
            </a:r>
            <a:r>
              <a:rPr lang="el-GR" sz="3600" dirty="0" err="1" smtClean="0"/>
              <a:t>ιστολογια</a:t>
            </a:r>
            <a:r>
              <a:rPr lang="el-GR" sz="3600" dirty="0" smtClean="0"/>
              <a:t> (</a:t>
            </a:r>
            <a:r>
              <a:rPr lang="en-US" sz="3600" dirty="0" err="1" smtClean="0"/>
              <a:t>microblogs</a:t>
            </a:r>
            <a:r>
              <a:rPr lang="en-US" sz="3600" dirty="0" smtClean="0"/>
              <a:t>)</a:t>
            </a:r>
            <a:endParaRPr lang="el-GR" sz="4000" dirty="0" smtClean="0"/>
          </a:p>
        </p:txBody>
      </p:sp>
      <p:sp>
        <p:nvSpPr>
          <p:cNvPr id="21508" name="AutoShape 6" descr="Αποτέλεσμα εικόνας για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214282" y="1609725"/>
            <a:ext cx="7481918" cy="4846638"/>
          </a:xfrm>
        </p:spPr>
        <p:txBody>
          <a:bodyPr/>
          <a:lstStyle/>
          <a:p>
            <a:r>
              <a:rPr lang="el-GR" sz="2800" dirty="0" smtClean="0"/>
              <a:t>Τα </a:t>
            </a:r>
            <a:r>
              <a:rPr lang="el-GR" sz="2800" b="1" dirty="0" err="1" smtClean="0"/>
              <a:t>Μικρο</a:t>
            </a:r>
            <a:r>
              <a:rPr lang="el-GR" sz="2800" b="1" dirty="0" smtClean="0"/>
              <a:t>-</a:t>
            </a:r>
            <a:r>
              <a:rPr lang="el-GR" sz="2800" b="1" dirty="0" err="1" smtClean="0"/>
              <a:t>ιστολόγια</a:t>
            </a:r>
            <a:r>
              <a:rPr lang="el-GR" sz="2800" dirty="0" smtClean="0"/>
              <a:t> </a:t>
            </a:r>
            <a:r>
              <a:rPr lang="el-GR" sz="2800" dirty="0" err="1" smtClean="0"/>
              <a:t>χρησιμοποιούναι</a:t>
            </a:r>
            <a:r>
              <a:rPr lang="el-GR" sz="2800" dirty="0" smtClean="0"/>
              <a:t> για </a:t>
            </a:r>
            <a:r>
              <a:rPr lang="el-GR" sz="2800" dirty="0" smtClean="0">
                <a:solidFill>
                  <a:srgbClr val="0070C0"/>
                </a:solidFill>
              </a:rPr>
              <a:t>γρήγορη και άμεση ενημέρωση</a:t>
            </a:r>
            <a:endParaRPr lang="el-GR" sz="2800" dirty="0" smtClean="0"/>
          </a:p>
          <a:p>
            <a:r>
              <a:rPr lang="el-GR" sz="2800" b="1" dirty="0" err="1" smtClean="0">
                <a:solidFill>
                  <a:srgbClr val="0070C0"/>
                </a:solidFill>
              </a:rPr>
              <a:t>Twitter</a:t>
            </a:r>
            <a:r>
              <a:rPr lang="el-GR" sz="2800" b="1" dirty="0" smtClean="0">
                <a:solidFill>
                  <a:srgbClr val="0070C0"/>
                </a:solidFill>
              </a:rPr>
              <a:t> </a:t>
            </a:r>
            <a:r>
              <a:rPr lang="el-GR" sz="2800" dirty="0" smtClean="0"/>
              <a:t>το </a:t>
            </a:r>
            <a:r>
              <a:rPr lang="el-GR" sz="2800" dirty="0" smtClean="0"/>
              <a:t>πιο δημοφιλές </a:t>
            </a:r>
            <a:r>
              <a:rPr lang="el-GR" sz="2800" b="1" dirty="0" err="1" smtClean="0"/>
              <a:t>Μικρο</a:t>
            </a:r>
            <a:r>
              <a:rPr lang="el-GR" sz="2800" b="1" dirty="0" smtClean="0"/>
              <a:t>-</a:t>
            </a:r>
            <a:r>
              <a:rPr lang="el-GR" sz="2800" b="1" dirty="0" err="1" smtClean="0"/>
              <a:t>ιστολόγιο</a:t>
            </a:r>
            <a:r>
              <a:rPr lang="el-GR" sz="2800" dirty="0" smtClean="0"/>
              <a:t>.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pic>
        <p:nvPicPr>
          <p:cNvPr id="9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571876"/>
            <a:ext cx="2822044" cy="2643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Αποτέλεσμα εικόνας για microbl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222076"/>
            <a:ext cx="3529014" cy="340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l-GR" sz="3600" dirty="0" err="1" smtClean="0"/>
              <a:t>Μικρο</a:t>
            </a:r>
            <a:r>
              <a:rPr lang="el-GR" sz="3600" dirty="0" smtClean="0"/>
              <a:t>-</a:t>
            </a:r>
            <a:r>
              <a:rPr lang="el-GR" sz="3600" dirty="0" err="1" smtClean="0"/>
              <a:t>ιστολογια</a:t>
            </a:r>
            <a:r>
              <a:rPr lang="el-GR" sz="3600" dirty="0" smtClean="0"/>
              <a:t> (</a:t>
            </a:r>
            <a:r>
              <a:rPr lang="en-US" sz="3600" dirty="0" err="1" smtClean="0"/>
              <a:t>microblogs</a:t>
            </a:r>
            <a:r>
              <a:rPr lang="en-US" sz="3600" dirty="0" smtClean="0"/>
              <a:t>)</a:t>
            </a:r>
            <a:endParaRPr lang="el-GR" sz="4000" dirty="0" smtClean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125538"/>
            <a:ext cx="8286808" cy="3095625"/>
          </a:xfrm>
        </p:spPr>
        <p:txBody>
          <a:bodyPr/>
          <a:lstStyle/>
          <a:p>
            <a:pPr marL="363538" indent="-363538"/>
            <a:r>
              <a:rPr lang="el-GR" sz="2800" b="1" dirty="0" err="1" smtClean="0">
                <a:solidFill>
                  <a:srgbClr val="0070C0"/>
                </a:solidFill>
              </a:rPr>
              <a:t>Twitter</a:t>
            </a:r>
            <a:r>
              <a:rPr lang="el-GR" sz="2800" b="1" dirty="0" smtClean="0">
                <a:solidFill>
                  <a:srgbClr val="0070C0"/>
                </a:solidFill>
              </a:rPr>
              <a:t> </a:t>
            </a:r>
            <a:r>
              <a:rPr lang="el-GR" sz="2800" b="1" dirty="0" smtClean="0">
                <a:solidFill>
                  <a:srgbClr val="0070C0"/>
                </a:solidFill>
              </a:rPr>
              <a:t>- </a:t>
            </a:r>
            <a:r>
              <a:rPr lang="el-GR" sz="2800" dirty="0" smtClean="0"/>
              <a:t>Οι </a:t>
            </a:r>
            <a:r>
              <a:rPr lang="el-GR" sz="2800" dirty="0" smtClean="0"/>
              <a:t>χρήστες εγγράφονται στην υπηρεσία και μπορούν να </a:t>
            </a:r>
            <a:r>
              <a:rPr lang="el-GR" sz="2800" dirty="0" smtClean="0"/>
              <a:t>αναρτήσουν </a:t>
            </a:r>
            <a:r>
              <a:rPr lang="el-GR" sz="2800" dirty="0" smtClean="0"/>
              <a:t>μικρά </a:t>
            </a:r>
            <a:r>
              <a:rPr lang="el-GR" sz="2800" dirty="0" err="1" smtClean="0"/>
              <a:t>κειμένα</a:t>
            </a:r>
            <a:r>
              <a:rPr lang="el-GR" sz="2800" dirty="0" smtClean="0"/>
              <a:t> </a:t>
            </a:r>
            <a:r>
              <a:rPr lang="el-GR" sz="2400" dirty="0" smtClean="0"/>
              <a:t>(</a:t>
            </a:r>
            <a:r>
              <a:rPr lang="el-GR" sz="2400" dirty="0" smtClean="0"/>
              <a:t>μέχρι 140 χαρακτήρες)</a:t>
            </a:r>
            <a:r>
              <a:rPr lang="el-GR" sz="2800" dirty="0" smtClean="0"/>
              <a:t>, τα οποία είναι </a:t>
            </a:r>
            <a:r>
              <a:rPr lang="el-GR" sz="2800" dirty="0" smtClean="0"/>
              <a:t>διαθέσιμα </a:t>
            </a:r>
            <a:r>
              <a:rPr lang="el-GR" sz="2800" dirty="0" smtClean="0"/>
              <a:t>σε όσους έχουν εγγραφεί ως «ακόλουθοι» σε έναν </a:t>
            </a:r>
            <a:r>
              <a:rPr lang="el-GR" sz="2800" dirty="0" smtClean="0"/>
              <a:t>λογαριασμό</a:t>
            </a:r>
          </a:p>
          <a:p>
            <a:pPr marL="363538" indent="-363538"/>
            <a:r>
              <a:rPr lang="el-GR" sz="2800" dirty="0" smtClean="0"/>
              <a:t>Οι χρήστες μπορούν να αναρτήσουν το δικό τους μήνυμα (</a:t>
            </a:r>
            <a:r>
              <a:rPr lang="el-GR" sz="2800" dirty="0" err="1" smtClean="0"/>
              <a:t>tweet</a:t>
            </a:r>
            <a:r>
              <a:rPr lang="el-GR" sz="2800" dirty="0" smtClean="0"/>
              <a:t>) ή να αναμεταδώσουν το μήνυμα άλλου χρήστη (</a:t>
            </a:r>
            <a:r>
              <a:rPr lang="el-GR" sz="2800" dirty="0" err="1" smtClean="0"/>
              <a:t>retweet</a:t>
            </a:r>
            <a:r>
              <a:rPr lang="el-GR" sz="2800" dirty="0" smtClean="0"/>
              <a:t>)</a:t>
            </a:r>
          </a:p>
          <a:p>
            <a:pPr marL="363538" indent="-363538">
              <a:buNone/>
            </a:pPr>
            <a:endParaRPr lang="el-GR" sz="2800" dirty="0" smtClean="0"/>
          </a:p>
        </p:txBody>
      </p:sp>
      <p:sp>
        <p:nvSpPr>
          <p:cNvPr id="21508" name="AutoShape 6" descr="Αποτέλεσμα εικόνας για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589588"/>
            <a:ext cx="2695575" cy="5524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868863"/>
            <a:ext cx="3300412" cy="17875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l-GR" sz="3600" dirty="0" err="1" smtClean="0"/>
              <a:t>ΙστολΟγια</a:t>
            </a:r>
            <a:r>
              <a:rPr lang="el-GR" sz="3600" dirty="0" smtClean="0"/>
              <a:t> (</a:t>
            </a:r>
            <a:r>
              <a:rPr lang="en-US" sz="3600" dirty="0" smtClean="0"/>
              <a:t>Blogs - web log)</a:t>
            </a:r>
            <a:endParaRPr lang="el-GR" sz="4000" dirty="0" smtClean="0"/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5538"/>
            <a:ext cx="8459788" cy="4103687"/>
          </a:xfrm>
        </p:spPr>
        <p:txBody>
          <a:bodyPr/>
          <a:lstStyle/>
          <a:p>
            <a:r>
              <a:rPr lang="el-GR" sz="2800" b="1" smtClean="0">
                <a:solidFill>
                  <a:srgbClr val="0070C0"/>
                </a:solidFill>
              </a:rPr>
              <a:t>Διαδικτυακό ημερολόγιο</a:t>
            </a:r>
          </a:p>
          <a:p>
            <a:r>
              <a:rPr lang="el-GR" sz="2800" smtClean="0"/>
              <a:t>Οι καταχωρίσεις γίνονται αυστηρά χρονολογικά και εμφανίζονται με αντίστροφη χρονολογική σειρά </a:t>
            </a:r>
            <a:r>
              <a:rPr lang="el-GR" sz="2400" smtClean="0"/>
              <a:t>(οι πιο πρόσφατες πρώτα)</a:t>
            </a:r>
          </a:p>
          <a:p>
            <a:r>
              <a:rPr lang="el-GR" sz="2800" smtClean="0"/>
              <a:t>Ο χρήστης μπορεί να μεταβάλει ή να διαγράψει μία ήδη αναρτημένη καταχώριση</a:t>
            </a:r>
          </a:p>
          <a:p>
            <a:r>
              <a:rPr lang="el-GR" sz="2800" smtClean="0"/>
              <a:t>Υπηρεσίες ιστολογίων παρέχουν πολλές εταιρείες και οργανισμοί </a:t>
            </a:r>
            <a:br>
              <a:rPr lang="el-GR" sz="2800" smtClean="0"/>
            </a:br>
            <a:r>
              <a:rPr lang="el-GR" sz="2000" smtClean="0"/>
              <a:t>(blogger, wordpress, blogs.sch.gr του Πανελλήνιου Σχολικού Δικτύου)</a:t>
            </a:r>
          </a:p>
        </p:txBody>
      </p:sp>
      <p:sp>
        <p:nvSpPr>
          <p:cNvPr id="22532" name="AutoShape 6" descr="Αποτέλεσμα εικόνας για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500702"/>
            <a:ext cx="2422841" cy="81915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929330"/>
            <a:ext cx="2927557" cy="71438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989" y="5429264"/>
            <a:ext cx="3490012" cy="71438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8686800" cy="5880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Κοινωνικό Δίκτυο</a:t>
            </a:r>
            <a:endParaRPr lang="el-GR" sz="3200" dirty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1075"/>
            <a:ext cx="8172450" cy="18716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l-GR" sz="2800" dirty="0" smtClean="0"/>
              <a:t>ηλεκτρονική πλατφόρμα </a:t>
            </a:r>
            <a:br>
              <a:rPr lang="el-GR" sz="2800" dirty="0" smtClean="0"/>
            </a:br>
            <a:r>
              <a:rPr lang="el-GR" sz="2800" dirty="0" smtClean="0"/>
              <a:t>που παρέχει στα μέλη της δυνατότητες </a:t>
            </a:r>
            <a:r>
              <a:rPr lang="el-GR" sz="2800" dirty="0" smtClean="0">
                <a:solidFill>
                  <a:srgbClr val="FF0000"/>
                </a:solidFill>
              </a:rPr>
              <a:t>διασύνδεσης</a:t>
            </a:r>
            <a:r>
              <a:rPr lang="el-GR" sz="2800" dirty="0" smtClean="0"/>
              <a:t> και </a:t>
            </a:r>
            <a:r>
              <a:rPr lang="el-GR" sz="2800" dirty="0" smtClean="0">
                <a:solidFill>
                  <a:srgbClr val="FF0000"/>
                </a:solidFill>
              </a:rPr>
              <a:t>αλληλεπίδρασης</a:t>
            </a:r>
          </a:p>
          <a:p>
            <a:pPr algn="ctr">
              <a:buFont typeface="Wingdings 2" pitchFamily="18" charset="2"/>
              <a:buNone/>
            </a:pPr>
            <a:r>
              <a:rPr lang="el-GR" sz="2800" dirty="0" smtClean="0">
                <a:solidFill>
                  <a:srgbClr val="0070C0"/>
                </a:solidFill>
              </a:rPr>
              <a:t>εικονικές κοινότητες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οι χρήστες δημιουργούν εικονικά προφίλ </a:t>
            </a:r>
            <a:br>
              <a:rPr lang="el-GR" sz="2800" dirty="0" smtClean="0"/>
            </a:br>
            <a:r>
              <a:rPr lang="el-GR" sz="2800" dirty="0" smtClean="0"/>
              <a:t>και αναπτύσσουν ένα δίκτυο επαφών </a:t>
            </a:r>
            <a:br>
              <a:rPr lang="el-GR" sz="2800" dirty="0" smtClean="0"/>
            </a:br>
            <a:r>
              <a:rPr lang="el-GR" sz="2800" dirty="0" smtClean="0"/>
              <a:t>με άλλους χρήστες</a:t>
            </a:r>
          </a:p>
        </p:txBody>
      </p:sp>
      <p:sp>
        <p:nvSpPr>
          <p:cNvPr id="7172" name="AutoShape 9" descr="Αποτέλεσμα εικόνας για tel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11" y="4214819"/>
            <a:ext cx="2682983" cy="2567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Wiki</a:t>
            </a:r>
            <a:endParaRPr lang="el-GR" sz="4000" dirty="0" smtClean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8143900" cy="2374900"/>
          </a:xfrm>
        </p:spPr>
        <p:txBody>
          <a:bodyPr/>
          <a:lstStyle/>
          <a:p>
            <a:pPr marL="92075" indent="-1588">
              <a:buFont typeface="Wingdings" pitchFamily="2" charset="2"/>
              <a:buChar char="ü"/>
              <a:defRPr/>
            </a:pPr>
            <a:r>
              <a:rPr lang="el-GR" sz="2000" dirty="0" smtClean="0"/>
              <a:t> Διαδικτυακή </a:t>
            </a:r>
            <a:r>
              <a:rPr lang="el-GR" sz="2000" dirty="0" smtClean="0"/>
              <a:t>εφαρμογή που επιτρέπει τη </a:t>
            </a:r>
            <a:r>
              <a:rPr lang="el-GR" sz="2000" b="1" dirty="0" smtClean="0">
                <a:solidFill>
                  <a:srgbClr val="0070C0"/>
                </a:solidFill>
              </a:rPr>
              <a:t>συνεργασία</a:t>
            </a:r>
            <a:r>
              <a:rPr lang="el-GR" sz="2000" dirty="0" smtClean="0"/>
              <a:t> πολλών </a:t>
            </a:r>
            <a:r>
              <a:rPr lang="el-GR" sz="2000" dirty="0" smtClean="0"/>
              <a:t>χρηστών. Κάθε </a:t>
            </a:r>
            <a:r>
              <a:rPr lang="el-GR" sz="2000" dirty="0" smtClean="0"/>
              <a:t>χρήστης μπορεί να δημιουργήσει μία σελίδα στον </a:t>
            </a:r>
            <a:r>
              <a:rPr lang="el-GR" sz="2000" dirty="0" err="1" smtClean="0"/>
              <a:t>ιστότοπο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wiki</a:t>
            </a:r>
            <a:r>
              <a:rPr lang="el-GR" sz="2000" dirty="0" smtClean="0"/>
              <a:t>, και να προσθέσει περιεχόμενο σε αυτή. Επίσης, μπορεί να δει, να αλλάξει ή και να διαγράψει τις σελίδες που έχουν δημιουργήσει οι υπόλοιποι </a:t>
            </a:r>
            <a:r>
              <a:rPr lang="el-GR" sz="2000" dirty="0" smtClean="0"/>
              <a:t>χρήστες.</a:t>
            </a:r>
          </a:p>
          <a:p>
            <a:pPr marL="92075" indent="-1588">
              <a:buFont typeface="Wingdings" pitchFamily="2" charset="2"/>
              <a:buChar char="ü"/>
              <a:defRPr/>
            </a:pPr>
            <a:r>
              <a:rPr lang="el-GR" sz="2000" dirty="0" smtClean="0"/>
              <a:t> </a:t>
            </a:r>
            <a:r>
              <a:rPr lang="el-GR" sz="2000" dirty="0" smtClean="0"/>
              <a:t>Το </a:t>
            </a:r>
            <a:r>
              <a:rPr lang="el-GR" sz="2000" dirty="0" err="1" smtClean="0"/>
              <a:t>wiki</a:t>
            </a:r>
            <a:r>
              <a:rPr lang="el-GR" sz="2000" dirty="0" smtClean="0"/>
              <a:t> προσφέρεται για συνεργατική συγγραφή </a:t>
            </a:r>
            <a:r>
              <a:rPr lang="el-GR" sz="2000" dirty="0" smtClean="0"/>
              <a:t>εργασιών</a:t>
            </a:r>
          </a:p>
          <a:p>
            <a:pPr marL="92075" indent="-1588">
              <a:buFont typeface="Wingdings" pitchFamily="2" charset="2"/>
              <a:buChar char="ü"/>
              <a:defRPr/>
            </a:pPr>
            <a:r>
              <a:rPr lang="el-GR" sz="2000" dirty="0" smtClean="0"/>
              <a:t> </a:t>
            </a:r>
            <a:r>
              <a:rPr lang="el-GR" sz="2000" dirty="0" smtClean="0"/>
              <a:t>Όλα </a:t>
            </a:r>
            <a:r>
              <a:rPr lang="el-GR" sz="2000" dirty="0" smtClean="0"/>
              <a:t>τα μέλη του έχουν ισότιμους ρόλους (σε αντίθεση με το </a:t>
            </a:r>
            <a:r>
              <a:rPr lang="el-GR" sz="2000" dirty="0" err="1" smtClean="0"/>
              <a:t>ιστολόγιο</a:t>
            </a:r>
            <a:r>
              <a:rPr lang="el-GR" sz="2000" dirty="0" smtClean="0"/>
              <a:t>, στο οποίο μόνο ο συντάκτης του μπορεί να </a:t>
            </a:r>
            <a:r>
              <a:rPr lang="el-GR" sz="2000" dirty="0" smtClean="0"/>
              <a:t>κάνει αλλαγές).</a:t>
            </a:r>
          </a:p>
          <a:p>
            <a:pPr marL="92075" indent="-1588">
              <a:buFont typeface="Wingdings" pitchFamily="2" charset="2"/>
              <a:buChar char="ü"/>
              <a:defRPr/>
            </a:pPr>
            <a:r>
              <a:rPr lang="el-GR" sz="2000" dirty="0" smtClean="0"/>
              <a:t>Το </a:t>
            </a:r>
            <a:r>
              <a:rPr lang="el-GR" sz="2000" dirty="0" err="1" smtClean="0"/>
              <a:t>wiki</a:t>
            </a:r>
            <a:r>
              <a:rPr lang="el-GR" sz="2000" dirty="0" smtClean="0"/>
              <a:t> έχει πλήρες ιστορικό αλλαγών </a:t>
            </a:r>
            <a:endParaRPr lang="el-GR" sz="2000" dirty="0" smtClean="0"/>
          </a:p>
          <a:p>
            <a:pPr marL="92075" indent="-1588">
              <a:buNone/>
              <a:defRPr/>
            </a:pPr>
            <a:r>
              <a:rPr lang="el-GR" sz="2000" dirty="0" smtClean="0"/>
              <a:t>ανά </a:t>
            </a:r>
            <a:r>
              <a:rPr lang="el-GR" sz="2000" dirty="0" smtClean="0"/>
              <a:t>σελίδα με δυνατότητα </a:t>
            </a:r>
            <a:r>
              <a:rPr lang="el-GR" sz="2000" dirty="0" smtClean="0"/>
              <a:t>επι­στροφής</a:t>
            </a:r>
          </a:p>
          <a:p>
            <a:pPr marL="92075" indent="-1588">
              <a:buNone/>
              <a:defRPr/>
            </a:pPr>
            <a:r>
              <a:rPr lang="el-GR" sz="2000" dirty="0" smtClean="0"/>
              <a:t> </a:t>
            </a:r>
            <a:r>
              <a:rPr lang="el-GR" sz="2000" dirty="0" smtClean="0"/>
              <a:t>σε προηγούμενες εκδόσεις της σελίδας. </a:t>
            </a:r>
          </a:p>
          <a:p>
            <a:pPr marL="92075" indent="-1588">
              <a:buFont typeface="Wingdings 2" pitchFamily="18" charset="2"/>
              <a:buNone/>
              <a:defRPr/>
            </a:pPr>
            <a:endParaRPr lang="el-GR" sz="2800" dirty="0" smtClean="0"/>
          </a:p>
          <a:p>
            <a:pPr>
              <a:buNone/>
              <a:defRPr/>
            </a:pPr>
            <a:endParaRPr lang="el-GR" sz="2800" dirty="0" smtClean="0"/>
          </a:p>
        </p:txBody>
      </p:sp>
      <p:sp>
        <p:nvSpPr>
          <p:cNvPr id="23556" name="AutoShape 6" descr="Αποτέλεσμα εικόνας για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429264"/>
            <a:ext cx="2606998" cy="85725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2" descr="Αποτέλεσμα εικόνας για 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4286248" cy="300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Wiki</a:t>
            </a:r>
            <a:endParaRPr lang="el-GR" sz="4000" dirty="0" smtClean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8459788" cy="2374900"/>
          </a:xfrm>
        </p:spPr>
        <p:txBody>
          <a:bodyPr/>
          <a:lstStyle/>
          <a:p>
            <a:pPr>
              <a:defRPr/>
            </a:pPr>
            <a:r>
              <a:rPr lang="el-GR" sz="2800" b="1" dirty="0" err="1" smtClean="0">
                <a:solidFill>
                  <a:srgbClr val="0070C0"/>
                </a:solidFill>
              </a:rPr>
              <a:t>Wikipedia</a:t>
            </a:r>
            <a:r>
              <a:rPr lang="el-GR" sz="2800" dirty="0" smtClean="0"/>
              <a:t>: </a:t>
            </a:r>
            <a:r>
              <a:rPr lang="el-GR" sz="2800" dirty="0" smtClean="0"/>
              <a:t>είναι το πιο δημοφιλές </a:t>
            </a:r>
            <a:r>
              <a:rPr lang="en-US" sz="2800" dirty="0" smtClean="0"/>
              <a:t>Wiki</a:t>
            </a:r>
            <a:r>
              <a:rPr lang="el-GR" sz="2800" dirty="0" smtClean="0"/>
              <a:t>.</a:t>
            </a:r>
          </a:p>
          <a:p>
            <a:pPr>
              <a:defRPr/>
            </a:pPr>
            <a:r>
              <a:rPr lang="el-GR" sz="2800" dirty="0" smtClean="0"/>
              <a:t>Είναι διαδικτυακή </a:t>
            </a:r>
            <a:r>
              <a:rPr lang="el-GR" sz="2800" dirty="0" smtClean="0"/>
              <a:t>εγκυκλοπαίδεια ελεύθερης πρόσβασης και ελεύθερης χρήσης με πάνω από 30.000.000 άρθρα σε 287 </a:t>
            </a:r>
            <a:r>
              <a:rPr lang="el-GR" sz="2800" dirty="0" smtClean="0"/>
              <a:t>γλώσσες.</a:t>
            </a:r>
          </a:p>
          <a:p>
            <a:pPr>
              <a:defRPr/>
            </a:pPr>
            <a:r>
              <a:rPr lang="el-GR" sz="2800" dirty="0" smtClean="0"/>
              <a:t>Αν και οποιοσδήποτε μπορεί να γράψει ή να διορθώσει ένα άρθρο της, επειδή ελέγχεται από πολλούς είναι αξιόπιστη όπως και μία κλασική εγκυκλοπαίδεια.</a:t>
            </a:r>
          </a:p>
          <a:p>
            <a:pPr>
              <a:defRPr/>
            </a:pPr>
            <a:endParaRPr lang="el-GR" sz="2800" dirty="0" smtClean="0"/>
          </a:p>
          <a:p>
            <a:pPr>
              <a:defRPr/>
            </a:pPr>
            <a:endParaRPr lang="el-GR" sz="2800" dirty="0" smtClean="0"/>
          </a:p>
        </p:txBody>
      </p:sp>
      <p:sp>
        <p:nvSpPr>
          <p:cNvPr id="23556" name="AutoShape 6" descr="Αποτέλεσμα εικόνας για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98938"/>
            <a:ext cx="2482850" cy="265906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92888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dirty="0" err="1" smtClean="0"/>
              <a:t>ΚοινωνικΑ</a:t>
            </a:r>
            <a:r>
              <a:rPr lang="el-GR" sz="3600" dirty="0" smtClean="0"/>
              <a:t> </a:t>
            </a:r>
            <a:r>
              <a:rPr lang="el-GR" sz="3600" dirty="0" err="1" smtClean="0"/>
              <a:t>ΑγαπημΕνα</a:t>
            </a:r>
            <a:r>
              <a:rPr lang="el-GR" sz="3600" dirty="0" smtClean="0"/>
              <a:t> </a:t>
            </a:r>
            <a:br>
              <a:rPr lang="el-GR" sz="3600" dirty="0" smtClean="0"/>
            </a:br>
            <a:r>
              <a:rPr lang="el-GR" sz="3600" dirty="0" smtClean="0"/>
              <a:t>(</a:t>
            </a:r>
            <a:r>
              <a:rPr lang="en-US" sz="3600" dirty="0" smtClean="0"/>
              <a:t>Social Bookmarking)</a:t>
            </a:r>
            <a:endParaRPr lang="el-GR" sz="4000" dirty="0" smtClean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5538"/>
            <a:ext cx="8459788" cy="4103687"/>
          </a:xfrm>
        </p:spPr>
        <p:txBody>
          <a:bodyPr/>
          <a:lstStyle/>
          <a:p>
            <a:r>
              <a:rPr lang="el-GR" sz="2800" dirty="0" smtClean="0"/>
              <a:t>Τρόπος αποθήκευσης των </a:t>
            </a:r>
            <a:r>
              <a:rPr lang="el-GR" sz="2800" dirty="0" smtClean="0">
                <a:solidFill>
                  <a:srgbClr val="0070C0"/>
                </a:solidFill>
              </a:rPr>
              <a:t>αγαπημένων</a:t>
            </a:r>
            <a:r>
              <a:rPr lang="el-GR" sz="2800" dirty="0" smtClean="0"/>
              <a:t>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</a:t>
            </a:r>
            <a:r>
              <a:rPr lang="el-GR" sz="2800" dirty="0" smtClean="0"/>
              <a:t>  </a:t>
            </a:r>
            <a:r>
              <a:rPr lang="el-GR" sz="2800" dirty="0" smtClean="0"/>
              <a:t>μας </a:t>
            </a:r>
            <a:r>
              <a:rPr lang="el-GR" sz="2800" dirty="0" smtClean="0"/>
              <a:t>ιστοσελίδων διαδικτυακά</a:t>
            </a:r>
          </a:p>
          <a:p>
            <a:r>
              <a:rPr lang="el-GR" sz="2800" dirty="0" smtClean="0"/>
              <a:t>Αποθήκευση στο λογαριασμό διευθύνσεις ιστοσελίδων που μας ενδιαφέρουν</a:t>
            </a:r>
          </a:p>
          <a:p>
            <a:r>
              <a:rPr lang="el-GR" sz="2800" dirty="0" smtClean="0"/>
              <a:t>Με την είσοδο στον λογαριασμό, οι διευθύνσεις αυτές είναι διαθέσιμες από όλες τις συσκευές που χρησιμοποιούμε</a:t>
            </a:r>
          </a:p>
          <a:p>
            <a:r>
              <a:rPr lang="el-GR" sz="2800" dirty="0" smtClean="0"/>
              <a:t>Διαμοιρασμός αγαπημένων διευθύνσεων με συνδεδεμένους στο προφίλ μας χρήστες, και αντιστρόφως</a:t>
            </a:r>
          </a:p>
        </p:txBody>
      </p:sp>
      <p:sp>
        <p:nvSpPr>
          <p:cNvPr id="24580" name="AutoShape 6" descr="Αποτέλεσμα εικόνας για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805488"/>
            <a:ext cx="1914525" cy="6477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373688"/>
            <a:ext cx="1308100" cy="72548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4" name="Picture 8" descr="Αποτέλεσμα εικόνας για feed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092825"/>
            <a:ext cx="2049463" cy="5857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6" descr="http://www.thewebsiteprofessionals.com/images/addth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5300663"/>
            <a:ext cx="3005137" cy="6477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2" descr="Αποτέλεσμα εικόνας για social bookmar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24" t="2337" r="7167" b="8216"/>
          <a:stretch>
            <a:fillRect/>
          </a:stretch>
        </p:blipFill>
        <p:spPr bwMode="auto">
          <a:xfrm>
            <a:off x="6572264" y="1"/>
            <a:ext cx="2571736" cy="2357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92888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200" dirty="0" err="1" smtClean="0"/>
              <a:t>ΚοινωνικΕΣ</a:t>
            </a:r>
            <a:r>
              <a:rPr lang="el-GR" sz="3200" dirty="0" smtClean="0"/>
              <a:t> </a:t>
            </a:r>
            <a:r>
              <a:rPr lang="el-GR" sz="3200" dirty="0" err="1" smtClean="0"/>
              <a:t>ΠροτροπΕΣ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(</a:t>
            </a:r>
            <a:r>
              <a:rPr lang="en-US" sz="3200" dirty="0" smtClean="0"/>
              <a:t>Social</a:t>
            </a:r>
            <a:r>
              <a:rPr lang="el-GR" sz="3200" dirty="0" smtClean="0"/>
              <a:t> </a:t>
            </a:r>
            <a:r>
              <a:rPr lang="en-US" sz="3200" dirty="0" smtClean="0"/>
              <a:t>recommendations)</a:t>
            </a:r>
            <a:endParaRPr lang="en-US" sz="3200" dirty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5538"/>
            <a:ext cx="8286776" cy="3598862"/>
          </a:xfrm>
        </p:spPr>
        <p:txBody>
          <a:bodyPr/>
          <a:lstStyle/>
          <a:p>
            <a:r>
              <a:rPr lang="el-GR" sz="2800" dirty="0" smtClean="0"/>
              <a:t>Στις σελίδες αυτές ο χρήστης δημιουργεί ένα προφίλ και αναφέρει τα ενδιαφέροντά του, την απασχόλησή του, τα χόμπι του και τα θέματα που τον ενδιαφέρουν</a:t>
            </a:r>
          </a:p>
          <a:p>
            <a:r>
              <a:rPr lang="el-GR" sz="2800" dirty="0" smtClean="0"/>
              <a:t>Με βάση τις προτιμήσεις που έχει δηλώσει ο χρήστης, το Δίκτυο Κοινωνικών Προτροπών του προτείνει </a:t>
            </a:r>
            <a:r>
              <a:rPr lang="el-GR" sz="2800" dirty="0" err="1" smtClean="0"/>
              <a:t>ιστότοπους</a:t>
            </a:r>
            <a:r>
              <a:rPr lang="el-GR" sz="2800" dirty="0" smtClean="0"/>
              <a:t> που πιθανώς να τον ενδιαφέρουν</a:t>
            </a:r>
          </a:p>
        </p:txBody>
      </p:sp>
      <p:sp>
        <p:nvSpPr>
          <p:cNvPr id="25604" name="AutoShape 6" descr="Αποτέλεσμα εικόνας για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9" name="Picture 2" descr="G:\giorgos\TEI\ST' Eksamino\Learning Theories\Παρουσίαση\lukeio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5013325"/>
            <a:ext cx="4240212" cy="107791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34528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7992888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Θεματικά Κοινωνικά Δίκτυα </a:t>
            </a:r>
            <a:endParaRPr lang="en-US" sz="4000" dirty="0" smtClean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5538"/>
            <a:ext cx="8459788" cy="3598862"/>
          </a:xfrm>
        </p:spPr>
        <p:txBody>
          <a:bodyPr/>
          <a:lstStyle/>
          <a:p>
            <a:r>
              <a:rPr lang="el-GR" sz="2800" dirty="0" smtClean="0"/>
              <a:t>Το περιεχόμενό τους είναι κυρίως μιας συγκεκριμένης κατηγορίας</a:t>
            </a:r>
          </a:p>
          <a:p>
            <a:r>
              <a:rPr lang="el-GR" sz="2800" dirty="0" smtClean="0"/>
              <a:t>Οι παρεχόμενες υπηρεσίες προσθήκης περιεχομένου, αναζήτησης και ομαδοποίησης είναι επίσης εστιασμένες σε αυτή τη συγκεκριμένη κατηγορία</a:t>
            </a:r>
          </a:p>
          <a:p>
            <a:r>
              <a:rPr lang="el-GR" sz="2800" dirty="0" err="1" smtClean="0"/>
              <a:t>Youtube</a:t>
            </a:r>
            <a:r>
              <a:rPr lang="el-GR" sz="2800" dirty="0" smtClean="0"/>
              <a:t> για βίντεο</a:t>
            </a:r>
          </a:p>
          <a:p>
            <a:r>
              <a:rPr lang="el-GR" sz="2800" dirty="0" err="1" smtClean="0"/>
              <a:t>Pinterest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Flickr</a:t>
            </a:r>
            <a:r>
              <a:rPr lang="el-GR" sz="2800" dirty="0" smtClean="0"/>
              <a:t> για φωτογραφίες</a:t>
            </a:r>
          </a:p>
          <a:p>
            <a:r>
              <a:rPr lang="en-US" sz="2800" dirty="0" err="1" smtClean="0"/>
              <a:t>Myspace</a:t>
            </a:r>
            <a:r>
              <a:rPr lang="en-US" sz="2800" dirty="0" smtClean="0"/>
              <a:t> </a:t>
            </a:r>
            <a:r>
              <a:rPr lang="el-GR" sz="2800" dirty="0" smtClean="0"/>
              <a:t>για μουσική</a:t>
            </a:r>
          </a:p>
        </p:txBody>
      </p:sp>
      <p:sp>
        <p:nvSpPr>
          <p:cNvPr id="26628" name="AutoShape 6" descr="Αποτέλεσμα εικόνας για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6629" name="Picture 2" descr="G:\giorgos\TEI\ST' Eksamino\Learning Theories\Παρουσίαση\lukeio\youtube_logo_det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516563"/>
            <a:ext cx="10175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483225"/>
            <a:ext cx="20875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Αποτέλεσμα εικόνας για My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941888"/>
            <a:ext cx="25542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Αποτέλεσμα εικόνας για FLICK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5588000"/>
            <a:ext cx="15160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Αποτέλεσμα εικόνας για my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408016"/>
            <a:ext cx="2786050" cy="159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Αποτέλεσμα εικόνας για flick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028" y="5072074"/>
            <a:ext cx="1850972" cy="17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Arial" charset="0"/>
                <a:cs typeface="Arial" charset="0"/>
              </a:rPr>
              <a:t>Πλεονεκτήματα</a:t>
            </a:r>
            <a:endParaRPr lang="el-GR" dirty="0"/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052513"/>
            <a:ext cx="7777163" cy="3313112"/>
          </a:xfrm>
        </p:spPr>
        <p:txBody>
          <a:bodyPr/>
          <a:lstStyle/>
          <a:p>
            <a:pPr algn="just" eaLnBrk="1" hangingPunct="1"/>
            <a:r>
              <a:rPr lang="el-GR" dirty="0" smtClean="0">
                <a:latin typeface="Arial" charset="0"/>
                <a:cs typeface="Arial" charset="0"/>
              </a:rPr>
              <a:t>Η επικοινωνία με άτομα από όλο τον κόσμο</a:t>
            </a:r>
          </a:p>
          <a:p>
            <a:pPr algn="just" eaLnBrk="1" hangingPunct="1"/>
            <a:r>
              <a:rPr lang="el-GR" dirty="0" smtClean="0">
                <a:latin typeface="Arial" charset="0"/>
                <a:cs typeface="Arial" charset="0"/>
              </a:rPr>
              <a:t>Η άμεση αναζήτηση και ανεύρεσης πληροφοριών</a:t>
            </a:r>
          </a:p>
          <a:p>
            <a:pPr algn="just" eaLnBrk="1" hangingPunct="1"/>
            <a:r>
              <a:rPr lang="el-GR" dirty="0" smtClean="0">
                <a:latin typeface="Arial" charset="0"/>
                <a:cs typeface="Arial" charset="0"/>
              </a:rPr>
              <a:t>Η συνεργασία για ανταλλαγή υλικού και απόψεων άμεσο και πραγματικό χρόνο</a:t>
            </a:r>
            <a:endParaRPr lang="en-US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l-GR" dirty="0" smtClean="0">
                <a:latin typeface="Arial" charset="0"/>
                <a:cs typeface="Arial" charset="0"/>
              </a:rPr>
              <a:t>Ψυχαγωγία</a:t>
            </a:r>
          </a:p>
          <a:p>
            <a:pPr eaLnBrk="1" hangingPunct="1"/>
            <a:r>
              <a:rPr lang="el-GR" dirty="0" smtClean="0">
                <a:latin typeface="Arial" charset="0"/>
                <a:cs typeface="Arial" charset="0"/>
              </a:rPr>
              <a:t>Άμεση επικοινωνία εταιριών με πελάτες, προσέγγιση μεγαλύτερου αριθμού πελατών</a:t>
            </a:r>
          </a:p>
        </p:txBody>
      </p:sp>
      <p:pic>
        <p:nvPicPr>
          <p:cNvPr id="57346" name="Picture 2" descr="Αποτέλεσμα εικόνας για πλεονεκτηματα κοινωνικων δικτυων"/>
          <p:cNvPicPr>
            <a:picLocks noChangeAspect="1" noChangeArrowheads="1"/>
          </p:cNvPicPr>
          <p:nvPr/>
        </p:nvPicPr>
        <p:blipFill>
          <a:blip r:embed="rId2" cstate="print"/>
          <a:srcRect l="8042" t="19939" r="53756" b="12734"/>
          <a:stretch>
            <a:fillRect/>
          </a:stretch>
        </p:blipFill>
        <p:spPr bwMode="auto">
          <a:xfrm>
            <a:off x="3275856" y="4509120"/>
            <a:ext cx="2032683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Αποτέλεσμα εικόνας για social networks benef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000636"/>
            <a:ext cx="2514600" cy="1419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Arial" charset="0"/>
                <a:cs typeface="Arial" charset="0"/>
              </a:rPr>
              <a:t>Μειονεκτήματα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341438"/>
            <a:ext cx="7777163" cy="2159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υπερβολική ενασχόληση - Εθισμός</a:t>
            </a:r>
          </a:p>
          <a:p>
            <a:pPr algn="just" eaLnBrk="1" hangingPunct="1"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διαμοιρασμός Προσωπικών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Δεδομένων</a:t>
            </a:r>
          </a:p>
          <a:p>
            <a:pPr algn="just" eaLnBrk="1" hangingPunct="1"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Παραχώρηση Προσωπικών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Δεδομένων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Εξαπάτηση και Κλοπή Ταυτότητας</a:t>
            </a:r>
          </a:p>
          <a:p>
            <a:pPr algn="just" eaLnBrk="1" hangingPunct="1"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Ηλεκτρονικός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Εκφοβισμός</a:t>
            </a:r>
            <a:r>
              <a:rPr lang="el-GR" dirty="0" smtClean="0"/>
              <a:t>(</a:t>
            </a:r>
            <a:r>
              <a:rPr lang="el-GR" dirty="0" err="1" smtClean="0"/>
              <a:t>Cyber</a:t>
            </a:r>
            <a:r>
              <a:rPr lang="el-GR" dirty="0" smtClean="0"/>
              <a:t>-</a:t>
            </a:r>
            <a:r>
              <a:rPr lang="el-GR" dirty="0" err="1" smtClean="0"/>
              <a:t>Bullying</a:t>
            </a:r>
            <a:r>
              <a:rPr lang="el-GR" dirty="0" smtClean="0"/>
              <a:t>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	</a:t>
            </a:r>
            <a:endParaRPr lang="el-GR" dirty="0" smtClean="0">
              <a:latin typeface="Arial" charset="0"/>
              <a:cs typeface="Arial" charset="0"/>
            </a:endParaRPr>
          </a:p>
        </p:txBody>
      </p:sp>
      <p:pic>
        <p:nvPicPr>
          <p:cNvPr id="56322" name="Picture 2" descr="Αποτέλεσμα εικόνας για πλεονεκτηματα κοινωνικων δικτυων"/>
          <p:cNvPicPr>
            <a:picLocks noChangeAspect="1" noChangeArrowheads="1"/>
          </p:cNvPicPr>
          <p:nvPr/>
        </p:nvPicPr>
        <p:blipFill>
          <a:blip r:embed="rId2" cstate="print"/>
          <a:srcRect l="51766" t="17313" r="11038" b="9589"/>
          <a:stretch>
            <a:fillRect/>
          </a:stretch>
        </p:blipFill>
        <p:spPr bwMode="auto">
          <a:xfrm>
            <a:off x="3059832" y="4149080"/>
            <a:ext cx="1949901" cy="2002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- Εικόνα"/>
          <p:cNvPicPr/>
          <p:nvPr/>
        </p:nvPicPr>
        <p:blipFill>
          <a:blip r:embed="rId3"/>
          <a:srcRect l="76451" t="37952" r="9083" b="11898"/>
          <a:stretch>
            <a:fillRect/>
          </a:stretch>
        </p:blipFill>
        <p:spPr bwMode="auto">
          <a:xfrm>
            <a:off x="7143768" y="714356"/>
            <a:ext cx="20002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3"/>
          <a:srcRect l="69588" t="82681" r="23429" b="12048"/>
          <a:stretch>
            <a:fillRect/>
          </a:stretch>
        </p:blipFill>
        <p:spPr bwMode="auto">
          <a:xfrm>
            <a:off x="7429520" y="5715016"/>
            <a:ext cx="14700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Arial" charset="0"/>
                <a:cs typeface="Arial" charset="0"/>
              </a:rPr>
              <a:t>ΣΥΜΒΟΥΛΕΣ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052513"/>
            <a:ext cx="7777163" cy="3744912"/>
          </a:xfrm>
        </p:spPr>
        <p:txBody>
          <a:bodyPr/>
          <a:lstStyle/>
          <a:p>
            <a:pPr marL="93663" indent="-3175" algn="ctr">
              <a:buFont typeface="Wingdings 2" pitchFamily="18" charset="2"/>
              <a:buNone/>
              <a:defRPr/>
            </a:pPr>
            <a:r>
              <a:rPr lang="el-GR" dirty="0" smtClean="0">
                <a:latin typeface="Trebuchet MS" pitchFamily="34" charset="0"/>
                <a:cs typeface="Arial" pitchFamily="34" charset="0"/>
              </a:rPr>
              <a:t>Σημαντική </a:t>
            </a:r>
            <a:r>
              <a:rPr lang="el-GR" dirty="0" smtClean="0">
                <a:latin typeface="Trebuchet MS" pitchFamily="34" charset="0"/>
                <a:cs typeface="Arial" pitchFamily="34" charset="0"/>
              </a:rPr>
              <a:t>είναι η </a:t>
            </a:r>
            <a:r>
              <a:rPr lang="el-GR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άμεση αναφορά </a:t>
            </a:r>
            <a:r>
              <a:rPr lang="el-GR" dirty="0" smtClean="0">
                <a:latin typeface="Trebuchet MS" pitchFamily="34" charset="0"/>
                <a:cs typeface="Arial" pitchFamily="34" charset="0"/>
              </a:rPr>
              <a:t>του προβλήματος πριν πάρει διαστάσεις για την έγκαιρη αντιμετώπιση </a:t>
            </a:r>
            <a:r>
              <a:rPr lang="el-GR" dirty="0" smtClean="0">
                <a:latin typeface="Trebuchet MS" pitchFamily="34" charset="0"/>
                <a:cs typeface="Arial" pitchFamily="34" charset="0"/>
              </a:rPr>
              <a:t>του</a:t>
            </a:r>
            <a:endParaRPr lang="el-GR" dirty="0" smtClean="0">
              <a:latin typeface="Trebuchet MS" pitchFamily="34" charset="0"/>
            </a:endParaRPr>
          </a:p>
          <a:p>
            <a:pPr marL="93663" indent="-3175" algn="ctr">
              <a:buFont typeface="Wingdings 2" pitchFamily="18" charset="2"/>
              <a:buNone/>
              <a:defRPr/>
            </a:pPr>
            <a:r>
              <a:rPr lang="el-GR" dirty="0" smtClean="0"/>
              <a:t>Ακόμα και ένα αθώο, κατά τη γνώμη κάποιων, αστείο μπορεί να πάρει γρήγορα εκρηκτικές διαστάσεις και να διαδοθεί με μεγάλη ταχύτητα στον κόσμο του Διαδικτύου</a:t>
            </a:r>
          </a:p>
          <a:p>
            <a:pPr>
              <a:defRPr/>
            </a:pPr>
            <a:endParaRPr lang="el-GR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 descr="netiqu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3" y="4000504"/>
            <a:ext cx="3230086" cy="2857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latin typeface="Arial" charset="0"/>
                <a:cs typeface="Arial" charset="0"/>
              </a:rPr>
              <a:t>ΣΥΜΒΟΥΛΕΣ</a:t>
            </a:r>
            <a:endParaRPr lang="el-GR" dirty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908050"/>
            <a:ext cx="7489825" cy="3744913"/>
          </a:xfrm>
        </p:spPr>
        <p:txBody>
          <a:bodyPr/>
          <a:lstStyle/>
          <a:p>
            <a:pPr marL="93663" indent="-3175" algn="ctr">
              <a:buFont typeface="Wingdings 2" pitchFamily="18" charset="2"/>
              <a:buNone/>
            </a:pPr>
            <a:r>
              <a:rPr lang="el-GR" dirty="0" smtClean="0"/>
              <a:t>Γενικά, η διασύνδεση με αγνώστους στον ψηφιακό κόσμο έχει περισσότερους κινδύνους από </a:t>
            </a:r>
            <a:r>
              <a:rPr lang="el-GR" dirty="0" err="1" smtClean="0"/>
              <a:t>ό,τι</a:t>
            </a:r>
            <a:r>
              <a:rPr lang="el-GR" dirty="0" smtClean="0"/>
              <a:t> στον πραγματικό, καθώς δεν υπάρχει η δυνατότητα άμεσης αντίληψης </a:t>
            </a:r>
          </a:p>
          <a:p>
            <a:pPr marL="93663" indent="-3175" algn="ctr">
              <a:buFont typeface="Wingdings 2" pitchFamily="18" charset="2"/>
              <a:buNone/>
            </a:pPr>
            <a:r>
              <a:rPr lang="el-GR" dirty="0" smtClean="0"/>
              <a:t>Μια γενική συμβουλή είναι να συμπεριφερόμαστε όπως και όταν βρισκόμαστε σε έναν δημόσιο χώρο π.χ. στην πλατεία του χωριού, αφού ο διασυνδεμένος κόσμος είναι πλέον ένα «παγκόσμιο χωριό»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97152"/>
            <a:ext cx="2940886" cy="2060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Αποτέλεσμα εικόνας για Δικτυ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767637" cy="6223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0799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προφίλ</a:t>
            </a:r>
            <a:endParaRPr lang="en-US" dirty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142875" y="1000125"/>
            <a:ext cx="7929563" cy="4300538"/>
          </a:xfrm>
        </p:spPr>
        <p:txBody>
          <a:bodyPr/>
          <a:lstStyle/>
          <a:p>
            <a:r>
              <a:rPr lang="el-GR" smtClean="0"/>
              <a:t>Οι χρήστες μίας πλατφόρμας χρειάζεται να </a:t>
            </a:r>
            <a:r>
              <a:rPr lang="el-GR" b="1" smtClean="0">
                <a:solidFill>
                  <a:srgbClr val="FF0000"/>
                </a:solidFill>
              </a:rPr>
              <a:t>εγγραφούν</a:t>
            </a:r>
            <a:r>
              <a:rPr lang="el-GR" smtClean="0"/>
              <a:t> και να γίνουν μέλη</a:t>
            </a:r>
          </a:p>
          <a:p>
            <a:r>
              <a:rPr lang="el-GR" smtClean="0"/>
              <a:t>Με την εγγραφή δημιουργείται αυτόματα το </a:t>
            </a:r>
            <a:r>
              <a:rPr lang="el-GR" b="1" smtClean="0">
                <a:solidFill>
                  <a:srgbClr val="00B050"/>
                </a:solidFill>
              </a:rPr>
              <a:t>προφίλ</a:t>
            </a:r>
            <a:r>
              <a:rPr lang="el-GR" smtClean="0"/>
              <a:t> του χρήστη</a:t>
            </a:r>
          </a:p>
          <a:p>
            <a:r>
              <a:rPr lang="el-GR" smtClean="0"/>
              <a:t>Το προφίλ περιέχει </a:t>
            </a:r>
            <a:r>
              <a:rPr lang="el-GR" b="1" smtClean="0">
                <a:solidFill>
                  <a:srgbClr val="0070C0"/>
                </a:solidFill>
              </a:rPr>
              <a:t>προσωπικά στοιχεία</a:t>
            </a:r>
            <a:r>
              <a:rPr lang="el-GR" smtClean="0">
                <a:solidFill>
                  <a:srgbClr val="0070C0"/>
                </a:solidFill>
              </a:rPr>
              <a:t> </a:t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l-GR" sz="2000" smtClean="0"/>
              <a:t>(π.χ. ονοματεπώνυμο, ημ/νία γέννησης, ενδιαφέροντα, επαγγελματικά στοιχεία)</a:t>
            </a:r>
          </a:p>
          <a:p>
            <a:r>
              <a:rPr lang="el-GR" smtClean="0"/>
              <a:t>Κάθε χρήστης συμπληρώνει τα στοιχεία του προφίλ του </a:t>
            </a:r>
            <a:r>
              <a:rPr lang="el-GR" i="1" u="sng" smtClean="0">
                <a:solidFill>
                  <a:srgbClr val="0070C0"/>
                </a:solidFill>
              </a:rPr>
              <a:t>όσα ο ίδιος επιθυμεί</a:t>
            </a:r>
            <a:r>
              <a:rPr lang="el-GR" smtClean="0"/>
              <a:t>, ενώ μπορεί αν θέλει να </a:t>
            </a:r>
            <a:r>
              <a:rPr lang="el-GR" i="1" u="sng" smtClean="0">
                <a:solidFill>
                  <a:srgbClr val="0070C0"/>
                </a:solidFill>
              </a:rPr>
              <a:t>μην τα κοινοποιεί σε τρίτους</a:t>
            </a:r>
            <a:endParaRPr lang="en-US" i="1" u="sng" smtClean="0">
              <a:solidFill>
                <a:srgbClr val="0070C0"/>
              </a:solidFill>
            </a:endParaRPr>
          </a:p>
        </p:txBody>
      </p:sp>
      <p:sp>
        <p:nvSpPr>
          <p:cNvPr id="8196" name="AutoShape 5" descr="Αποτέλεσμα εικόνας για user pro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5084763"/>
            <a:ext cx="2714625" cy="16287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199" name="Picture 7" descr="Αποτέλεσμα εικόνας για εξελιξη κοινωνικων δικτυω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229225"/>
            <a:ext cx="2665412" cy="15033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8686800" cy="5880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Δικτύωση</a:t>
            </a:r>
            <a:endParaRPr lang="el-GR" sz="3200" dirty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1075"/>
            <a:ext cx="8316913" cy="3743325"/>
          </a:xfrm>
        </p:spPr>
        <p:txBody>
          <a:bodyPr/>
          <a:lstStyle/>
          <a:p>
            <a:r>
              <a:rPr lang="el-GR" sz="2800" smtClean="0">
                <a:solidFill>
                  <a:srgbClr val="0070C0"/>
                </a:solidFill>
              </a:rPr>
              <a:t>Σύνδεση των προφίλ των χρηστών</a:t>
            </a:r>
          </a:p>
          <a:p>
            <a:r>
              <a:rPr lang="el-GR" sz="2800" smtClean="0"/>
              <a:t>Αναζήτηση άλλων χρηστών βάση κριτηρίων για να συνδεθούν μαζί του</a:t>
            </a:r>
          </a:p>
          <a:p>
            <a:r>
              <a:rPr lang="el-GR" sz="2800" smtClean="0"/>
              <a:t>Κάθε χρήστης έχει το δικαίωμα να εγκρίνει ή να απορρίψει </a:t>
            </a:r>
            <a:r>
              <a:rPr lang="el-GR" sz="2800" smtClean="0">
                <a:solidFill>
                  <a:srgbClr val="0070C0"/>
                </a:solidFill>
              </a:rPr>
              <a:t>αιτήματα σύνδεσης </a:t>
            </a:r>
            <a:r>
              <a:rPr lang="el-GR" sz="2800" smtClean="0"/>
              <a:t>από άλλους</a:t>
            </a:r>
          </a:p>
          <a:p>
            <a:r>
              <a:rPr lang="el-GR" sz="2800" smtClean="0"/>
              <a:t>Δύο συνδεδεμένα προφίλ χρηστών παρέχουν </a:t>
            </a:r>
            <a:r>
              <a:rPr lang="el-GR" sz="2800" smtClean="0">
                <a:solidFill>
                  <a:srgbClr val="0070C0"/>
                </a:solidFill>
              </a:rPr>
              <a:t>πρόσβαση στα στοιχεία των προφίλ</a:t>
            </a:r>
          </a:p>
          <a:p>
            <a:r>
              <a:rPr lang="el-GR" sz="2800" smtClean="0"/>
              <a:t>Μεγαλώνει ο κοινωνικός κύκλος συνδεδεμένων προφίλ</a:t>
            </a:r>
          </a:p>
        </p:txBody>
      </p:sp>
      <p:sp>
        <p:nvSpPr>
          <p:cNvPr id="9220" name="AutoShape 9" descr="Αποτέλεσμα εικόνας για tel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5013325"/>
            <a:ext cx="3419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686700" cy="6079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πλατφόρμεσ</a:t>
            </a:r>
            <a:r>
              <a:rPr lang="el-GR" dirty="0" smtClean="0"/>
              <a:t> Κοινωνικών Δικτύων</a:t>
            </a:r>
            <a:endParaRPr lang="en-US" dirty="0"/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513"/>
            <a:ext cx="8286750" cy="2808287"/>
          </a:xfrm>
        </p:spPr>
        <p:txBody>
          <a:bodyPr/>
          <a:lstStyle/>
          <a:p>
            <a:pPr marL="92075" indent="-1588" algn="ctr">
              <a:buFont typeface="Wingdings 2" pitchFamily="18" charset="2"/>
              <a:buNone/>
            </a:pPr>
            <a:r>
              <a:rPr lang="el-GR" smtClean="0"/>
              <a:t>Παρέχουν τα κατάλληλα εργαλεία, </a:t>
            </a:r>
            <a:br>
              <a:rPr lang="el-GR" smtClean="0"/>
            </a:br>
            <a:r>
              <a:rPr lang="el-GR" smtClean="0"/>
              <a:t>ώστε οι χρήστες να μπορούν </a:t>
            </a:r>
            <a:br>
              <a:rPr lang="el-GR" smtClean="0"/>
            </a:br>
            <a:r>
              <a:rPr lang="el-GR" smtClean="0"/>
              <a:t>να συντηρούν και να επικαιροποιούν </a:t>
            </a:r>
            <a:br>
              <a:rPr lang="el-GR" smtClean="0"/>
            </a:br>
            <a:r>
              <a:rPr lang="el-GR" smtClean="0"/>
              <a:t>το προφίλ τους, </a:t>
            </a:r>
            <a:br>
              <a:rPr lang="el-GR" smtClean="0"/>
            </a:br>
            <a:r>
              <a:rPr lang="el-GR" smtClean="0"/>
              <a:t>«ανεβάζοντας» ανακοινώσεις, μηνύματα, φωτογραφίες, βίντεο, καθώς και να σχολιάζουν τις αναρτήσεις άλλων χρηστών</a:t>
            </a:r>
            <a:endParaRPr 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2953449" cy="2700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686700" cy="6079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πλατφορμεΣ</a:t>
            </a:r>
            <a:r>
              <a:rPr lang="el-GR" dirty="0" smtClean="0"/>
              <a:t> </a:t>
            </a:r>
            <a:r>
              <a:rPr lang="el-GR" dirty="0" err="1" smtClean="0"/>
              <a:t>Κοινωνικων</a:t>
            </a:r>
            <a:r>
              <a:rPr lang="el-GR" dirty="0" smtClean="0"/>
              <a:t> </a:t>
            </a:r>
            <a:r>
              <a:rPr lang="el-GR" dirty="0" err="1" smtClean="0"/>
              <a:t>Δικτυων</a:t>
            </a:r>
            <a:endParaRPr lang="en-US" dirty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4438"/>
            <a:ext cx="8286750" cy="4735512"/>
          </a:xfrm>
        </p:spPr>
        <p:txBody>
          <a:bodyPr/>
          <a:lstStyle/>
          <a:p>
            <a:r>
              <a:rPr lang="el-GR" smtClean="0"/>
              <a:t>Το περιεχόμενο της πλατφόρμας δημιουργείται από τους χρήστες </a:t>
            </a:r>
            <a:r>
              <a:rPr lang="en-US" smtClean="0"/>
              <a:t>- </a:t>
            </a:r>
            <a:r>
              <a:rPr lang="en-US" b="1" smtClean="0">
                <a:solidFill>
                  <a:srgbClr val="FF0000"/>
                </a:solidFill>
              </a:rPr>
              <a:t>web 2.0</a:t>
            </a:r>
            <a:r>
              <a:rPr lang="en-US" smtClean="0"/>
              <a:t> </a:t>
            </a:r>
            <a:r>
              <a:rPr lang="el-GR" b="1" smtClean="0">
                <a:solidFill>
                  <a:srgbClr val="FF0000"/>
                </a:solidFill>
              </a:rPr>
              <a:t>Κοινωνικός Ιστός</a:t>
            </a:r>
          </a:p>
          <a:p>
            <a:r>
              <a:rPr lang="el-GR" smtClean="0"/>
              <a:t>Η δημοφιλία της πλατφόρμας εξαρτάται από τον όγκο των αναρτήσεων των χρηστών</a:t>
            </a:r>
          </a:p>
          <a:p>
            <a:r>
              <a:rPr lang="el-GR" smtClean="0"/>
              <a:t>Οι χρήστες διακρίνονται σε ενεργούς και ανενεργούς, ανάλογα με τον βαθμό χρήσης της πλατφόρμας</a:t>
            </a:r>
          </a:p>
          <a:p>
            <a:r>
              <a:rPr lang="el-GR" smtClean="0"/>
              <a:t>Χρήστες με μεγάλο όγκο αναρτήσεων συνήθως έχουν και πολλούς συνδεδεμένους χρήστες και αποκαλούνται δημοφιλείς </a:t>
            </a:r>
            <a:r>
              <a:rPr lang="el-GR" sz="2400" smtClean="0"/>
              <a:t>(ηθοποιοί, πολιτικοί, δημοσιογράφοι)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3752"/>
            <a:ext cx="8679338" cy="732042"/>
          </a:xfrm>
        </p:spPr>
        <p:txBody>
          <a:bodyPr>
            <a:normAutofit/>
          </a:bodyPr>
          <a:lstStyle/>
          <a:p>
            <a:r>
              <a:rPr lang="el-GR" sz="3000" b="1" dirty="0" smtClean="0"/>
              <a:t>Ενεργοί – Ανενεργοί – </a:t>
            </a:r>
            <a:r>
              <a:rPr lang="el-GR" sz="3000" b="1" dirty="0" err="1" smtClean="0"/>
              <a:t>Δημοφιλείσ</a:t>
            </a:r>
            <a:r>
              <a:rPr lang="el-GR" sz="3000" b="1" dirty="0" smtClean="0"/>
              <a:t> </a:t>
            </a:r>
            <a:r>
              <a:rPr lang="el-GR" sz="3000" b="1" dirty="0" err="1" smtClean="0"/>
              <a:t>Χρήστεσ</a:t>
            </a:r>
            <a:endParaRPr lang="el-G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3178696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/>
              <a:t>Ενεργοί λέγονται οι χρήστες που χρησιμοποιούν συχνά την πλατφόρμα. </a:t>
            </a:r>
          </a:p>
        </p:txBody>
      </p:sp>
      <p:pic>
        <p:nvPicPr>
          <p:cNvPr id="3074" name="Picture 2" descr="Αποτέλεσμα εικόνας για facebook active use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500174"/>
            <a:ext cx="2520280" cy="220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361" y="3133779"/>
            <a:ext cx="332271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l-GR" sz="2000" dirty="0" smtClean="0"/>
              <a:t>Ανενεργοί λέγονται οι χρήστες που δε χρησιμοποιούν συχνά την πλατφόρμα</a:t>
            </a:r>
            <a:endParaRPr lang="el-GR" sz="2000" dirty="0"/>
          </a:p>
        </p:txBody>
      </p:sp>
      <p:pic>
        <p:nvPicPr>
          <p:cNvPr id="6" name="Picture 2" descr="Αποτέλεσμα εικόνας για facebook inactive us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" y="4653136"/>
            <a:ext cx="3264933" cy="183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14942" y="1142984"/>
            <a:ext cx="3456384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l-GR" sz="2000" dirty="0" smtClean="0"/>
              <a:t>Δημοφιλείς λέγονται οι χρήστες που κάνουν πολλές αναρτήσεις και έχουν πολλούς συνδεδεμένους χρήστες και αποκαλούνται δημοφιλείς. Ηθοποιοί, πολιτικοί, δημοσιογράφοι είναι παραδείγματα δημοφιλών χρηστών.</a:t>
            </a:r>
          </a:p>
          <a:p>
            <a:endParaRPr lang="el-GR" dirty="0"/>
          </a:p>
        </p:txBody>
      </p:sp>
      <p:pic>
        <p:nvPicPr>
          <p:cNvPr id="8" name="Picture 2" descr="Αποτέλεσμα εικόνας για facebook popular use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429132"/>
            <a:ext cx="3711510" cy="2142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64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686700" cy="6079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πλατφόρμεσ</a:t>
            </a:r>
            <a:r>
              <a:rPr lang="el-GR" dirty="0" smtClean="0"/>
              <a:t> Κοινωνικών Δικτύων</a:t>
            </a:r>
            <a:endParaRPr lang="en-US" dirty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14438"/>
            <a:ext cx="8001030" cy="3429000"/>
          </a:xfrm>
        </p:spPr>
        <p:txBody>
          <a:bodyPr/>
          <a:lstStyle/>
          <a:p>
            <a:r>
              <a:rPr lang="el-GR" dirty="0" smtClean="0"/>
              <a:t>Δημιουργία και συμμετοχή σε οργανωμένες </a:t>
            </a:r>
            <a:br>
              <a:rPr lang="el-GR" dirty="0" smtClean="0"/>
            </a:br>
            <a:r>
              <a:rPr lang="el-GR" b="1" dirty="0" smtClean="0">
                <a:solidFill>
                  <a:srgbClr val="00B050"/>
                </a:solidFill>
              </a:rPr>
              <a:t>ομάδες χρηστών </a:t>
            </a:r>
            <a:r>
              <a:rPr lang="el-GR" sz="2400" dirty="0" smtClean="0"/>
              <a:t>(κοινά ενδιαφέροντα, χώρος εργασίας, σχολή αποφοίτησης κ.α.)</a:t>
            </a:r>
          </a:p>
          <a:p>
            <a:endParaRPr lang="el-GR" sz="2400" dirty="0" smtClean="0"/>
          </a:p>
          <a:p>
            <a:r>
              <a:rPr lang="el-GR" dirty="0" smtClean="0"/>
              <a:t>Τα Κοινωνικά Δίκτυα χρησιμοποιούνται από: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απλούς χρήστες </a:t>
            </a:r>
          </a:p>
          <a:p>
            <a:pPr lvl="1"/>
            <a:r>
              <a:rPr lang="el-GR" b="1" dirty="0" smtClean="0">
                <a:solidFill>
                  <a:schemeClr val="tx1"/>
                </a:solidFill>
              </a:rPr>
              <a:t>εταιρείες</a:t>
            </a:r>
            <a:r>
              <a:rPr lang="el-GR" dirty="0" smtClean="0">
                <a:solidFill>
                  <a:schemeClr val="tx1"/>
                </a:solidFill>
              </a:rPr>
              <a:t> για εύκολη επικοινωνία με τους πελάτες</a:t>
            </a:r>
          </a:p>
          <a:p>
            <a:pPr lvl="1"/>
            <a:r>
              <a:rPr lang="el-GR" b="1" dirty="0" smtClean="0">
                <a:solidFill>
                  <a:schemeClr val="tx1"/>
                </a:solidFill>
              </a:rPr>
              <a:t>διάσημους</a:t>
            </a:r>
            <a:r>
              <a:rPr lang="el-GR" dirty="0" smtClean="0">
                <a:solidFill>
                  <a:schemeClr val="tx1"/>
                </a:solidFill>
              </a:rPr>
              <a:t> που ενημερώνουν το κοινό τους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8686800" cy="5880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err="1" smtClean="0"/>
              <a:t>Κατηγορίεσ</a:t>
            </a:r>
            <a:r>
              <a:rPr lang="el-GR" sz="4000" dirty="0" smtClean="0"/>
              <a:t> Κοινωνικών Δικτύων</a:t>
            </a:r>
            <a:endParaRPr lang="el-GR" sz="3200" dirty="0"/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00108"/>
            <a:ext cx="7956550" cy="3743325"/>
          </a:xfrm>
        </p:spPr>
        <p:txBody>
          <a:bodyPr/>
          <a:lstStyle/>
          <a:p>
            <a:pPr marL="90488" indent="0">
              <a:buFont typeface="Wingdings 2" pitchFamily="18" charset="2"/>
              <a:buNone/>
              <a:defRPr/>
            </a:pPr>
            <a:r>
              <a:rPr lang="el-GR" sz="2800" dirty="0" smtClean="0"/>
              <a:t>Τα Κοινωνικά Δίκτυα χωρίζονται σε κατηγορίες ανάλογα με:</a:t>
            </a:r>
          </a:p>
          <a:p>
            <a:pPr marL="623888">
              <a:defRPr/>
            </a:pPr>
            <a:r>
              <a:rPr lang="el-GR" sz="2800" dirty="0" smtClean="0"/>
              <a:t>το αντικείμενο τους</a:t>
            </a:r>
          </a:p>
          <a:p>
            <a:pPr marL="623888">
              <a:defRPr/>
            </a:pPr>
            <a:r>
              <a:rPr lang="el-GR" sz="2800" dirty="0" smtClean="0"/>
              <a:t>το είδος και το περιεχόμενο τους</a:t>
            </a:r>
          </a:p>
          <a:p>
            <a:pPr marL="623888">
              <a:defRPr/>
            </a:pPr>
            <a:r>
              <a:rPr lang="el-GR" sz="2800" dirty="0" smtClean="0"/>
              <a:t>τον τρόπο εγγραφής και συμμετοχής των μελών τους</a:t>
            </a:r>
          </a:p>
          <a:p>
            <a:pPr marL="623888">
              <a:defRPr/>
            </a:pPr>
            <a:r>
              <a:rPr lang="el-GR" sz="2800" dirty="0" smtClean="0"/>
              <a:t>τον τρόπο επικοινωνίας μεταξύ των μελών τους</a:t>
            </a:r>
          </a:p>
        </p:txBody>
      </p:sp>
      <p:sp>
        <p:nvSpPr>
          <p:cNvPr id="13316" name="AutoShape 9" descr="Αποτέλεσμα εικόνας για tel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7" name="Picture 6" descr="Αποτέλεσμα εικόνας για Δικτυ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581525"/>
            <a:ext cx="27051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Αφθονία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1898</TotalTime>
  <Words>1023</Words>
  <Application>Microsoft Office PowerPoint</Application>
  <PresentationFormat>Προβολή στην οθόνη (4:3)</PresentationFormat>
  <Paragraphs>140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Αφθονία</vt:lpstr>
      <vt:lpstr>Κεφάλαιο 15</vt:lpstr>
      <vt:lpstr>Κοινωνικό Δίκτυο</vt:lpstr>
      <vt:lpstr>προφίλ</vt:lpstr>
      <vt:lpstr>Δικτύωση</vt:lpstr>
      <vt:lpstr>πλατφόρμεσ Κοινωνικών Δικτύων</vt:lpstr>
      <vt:lpstr>πλατφορμεΣ Κοινωνικων Δικτυων</vt:lpstr>
      <vt:lpstr>Ενεργοί – Ανενεργοί – Δημοφιλείσ Χρήστεσ</vt:lpstr>
      <vt:lpstr>πλατφόρμεσ Κοινωνικών Δικτύων</vt:lpstr>
      <vt:lpstr>Κατηγορίεσ Κοινωνικών Δικτύων</vt:lpstr>
      <vt:lpstr>Κατηγοριεσ Κοινωνικών Δικτύων</vt:lpstr>
      <vt:lpstr>Μεσα ή Ιστοσελιδεσ Κοινωνικησ Δικτυωσησ (Social Networks)</vt:lpstr>
      <vt:lpstr>Facebook</vt:lpstr>
      <vt:lpstr>ιστοσελιδεσ κοινωνικησ δικτυωσησ</vt:lpstr>
      <vt:lpstr>LinkedIn</vt:lpstr>
      <vt:lpstr>ResearchGate</vt:lpstr>
      <vt:lpstr>Edmodo και Schoology</vt:lpstr>
      <vt:lpstr>Μικρο-ιστολογια (microblogs)</vt:lpstr>
      <vt:lpstr>Μικρο-ιστολογια (microblogs)</vt:lpstr>
      <vt:lpstr>ΙστολΟγια (Blogs - web log)</vt:lpstr>
      <vt:lpstr>Wiki</vt:lpstr>
      <vt:lpstr>Wiki</vt:lpstr>
      <vt:lpstr>ΚοινωνικΑ ΑγαπημΕνα  (Social Bookmarking)</vt:lpstr>
      <vt:lpstr>ΚοινωνικΕΣ ΠροτροπΕΣ (Social recommendations)</vt:lpstr>
      <vt:lpstr>Θεματικά Κοινωνικά Δίκτυα </vt:lpstr>
      <vt:lpstr>Πλεονεκτήματα</vt:lpstr>
      <vt:lpstr>Μειονεκτήματα</vt:lpstr>
      <vt:lpstr>ΣΥΜΒΟΥΛΕΣ</vt:lpstr>
      <vt:lpstr>ΣΥΜΒΟΥΛΕΣ</vt:lpstr>
      <vt:lpstr>Διαφάνεια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4</dc:title>
  <dc:creator>anasta</dc:creator>
  <cp:lastModifiedBy>ΚΑΤΕΡΙΝΑ</cp:lastModifiedBy>
  <cp:revision>346</cp:revision>
  <dcterms:created xsi:type="dcterms:W3CDTF">2013-12-01T17:45:37Z</dcterms:created>
  <dcterms:modified xsi:type="dcterms:W3CDTF">2021-02-20T16:06:23Z</dcterms:modified>
</cp:coreProperties>
</file>