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0" r:id="rId5"/>
    <p:sldId id="311" r:id="rId6"/>
    <p:sldId id="318" r:id="rId7"/>
    <p:sldId id="310" r:id="rId8"/>
    <p:sldId id="306" r:id="rId9"/>
    <p:sldId id="258" r:id="rId10"/>
    <p:sldId id="259" r:id="rId11"/>
    <p:sldId id="315" r:id="rId12"/>
    <p:sldId id="328" r:id="rId13"/>
    <p:sldId id="32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82EF-DB94-4B4E-BE53-A7438B119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511096-DBA1-4D5A-AD6E-F868EB1377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78F8-5D90-4230-A9D0-F076D0759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C8B-D876-41E0-9539-F3C739950A0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F8AD8-B9EE-4A52-A6E5-2061A563C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5B19D-E7CC-42B2-96AF-5D9BFE61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956A-88EA-46FA-9036-5EAD6798F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6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6753F-DE30-49E7-BEDD-0316ACBB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1574F2-25AC-4981-A583-D8489EA8B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02F84-81E7-4C65-A1E8-49B2C1B2C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C8B-D876-41E0-9539-F3C739950A0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9C8B5-157B-4971-B364-D07F971B5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54D7A-F751-46F1-8947-86EFECCE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956A-88EA-46FA-9036-5EAD6798F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4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707143-64C5-4878-BFBD-17857617CF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6CBB11-9391-4539-8B49-13C4B7CF4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B5FC5-4057-4D0C-AA8F-B4C7B7EC3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C8B-D876-41E0-9539-F3C739950A0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F27EE-3040-4753-BD56-9EDCC299C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EC699-D3F4-49F4-B044-D858EB94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956A-88EA-46FA-9036-5EAD6798F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47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147B67-AF72-484A-97F3-55BFCDF79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0AC21B0-3A73-497B-BF55-422A773B5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079DACB-8E57-4130-9F5E-2D4E4E7D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6F9B-C7C2-46F0-828A-28D4B9A5A2EE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06244C1-5108-489B-BB00-D5668C4D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CDB9953-E851-4237-B09D-4BACCB31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824-D7A4-470C-91CF-4048603A3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87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41D376-F832-4D29-A95F-CE71C5F3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C7177F-09A1-47AB-9747-97707B88F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1B08C51-A23B-4994-BF60-0C72B3E3F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6F9B-C7C2-46F0-828A-28D4B9A5A2EE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755D4B2-41FF-4910-9F74-F7327B2FB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EC88857-0570-4D44-AA31-377FFA52F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824-D7A4-470C-91CF-4048603A3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13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A17332-9F0B-42A6-887E-7F526BED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C525911-13BC-419B-AE4F-6F5EDB76E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75D3B5A-A7F6-4DAE-8C37-D3FEF2884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6F9B-C7C2-46F0-828A-28D4B9A5A2EE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67E3D92-5C97-4058-B62A-28EBFBE2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C8C8A7F-35A2-4EA8-98FB-30EC39F65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824-D7A4-470C-91CF-4048603A3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18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5B1D70-178E-4B8B-A773-4B45FCB61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D3FC21-FB9B-44FB-A352-217742B21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803AF8B-FB14-4DF0-95AC-A3EDC3F8D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8E73C41-F727-48F6-8681-EBBACC97C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6F9B-C7C2-46F0-828A-28D4B9A5A2EE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1259749-3EA0-4CAC-A468-B6723934C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70FB4AF-653D-4666-A2CC-AEAF575C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824-D7A4-470C-91CF-4048603A3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04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C2A7D1-853F-41F5-82E0-185812B9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11A1B02-F324-458F-BAE9-C3629E284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5AD989A-4E99-4C1E-8E0B-061E75B4A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932F799D-5278-423D-8DA4-0A5C49A2C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EE5AD67-4073-47DC-BFA1-F4C5DA4BD2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1FC60EC7-288A-41B0-9839-C2C19F149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6F9B-C7C2-46F0-828A-28D4B9A5A2EE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AB2A698-3BF7-4DBC-B966-5D09A039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81EBFD3-5850-4DAE-91D1-6ECFD457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824-D7A4-470C-91CF-4048603A3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83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D756D5-7C9D-4875-8FB0-72CCB8D9F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248AF390-53DA-4D3B-B09C-737D71E1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6F9B-C7C2-46F0-828A-28D4B9A5A2EE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1E618E2-35EF-40D5-9737-CBA15CC05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799C8B7-90B5-4927-B7DE-1817F5FF8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824-D7A4-470C-91CF-4048603A3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02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1F520D7-EAFE-47DE-AF44-E55E7FF5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6F9B-C7C2-46F0-828A-28D4B9A5A2EE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8EEA672-ADB4-4FEE-A93D-F1B6715C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BC54A98-EDE0-4B26-ADD5-789AA591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824-D7A4-470C-91CF-4048603A3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42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9BF2C8-1C46-49EF-8E1E-6A5D4819E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3606F5-00B4-4CDA-8EB0-126EA1885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F28DC49-27D1-4B34-859A-6AEB0BC64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4DC39AE-0D15-4D9C-BAEB-C37D81A0F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6F9B-C7C2-46F0-828A-28D4B9A5A2EE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2CBD1F7-F163-4816-B378-018867EC7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4C50326-7FBD-4261-9D64-19E39492E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824-D7A4-470C-91CF-4048603A3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2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1E33E-977A-4BC7-89DD-960A020C5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0701E-298B-49BE-A75D-A46077502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91148-9D86-4478-A5AA-8C2AA6B78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C8B-D876-41E0-9539-F3C739950A0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E1337-C166-4649-BD06-7685E593C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2642B-A8E7-4B1C-990B-0EB487F5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956A-88EA-46FA-9036-5EAD6798F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80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1FD090-43E9-482F-866B-4F6C4AC79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A0F8C49-89A9-4BE5-BCBC-137E13ECB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4BA5DD7-8526-484C-83C1-995769C35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F19F8F0-6FB8-4254-9803-2412457B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6F9B-C7C2-46F0-828A-28D4B9A5A2EE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2E9A350-3429-48FF-8BF1-A0B139AF5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FAB8CB4-911A-487F-873F-199CA67D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824-D7A4-470C-91CF-4048603A3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93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A7C3580-FB1B-49B8-9AA0-765CBFACC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09F4D1B-4316-4652-B550-C10D52CC3B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64D728-1D12-41CF-9221-3B728FE9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6F9B-C7C2-46F0-828A-28D4B9A5A2EE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0EEE27F-F5A3-45F3-A69C-ADC510283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3C4032-E3F9-4BB6-AD44-44E30594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824-D7A4-470C-91CF-4048603A3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88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201AE16-04F9-4F55-B22B-5D861D4CF7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A74D4EB-308B-49E1-B09A-BB33FA7D3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5B1A37A-2778-42D4-9F93-79D8F9B0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6F9B-C7C2-46F0-828A-28D4B9A5A2EE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B2D7A25-A5D9-4E78-9F38-469AE86D5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A5D128-188C-47D7-8234-7ED18ACC9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03824-D7A4-470C-91CF-4048603A3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76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l-GR" dirty="0"/>
              <a:t>Στυλ κύριου υπότιτλου</a:t>
            </a:r>
          </a:p>
        </p:txBody>
      </p:sp>
      <p:sp>
        <p:nvSpPr>
          <p:cNvPr id="8" name="Σύμβολο κράτησης ημερομηνίας 7"/>
          <p:cNvSpPr>
            <a:spLocks noGrp="1"/>
          </p:cNvSpPr>
          <p:nvPr>
            <p:ph type="dt" sz="half" idx="10"/>
          </p:nvPr>
        </p:nvSpPr>
        <p:spPr>
          <a:xfrm>
            <a:off x="253575" y="6505078"/>
            <a:ext cx="1026584" cy="228600"/>
          </a:xfrm>
        </p:spPr>
        <p:txBody>
          <a:bodyPr rtlCol="0"/>
          <a:lstStyle>
            <a:lvl1pPr>
              <a:defRPr/>
            </a:lvl1pPr>
          </a:lstStyle>
          <a:p>
            <a:fld id="{4581A91C-7415-426F-AC3F-6504AC77E226}" type="datetime1">
              <a:rPr lang="el-GR" smtClean="0"/>
              <a:pPr/>
              <a:t>25/4/2021</a:t>
            </a:fld>
            <a:endParaRPr lang="el-GR" dirty="0"/>
          </a:p>
        </p:txBody>
      </p:sp>
      <p:sp>
        <p:nvSpPr>
          <p:cNvPr id="9" name="Σύμβολο κράτησης υποσέλιδου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10" name="Σύμβολο κράτησης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25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0680E7A-353E-4730-8F96-25B274B4B970}" type="datetime1">
              <a:rPr lang="el-GR" smtClean="0"/>
              <a:pPr/>
              <a:t>25/4/2021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289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3C4EE2-3272-4B24-B012-16A186C33E71}" type="datetime1">
              <a:rPr lang="el-GR" smtClean="0"/>
              <a:pPr/>
              <a:t>25/4/2021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79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09AB677-8BA6-46C7-B42A-B714E296F3DA}" type="datetime1">
              <a:rPr lang="el-GR" smtClean="0"/>
              <a:pPr/>
              <a:t>25/4/2021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099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44C06D-26FD-4732-B2D4-C000F1F2BA70}" type="datetime1">
              <a:rPr lang="el-GR" smtClean="0"/>
              <a:pPr/>
              <a:t>25/4/2021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831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C275972-F30F-4E50-891A-F1DAE6A74C2B}" type="datetime1">
              <a:rPr lang="el-GR" smtClean="0"/>
              <a:pPr/>
              <a:t>25/4/2021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657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5AB8B4-70B8-45A0-A54C-3DEA8F4C96E1}" type="datetime1">
              <a:rPr lang="el-GR" smtClean="0"/>
              <a:pPr/>
              <a:t>25/4/2021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751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E9E6-F422-4982-9D0F-0CD1C4A1E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F4C51-355E-47DE-B10C-C05D5664D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BADA1-AE63-4E20-8A8F-796283ABB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C8B-D876-41E0-9539-F3C739950A0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0DE62-1C08-4340-A1A3-E8C372168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EF201-13B8-46A3-87CA-0911EB1EB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956A-88EA-46FA-9036-5EAD6798F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04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0ADADD-A9D7-43D9-AA75-DE2C83B0827E}" type="datetime1">
              <a:rPr lang="el-GR" smtClean="0"/>
              <a:pPr/>
              <a:t>25/4/2021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116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n-US"/>
              <a:t>Click icon to add picture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9B49C0-97CF-42B9-9644-E35417F30B28}" type="datetime1">
              <a:rPr lang="el-GR" smtClean="0"/>
              <a:pPr/>
              <a:t>25/4/2021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763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7A7EB8-5A1F-45FD-8A82-FE161ACCF60B}" type="datetime1">
              <a:rPr lang="el-GR" smtClean="0"/>
              <a:pPr/>
              <a:t>25/4/2021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897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8CCE82-095C-479A-9813-251AE447FE83}" type="datetime1">
              <a:rPr lang="el-GR" smtClean="0"/>
              <a:pPr/>
              <a:t>25/4/2021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981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5C20E-E59B-4E95-ADD9-F78CF04DF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F6623-BF7F-4BE9-BA2D-029C74A17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A8E56-0ABA-46CA-B286-B55A4C57D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6481A-DA5A-485A-B011-5CA0F984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C8B-D876-41E0-9539-F3C739950A0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EE322-A6DA-457B-8990-2450D2F77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4CB74-14F8-4DE5-8117-ACA4F3E7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956A-88EA-46FA-9036-5EAD6798F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0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CE855-0B56-42FD-A8A9-ADE5DE29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6AAE9-F4F6-46B2-BC61-98D7B644B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1B5A9-15CD-4872-8EFE-C17AE62BB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5B26F-F2DC-462E-9055-CE34C772FC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697D6-3697-47C0-B505-2FD0F16EB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84B0C6-5782-43F1-9DA3-914850ACB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C8B-D876-41E0-9539-F3C739950A0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A63CEC-9905-4EB8-B841-1E16E8B17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020361-6187-4762-805D-6F77C84F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956A-88EA-46FA-9036-5EAD6798F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8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6F2CB-4D95-4CB0-B82B-75BEA59BC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44C26-B523-4AD1-BF67-9538155DB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C8B-D876-41E0-9539-F3C739950A0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6166D-F833-407A-B8C7-1C4485E46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87E39-1D45-4C2B-91CB-7D77B2D8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956A-88EA-46FA-9036-5EAD6798F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5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F8F10E-8466-4E3F-A6F3-AD8AF1475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C8B-D876-41E0-9539-F3C739950A0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67E235-7C99-4FFB-92DF-280909744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708EF-366E-4309-824A-972341B7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956A-88EA-46FA-9036-5EAD6798F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0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F9781-C751-409D-ABF7-AB39D53F7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2BEAB-DF8F-45D2-AEAA-E0C972752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AE24C-A6FF-4B73-86AF-5DCB350D8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F954D-0B21-40AD-9FB8-D601F68EC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C8B-D876-41E0-9539-F3C739950A0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CAD90-7CA7-4CFE-B1CA-63E6DB7B4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AC8A7-45F7-48D3-9FF2-D2C19ED25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956A-88EA-46FA-9036-5EAD6798F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1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72A7-5F07-4454-A084-2C06CAE7B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B426CB-6526-4838-938E-4A73677CB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0F76C-053D-4A90-901C-187B74CD3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3308D-2F24-4756-945D-0A0E2C24A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C8B-D876-41E0-9539-F3C739950A0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F7A77-FB65-478B-A1A9-D3A55C025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C92B33-8D78-454E-BAA1-4A7CDB178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956A-88EA-46FA-9036-5EAD6798F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5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1CC42D-2E91-4051-A728-09D7965A3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E5303-8DD2-4E15-9CC6-B034A7CC7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69DA2-FE30-4AA3-8A1D-9DD084D87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99C8B-D876-41E0-9539-F3C739950A0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0F4AE-889D-46EA-B154-9FB8A68FF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26278-1537-4EF5-8649-DC4975C10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9956A-88EA-46FA-9036-5EAD6798F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4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89D97C0-34BC-4ACA-906D-4FB263AB8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AA62FCE-0D69-4BE5-8719-516358F52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77DE24B-0D28-48D4-AD55-6D79C4E34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26F9B-C7C2-46F0-828A-28D4B9A5A2EE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7E57B96-39B2-4C4E-9655-C89F808A8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828C57A-A5C1-4960-9ADD-630E52AF3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03824-D7A4-470C-91CF-4048603A3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0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/>
              <a:t>Στυλ κύριου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253575" y="6505078"/>
            <a:ext cx="102658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0B77ADA4-ADB8-4270-BF78-9AA9F9CFDC7A}" type="datetime1">
              <a:rPr lang="el-GR" smtClean="0"/>
              <a:pPr/>
              <a:t>25/4/2021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845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6C8CC-106E-479A-A69A-1668F4E03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l-GR" sz="11500"/>
              <a:t>ΚΑΡΔΙΑΚΗ ΣΥΧΝΟΤΗΤΑ</a:t>
            </a:r>
            <a:endParaRPr lang="en-US" sz="11500"/>
          </a:p>
        </p:txBody>
      </p:sp>
    </p:spTree>
    <p:extLst>
      <p:ext uri="{BB962C8B-B14F-4D97-AF65-F5344CB8AC3E}">
        <p14:creationId xmlns:p14="http://schemas.microsoft.com/office/powerpoint/2010/main" val="1643887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8EB4BCC-DE6E-4739-B3D4-C15779F42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l-GR" sz="5000" b="1" dirty="0"/>
              <a:t>Κατευθυντήριες οδηγίες για ενήλικες !</a:t>
            </a:r>
            <a:endParaRPr lang="en-US" sz="5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6BAE8AF-6880-4E4D-8244-77D401997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9420860" cy="2800395"/>
          </a:xfrm>
        </p:spPr>
        <p:txBody>
          <a:bodyPr anchor="t">
            <a:normAutofit/>
          </a:bodyPr>
          <a:lstStyle/>
          <a:p>
            <a:r>
              <a:rPr lang="el-GR" sz="2200" dirty="0"/>
              <a:t>Αερόβια άσκηση μέτριας έντασης και διάρκειας 150-300 λεπτών την εβδομάδα, καθώς και 2 συνεδρίες μυϊκής ενδυνάμωσης την εβδομάδα. </a:t>
            </a:r>
          </a:p>
          <a:p>
            <a:endParaRPr lang="en-US" sz="2200" dirty="0"/>
          </a:p>
          <a:p>
            <a:r>
              <a:rPr lang="el-GR" sz="2200" dirty="0"/>
              <a:t>Η συνολική αυτή προτεινόμενη άσκηση μπορεί να αθροίζεται στη διάρκεια της εβδομάδας ακόμη και με βραχείες συνεδρίες των 5, 10 ή 20 λεπτών, όπου κι αν βρισκόμαστε. Κάθε λεπτό άσκησης μετράει!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60741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trograde">
            <a:hlinkClick r:id="" action="ppaction://media"/>
            <a:extLst>
              <a:ext uri="{FF2B5EF4-FFF2-40B4-BE49-F238E27FC236}">
                <a16:creationId xmlns:a16="http://schemas.microsoft.com/office/drawing/2014/main" id="{3A6F8D41-83DC-4041-84FA-C931A39C226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9206.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35210" y="3375219"/>
            <a:ext cx="609600" cy="609600"/>
          </a:xfrm>
          <a:prstGeom prst="rect">
            <a:avLst/>
          </a:prstGeom>
        </p:spPr>
      </p:pic>
      <p:pic>
        <p:nvPicPr>
          <p:cNvPr id="2" name="Picture 2" descr="Food Animated Clipart: drinking_milk_cc">
            <a:extLst>
              <a:ext uri="{FF2B5EF4-FFF2-40B4-BE49-F238E27FC236}">
                <a16:creationId xmlns:a16="http://schemas.microsoft.com/office/drawing/2014/main" id="{A2A478F6-57BD-417E-B129-E3C3D62426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892" y="2815575"/>
            <a:ext cx="2377223" cy="172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ulse GIF on GIFER - by Fordremeena">
            <a:extLst>
              <a:ext uri="{FF2B5EF4-FFF2-40B4-BE49-F238E27FC236}">
                <a16:creationId xmlns:a16="http://schemas.microsoft.com/office/drawing/2014/main" id="{31D0A853-D70D-484B-93FB-7F0C76F78B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18" y="2003616"/>
            <a:ext cx="2209800" cy="341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Τίτλος 1">
            <a:extLst>
              <a:ext uri="{FF2B5EF4-FFF2-40B4-BE49-F238E27FC236}">
                <a16:creationId xmlns:a16="http://schemas.microsoft.com/office/drawing/2014/main" id="{E28E1D31-DC36-42CC-973F-4A0BBC6E9314}"/>
              </a:ext>
            </a:extLst>
          </p:cNvPr>
          <p:cNvSpPr txBox="1">
            <a:spLocks/>
          </p:cNvSpPr>
          <p:nvPr/>
        </p:nvSpPr>
        <p:spPr>
          <a:xfrm>
            <a:off x="923365" y="427880"/>
            <a:ext cx="10945906" cy="9616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1 λεπτό ξεκούραση, αν θέλετε μετράτε σφυγμούς και συνεχίζουμε στο δεύτερο μέρος!!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047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FDA47BC-3069-47F5-8257-24B3B1F76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>
            <a:extLst>
              <a:ext uri="{FF2B5EF4-FFF2-40B4-BE49-F238E27FC236}">
                <a16:creationId xmlns:a16="http://schemas.microsoft.com/office/drawing/2014/main" id="{0DA5FDF2-4382-4AF2-8AD3-BC67B3E01C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59" y="1313410"/>
            <a:ext cx="2648371" cy="19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AE95D8F-9825-4222-8846-E3461598C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3ED5F10-6D6B-4E91-8B79-DA7448FB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l-GR" sz="5400" dirty="0">
                <a:solidFill>
                  <a:srgbClr val="FFFFFF"/>
                </a:solidFill>
              </a:rPr>
              <a:t>ΜΕΤΡΗΣΗ ΚΑΡΔΙΑΚΗΣ ΣΥΧΝΟΤΗΤΑΣ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BDD37F55-4D57-47FF-BC67-0A00CBC9D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1" y="1639584"/>
            <a:ext cx="2659472" cy="133393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647AF86C-E1B8-4DFE-BF36-852E57B9D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143" y="929074"/>
            <a:ext cx="2646677" cy="2754950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42B920A-73AD-402A-8EEF-B88E1A93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0C9EB70-BC82-414A-BF8D-AD7FC6727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154FDA6-83EB-42D8-9805-106932184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269" y="1337002"/>
            <a:ext cx="2648372" cy="1983722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217665F-0036-444A-8D4A-33AF36A36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96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998B9273-38A1-4E26-BFBA-29CF53F4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l-GR" sz="4000" b="1">
                <a:solidFill>
                  <a:srgbClr val="FFFFFF"/>
                </a:solidFill>
              </a:rPr>
              <a:t>Τι είναι η Καρδιακή Συχνότητα;</a:t>
            </a:r>
            <a:endParaRPr lang="en-US" sz="4000" b="1">
              <a:solidFill>
                <a:srgbClr val="FFFFFF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67AE19-6075-4FBC-86C0-B2202B9CD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el-GR" sz="2400" b="1" dirty="0"/>
              <a:t>Είναι ένας δείκτης που μας πληροφορεί για το</a:t>
            </a:r>
            <a:r>
              <a:rPr lang="el-GR" sz="2400" dirty="0"/>
              <a:t> πόσο γρήγορα χτυπάει η καρδιά μας μέσα σε ένα λεπτό. </a:t>
            </a:r>
          </a:p>
          <a:p>
            <a:r>
              <a:rPr lang="el-GR" sz="2400" dirty="0"/>
              <a:t>Εξαρτάται από την ηλικία, αν είσαι γυμνασμένος/η,</a:t>
            </a:r>
            <a:r>
              <a:rPr lang="en-US" sz="2400" dirty="0"/>
              <a:t> </a:t>
            </a:r>
            <a:r>
              <a:rPr lang="el-GR" sz="2400" dirty="0"/>
              <a:t>τη θέση του σώματος, φαρμακευτική αγωγή, κλπ.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AAF2101-E9AE-4CDE-A91B-27E4DD70FE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67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07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F02B1C4-2637-4223-9028-A6110E3A8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304925"/>
            <a:ext cx="9465564" cy="4495143"/>
          </a:xfrm>
        </p:spPr>
        <p:txBody>
          <a:bodyPr>
            <a:normAutofit/>
          </a:bodyPr>
          <a:lstStyle/>
          <a:p>
            <a:r>
              <a:rPr lang="el-GR" sz="2000" b="1" dirty="0"/>
              <a:t>Καρδιακή Συχνότητα Ηρεμίας: </a:t>
            </a:r>
            <a:r>
              <a:rPr lang="el-GR" sz="2000" dirty="0"/>
              <a:t>πόσες φορές χτυπάει η καρδιά το λεπτό, όταν είμαστε ήρεμοι και δεν κάνουμε τίποτα.</a:t>
            </a:r>
          </a:p>
          <a:p>
            <a:r>
              <a:rPr lang="el-GR" sz="2000" b="1" dirty="0"/>
              <a:t>Καρδιακή Συχνότητα Άσκησης</a:t>
            </a:r>
            <a:r>
              <a:rPr lang="el-GR" sz="2000" dirty="0"/>
              <a:t>: πόσες φορές χτυπάει η καρδιά το λεπτό, όταν κάνουμε άσκηση. </a:t>
            </a:r>
          </a:p>
          <a:p>
            <a:r>
              <a:rPr lang="el-GR" sz="2000" b="1" dirty="0"/>
              <a:t>Μέγιστη Καρδιακή Συχνότητα</a:t>
            </a:r>
            <a:r>
              <a:rPr lang="el-GR" sz="2000" dirty="0"/>
              <a:t>. Η καρδιά μας δεν μπορεί να χτυπήσει γρηγορότερα από έναν συγκεκριμένο αριθμό παλμών το λεπτό, όσο δύσκολη και αν είναι η άσκηση που κάνουμε. Υπολογίζεται κάνοντας συγκεκριμένη δοκιμασία άσκησης ή απλουστευμένα με την ακόλουθη εξίσωση</a:t>
            </a:r>
            <a:r>
              <a:rPr lang="en-US" sz="2000" dirty="0"/>
              <a:t>: </a:t>
            </a:r>
            <a:r>
              <a:rPr lang="el-GR" sz="2000" dirty="0"/>
              <a:t> 220</a:t>
            </a:r>
            <a:r>
              <a:rPr lang="en-US" sz="2000" dirty="0"/>
              <a:t> </a:t>
            </a:r>
            <a:r>
              <a:rPr lang="el-GR" sz="2000" dirty="0"/>
              <a:t>- ηλικία.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dirty="0"/>
              <a:t>Παράδειγμα</a:t>
            </a:r>
            <a:r>
              <a:rPr lang="en-US" sz="2000" dirty="0"/>
              <a:t>, </a:t>
            </a:r>
            <a:r>
              <a:rPr lang="el-GR" sz="2000" dirty="0"/>
              <a:t>αν είσαι 10 ετών</a:t>
            </a:r>
            <a:r>
              <a:rPr lang="en-US" sz="2000" dirty="0"/>
              <a:t> : </a:t>
            </a:r>
            <a:r>
              <a:rPr lang="el-GR" sz="2000" dirty="0"/>
              <a:t> 220-10</a:t>
            </a:r>
            <a:r>
              <a:rPr lang="en-US" sz="2000" dirty="0"/>
              <a:t> </a:t>
            </a:r>
            <a:r>
              <a:rPr lang="el-GR" sz="2000" dirty="0"/>
              <a:t>=</a:t>
            </a:r>
            <a:r>
              <a:rPr lang="en-US" sz="2000" dirty="0"/>
              <a:t> </a:t>
            </a:r>
            <a:r>
              <a:rPr lang="el-GR" sz="2000" dirty="0"/>
              <a:t>210 παλμούς ανά λεπτό</a:t>
            </a:r>
          </a:p>
          <a:p>
            <a:endParaRPr lang="el-GR" sz="2000" b="1" dirty="0"/>
          </a:p>
          <a:p>
            <a:endParaRPr lang="el-GR" sz="2000" b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701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A450E2-4BB4-41EC-9931-8061B9F42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>
            <a:normAutofit/>
          </a:bodyPr>
          <a:lstStyle/>
          <a:p>
            <a:r>
              <a:rPr lang="el-GR" sz="4000" b="1" dirty="0"/>
              <a:t>Τρόποι ελέγχου της έντασης της άσκησης</a:t>
            </a:r>
            <a:endParaRPr lang="en-US" sz="40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D262A6-FCB1-4E3C-BDCA-013FCB1AA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676"/>
            <a:ext cx="10414313" cy="276225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Εύκολη άσκηση </a:t>
            </a:r>
            <a:r>
              <a:rPr lang="el-GR" dirty="0"/>
              <a:t>μπορεί ο/η ασκούμενος/η να κάνει εύκολα συζήτηση έως και να τραγουδάει χωρίς να αισθάνεται δυσκολία στην αναπνοή.</a:t>
            </a:r>
          </a:p>
          <a:p>
            <a:pPr marL="0" indent="0">
              <a:buNone/>
            </a:pPr>
            <a:r>
              <a:rPr lang="el-GR" b="1" dirty="0"/>
              <a:t>Μέτρια σε ένταση άσκηση </a:t>
            </a:r>
            <a:r>
              <a:rPr lang="el-GR" dirty="0"/>
              <a:t>συμμετέχεις σε συζήτηση αλλά πιο δύσκολα, δεν μπορείς να τραγουδάς.</a:t>
            </a:r>
          </a:p>
          <a:p>
            <a:pPr marL="0" indent="0">
              <a:buNone/>
            </a:pPr>
            <a:r>
              <a:rPr lang="el-GR" b="1" dirty="0"/>
              <a:t>Δύσκολη ή έντονη άσκηση </a:t>
            </a:r>
            <a:r>
              <a:rPr lang="el-GR" dirty="0"/>
              <a:t>μπορείς να πεις λίγες λέξεις και δεν μπορείς να συμμετέχεις σε συζήτηση.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F7EDD1C-B33D-4028-87E8-7871D14907DE}"/>
              </a:ext>
            </a:extLst>
          </p:cNvPr>
          <p:cNvSpPr/>
          <p:nvPr/>
        </p:nvSpPr>
        <p:spPr>
          <a:xfrm>
            <a:off x="838200" y="4524375"/>
            <a:ext cx="10414312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Μέτρηση της Καρδιακής Συχνότητας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(μέτρημα παλμών ανά λεπτό). Είναι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πιο αποτελεσματικός στον σχεδιασμό προγραμμάτων άσκησης και γίνεται με αλλά και χωρίς εξοπλισμό.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715FE99-62B4-43FB-B83C-1125134AF32E}"/>
              </a:ext>
            </a:extLst>
          </p:cNvPr>
          <p:cNvSpPr/>
          <p:nvPr/>
        </p:nvSpPr>
        <p:spPr>
          <a:xfrm>
            <a:off x="838202" y="6056094"/>
            <a:ext cx="1041431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 συνδυασμός του Α &amp; 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DC19DC-350E-4B78-904A-A7AA64F480B0}"/>
              </a:ext>
            </a:extLst>
          </p:cNvPr>
          <p:cNvSpPr txBox="1"/>
          <p:nvPr/>
        </p:nvSpPr>
        <p:spPr>
          <a:xfrm>
            <a:off x="438150" y="2724150"/>
            <a:ext cx="381000" cy="5847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B6BE50-4A1A-4422-9B32-4EBB076F297A}"/>
              </a:ext>
            </a:extLst>
          </p:cNvPr>
          <p:cNvSpPr txBox="1"/>
          <p:nvPr/>
        </p:nvSpPr>
        <p:spPr>
          <a:xfrm>
            <a:off x="438150" y="4905375"/>
            <a:ext cx="381000" cy="5847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E65BE0-4307-4E89-B73F-B79EF7A78CC8}"/>
              </a:ext>
            </a:extLst>
          </p:cNvPr>
          <p:cNvSpPr txBox="1"/>
          <p:nvPr/>
        </p:nvSpPr>
        <p:spPr>
          <a:xfrm>
            <a:off x="438150" y="6029325"/>
            <a:ext cx="381000" cy="5847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802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3C0B9C-799E-4C72-BC9B-7A8EB349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883" y="179790"/>
            <a:ext cx="10806953" cy="1017868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/>
              <a:t>Έλεγχος Έντασης με βάση την Καρδιακή Συχνότητα</a:t>
            </a:r>
            <a:endParaRPr lang="en-US" b="1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F6679B7-5FA4-4A1F-A707-469D9E5070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9" y="1382993"/>
            <a:ext cx="4634753" cy="510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235CFE-ABFC-4507-9DD8-29306D9D189A}"/>
              </a:ext>
            </a:extLst>
          </p:cNvPr>
          <p:cNvSpPr txBox="1"/>
          <p:nvPr/>
        </p:nvSpPr>
        <p:spPr>
          <a:xfrm>
            <a:off x="5162773" y="3381374"/>
            <a:ext cx="6096000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Αφού βρείτε το σφυγμό σας, μετράτε για 10 δευτερόλεπτα. Το νούμερο που θα βρείτε το πολλαπλασιάζετε επί 6.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16FEC0E2-BE3D-492C-9206-5C140F9C8B29}"/>
              </a:ext>
            </a:extLst>
          </p:cNvPr>
          <p:cNvSpPr/>
          <p:nvPr/>
        </p:nvSpPr>
        <p:spPr>
          <a:xfrm>
            <a:off x="5162773" y="1406142"/>
            <a:ext cx="6096000" cy="175432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Για να μετρήσετε τους σφυγμούς σας, ψηλαφίστε με τις άκρες των δυο δαχτύλων σας (δείκτης και μέσος) τον καρπό ή την καρωτίδα (λαιμός), όπως στην εικόνα.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Προσοχή,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δεν πρέπει να ασκείτε μεγάλη πίεση γιατί δεν θα μπορέσετε να τον ψηλαφίσετε!! </a:t>
            </a: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53ECF4FD-4122-4E0C-8FAF-ED24F800059E}"/>
              </a:ext>
            </a:extLst>
          </p:cNvPr>
          <p:cNvSpPr/>
          <p:nvPr/>
        </p:nvSpPr>
        <p:spPr>
          <a:xfrm>
            <a:off x="5162773" y="5032500"/>
            <a:ext cx="63748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Προσοχή!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Πρώτα μαθαίνετε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να ελέγχετε τον σφυγμό σας στην ηρεμία και μετά στην άσκηση.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Μπορούν να σας βοηθήσουν οι γονείς σας.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Ακόμα, μπορείτε να ελέγχετε την καρδιακή σας συχνότητα από ηλεκτρονική συσκευή, π.χ.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Smartwatch,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κινητό τηλέφωνο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κτλ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6D9D56-B911-44DD-90E3-693AA34FB591}"/>
              </a:ext>
            </a:extLst>
          </p:cNvPr>
          <p:cNvSpPr txBox="1"/>
          <p:nvPr/>
        </p:nvSpPr>
        <p:spPr>
          <a:xfrm>
            <a:off x="5162773" y="4257674"/>
            <a:ext cx="6096000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Το αποτέλεσμα του πολλαπλασιασμού είναι η Καρδιακή σου Συχνότητα.</a:t>
            </a:r>
          </a:p>
        </p:txBody>
      </p:sp>
      <p:sp>
        <p:nvSpPr>
          <p:cNvPr id="5" name="Βέλος: Κάτω 4">
            <a:extLst>
              <a:ext uri="{FF2B5EF4-FFF2-40B4-BE49-F238E27FC236}">
                <a16:creationId xmlns:a16="http://schemas.microsoft.com/office/drawing/2014/main" id="{81D26AC2-EABC-4A2B-B892-F27BCC0195FA}"/>
              </a:ext>
            </a:extLst>
          </p:cNvPr>
          <p:cNvSpPr/>
          <p:nvPr/>
        </p:nvSpPr>
        <p:spPr>
          <a:xfrm>
            <a:off x="11537577" y="1685925"/>
            <a:ext cx="466164" cy="305752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7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5704684-F833-471E-88FD-076982E3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4615840"/>
            <a:ext cx="3885141" cy="1526741"/>
          </a:xfrm>
        </p:spPr>
        <p:txBody>
          <a:bodyPr>
            <a:normAutofit/>
          </a:bodyPr>
          <a:lstStyle/>
          <a:p>
            <a:pPr algn="ctr"/>
            <a:r>
              <a:rPr lang="el-GR" sz="3000" dirty="0">
                <a:solidFill>
                  <a:schemeClr val="bg1"/>
                </a:solidFill>
              </a:rPr>
              <a:t>Καρδιακή Συχνότητα- Ηλικίες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F267A410-0E94-43AA-BCDA-2D6229937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08" y="420620"/>
            <a:ext cx="5559480" cy="3613662"/>
          </a:xfrm>
          <a:prstGeom prst="rect">
            <a:avLst/>
          </a:prstGeom>
        </p:spPr>
      </p:pic>
      <p:pic>
        <p:nvPicPr>
          <p:cNvPr id="2050" name="Picture 2" descr="Target Heart Rate Worksheet For Kids - target heart rate worksheet ...">
            <a:extLst>
              <a:ext uri="{FF2B5EF4-FFF2-40B4-BE49-F238E27FC236}">
                <a16:creationId xmlns:a16="http://schemas.microsoft.com/office/drawing/2014/main" id="{9D9D2051-722B-4125-BAA3-93AFAB896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1736" y="368646"/>
            <a:ext cx="5546955" cy="372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1E905CCC-A179-4505-BF6F-CC926C8FD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4615840"/>
            <a:ext cx="6609921" cy="1526741"/>
          </a:xfrm>
        </p:spPr>
        <p:txBody>
          <a:bodyPr anchor="ctr">
            <a:normAutofit/>
          </a:bodyPr>
          <a:lstStyle/>
          <a:p>
            <a:pPr algn="ctr"/>
            <a:r>
              <a:rPr lang="el-GR" sz="3200" dirty="0">
                <a:solidFill>
                  <a:schemeClr val="bg1"/>
                </a:solidFill>
              </a:rPr>
              <a:t>Ζώνες  Προπόνησης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17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s your child's heart rate healthy?">
            <a:extLst>
              <a:ext uri="{FF2B5EF4-FFF2-40B4-BE49-F238E27FC236}">
                <a16:creationId xmlns:a16="http://schemas.microsoft.com/office/drawing/2014/main" id="{046B7805-B580-4BBB-91C3-D8EE6A8641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941" y="643467"/>
            <a:ext cx="990411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766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9B8A4D-7F1E-4909-A02D-9DB5FA0FC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5650" cy="1196975"/>
          </a:xfrm>
        </p:spPr>
        <p:txBody>
          <a:bodyPr>
            <a:noAutofit/>
          </a:bodyPr>
          <a:lstStyle/>
          <a:p>
            <a:br>
              <a:rPr lang="el-GR" sz="3600" b="1" dirty="0">
                <a:latin typeface="+mn-lt"/>
                <a:cs typeface="Times New Roman" panose="02020603050405020304" pitchFamily="18" charset="0"/>
              </a:rPr>
            </a:br>
            <a:r>
              <a:rPr lang="el-GR" sz="3600" b="1" dirty="0">
                <a:latin typeface="+mn-lt"/>
                <a:cs typeface="Times New Roman" panose="02020603050405020304" pitchFamily="18" charset="0"/>
              </a:rPr>
              <a:t>Κατευθυντήριες Οδηγίες Σωματικής Δραστηριότητας</a:t>
            </a:r>
            <a:br>
              <a:rPr lang="en-US" sz="3600" dirty="0">
                <a:latin typeface="+mn-lt"/>
                <a:cs typeface="Times New Roman" panose="02020603050405020304" pitchFamily="18" charset="0"/>
              </a:rPr>
            </a:br>
            <a:r>
              <a:rPr lang="el-GR" sz="3600" b="1" dirty="0">
                <a:latin typeface="+mn-lt"/>
                <a:cs typeface="Times New Roman" panose="02020603050405020304" pitchFamily="18" charset="0"/>
              </a:rPr>
              <a:t>για παιδιά ηλικίας άνω των 6 ετών</a:t>
            </a:r>
            <a:br>
              <a:rPr lang="en-US" sz="3600" dirty="0">
                <a:latin typeface="+mn-lt"/>
              </a:rPr>
            </a:br>
            <a:endParaRPr lang="en-US" sz="3600" dirty="0"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A7183F-EA6C-46BF-A86E-8997BF62E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2068511"/>
            <a:ext cx="9277350" cy="3208339"/>
          </a:xfrm>
        </p:spPr>
        <p:txBody>
          <a:bodyPr/>
          <a:lstStyle/>
          <a:p>
            <a:pPr marL="514350" lvl="0" indent="-514350" algn="just">
              <a:buFont typeface="+mj-lt"/>
              <a:buAutoNum type="arabicParenR"/>
            </a:pPr>
            <a:r>
              <a:rPr lang="el-GR" dirty="0"/>
              <a:t>Τουλάχιστον μια (1) ώρα μέτρια ή έντονη φυσική δραστηριότητα καθημερινά. </a:t>
            </a:r>
          </a:p>
          <a:p>
            <a:pPr marL="514350" lvl="0" indent="-514350" algn="just">
              <a:buFont typeface="+mj-lt"/>
              <a:buAutoNum type="arabicParenR"/>
            </a:pPr>
            <a:r>
              <a:rPr lang="el-GR" dirty="0"/>
              <a:t>Δεν είναι απαραίτητο να γίνει σε μια συνεδρία, αλλά μπορεί να είναι περισσότερες συνεδρίες μέσα στην ημέρα. </a:t>
            </a:r>
          </a:p>
          <a:p>
            <a:pPr marL="514350" lvl="0" indent="-514350" algn="just">
              <a:buFont typeface="+mj-lt"/>
              <a:buAutoNum type="arabicParenR"/>
            </a:pPr>
            <a:r>
              <a:rPr lang="en-US" dirty="0"/>
              <a:t>2-3 </a:t>
            </a:r>
            <a:r>
              <a:rPr lang="el-GR" dirty="0"/>
              <a:t>φορές την εβδομάδα, ασκήσεις που δυναμώνουν τους μύες και τα οστά όπως σχοινάκι, περπάτημα, τρέξιμο, γυμναστική, διατάσεις κλπ.</a:t>
            </a:r>
            <a:endParaRPr lang="en-US" dirty="0"/>
          </a:p>
          <a:p>
            <a:pPr marL="0" lvl="0" indent="0" algn="r">
              <a:buNone/>
            </a:pPr>
            <a:endParaRPr lang="el-GR" sz="1200" dirty="0"/>
          </a:p>
          <a:p>
            <a:pPr marL="0" lvl="0" indent="0" algn="r">
              <a:buNone/>
            </a:pPr>
            <a:endParaRPr lang="el-GR" sz="1200" dirty="0"/>
          </a:p>
          <a:p>
            <a:pPr marL="342900" lvl="0" indent="-342900">
              <a:buFont typeface="+mj-lt"/>
              <a:buAutoNum type="arabicParenR"/>
            </a:pPr>
            <a:endParaRPr lang="en-US" sz="1400" dirty="0"/>
          </a:p>
          <a:p>
            <a:pPr marL="342900" lvl="0" indent="-342900">
              <a:buFont typeface="+mj-lt"/>
              <a:buAutoNum type="arabicParenR"/>
            </a:pPr>
            <a:endParaRPr lang="en-US" sz="1400" dirty="0"/>
          </a:p>
          <a:p>
            <a:pPr marL="342900" lvl="0" indent="-342900">
              <a:buFont typeface="+mj-lt"/>
              <a:buAutoNum type="arabicParenR"/>
            </a:pPr>
            <a:endParaRPr lang="en-US" sz="1400" dirty="0"/>
          </a:p>
          <a:p>
            <a:pPr marL="342900" lvl="0" indent="-342900">
              <a:buFont typeface="+mj-lt"/>
              <a:buAutoNum type="arabicParenR"/>
            </a:pPr>
            <a:endParaRPr lang="en-US" sz="1400" dirty="0"/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3835675-2700-4D4E-A1A4-590F5726D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700" y="2457846"/>
            <a:ext cx="2085975" cy="2085975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A51DE9C-62A7-4D8B-853F-C441A964D9FA}"/>
              </a:ext>
            </a:extLst>
          </p:cNvPr>
          <p:cNvSpPr/>
          <p:nvPr/>
        </p:nvSpPr>
        <p:spPr>
          <a:xfrm>
            <a:off x="3105150" y="6094274"/>
            <a:ext cx="87725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266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 	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Physical Activity and health in children and adolescents. A guide for all adults involved in education young people</a:t>
            </a:r>
          </a:p>
          <a:p>
            <a:pPr marL="285750" marR="0" lvl="0" indent="-2857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ASCM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2015 Information on physical activity in children and adolescents.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marR="0" lvl="0" indent="-2857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JAMA 2018, Nov20. 320(19)2020-2028. The physical activity guidelines for Americans</a:t>
            </a:r>
          </a:p>
        </p:txBody>
      </p:sp>
    </p:spTree>
    <p:extLst>
      <p:ext uri="{BB962C8B-B14F-4D97-AF65-F5344CB8AC3E}">
        <p14:creationId xmlns:p14="http://schemas.microsoft.com/office/powerpoint/2010/main" val="2075778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Παιδιά που παίζουν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45_TF03461883_TF03461883" id="{AB44E3C3-A171-4728-B4E0-0D6AF99FDF4F}" vid="{A6E5A06F-C3CC-47B3-B853-7E82DD4757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570</Words>
  <Application>Microsoft Office PowerPoint</Application>
  <PresentationFormat>Widescreen</PresentationFormat>
  <Paragraphs>49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Euphemia</vt:lpstr>
      <vt:lpstr>Wingdings</vt:lpstr>
      <vt:lpstr>Office Theme</vt:lpstr>
      <vt:lpstr>Θέμα του Office</vt:lpstr>
      <vt:lpstr>Παιδιά που παίζουν 16x9</vt:lpstr>
      <vt:lpstr>ΚΑΡΔΙΑΚΗ ΣΥΧΝΟΤΗΤΑ</vt:lpstr>
      <vt:lpstr>ΜΕΤΡΗΣΗ ΚΑΡΔΙΑΚΗΣ ΣΥΧΝΟΤΗΤΑΣ</vt:lpstr>
      <vt:lpstr>Τι είναι η Καρδιακή Συχνότητα;</vt:lpstr>
      <vt:lpstr>PowerPoint Presentation</vt:lpstr>
      <vt:lpstr>Τρόποι ελέγχου της έντασης της άσκησης</vt:lpstr>
      <vt:lpstr>Έλεγχος Έντασης με βάση την Καρδιακή Συχνότητα</vt:lpstr>
      <vt:lpstr>Καρδιακή Συχνότητα- Ηλικίες</vt:lpstr>
      <vt:lpstr>PowerPoint Presentation</vt:lpstr>
      <vt:lpstr> Κατευθυντήριες Οδηγίες Σωματικής Δραστηριότητας για παιδιά ηλικίας άνω των 6 ετών </vt:lpstr>
      <vt:lpstr>Κατευθυντήριες οδηγίες για ενήλικες 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ΚΑΡΔΙΑΚΗ ΣΥΧΝΟΤΗΤΑ</dc:title>
  <dc:creator>Thomas Charalampopoulos</dc:creator>
  <cp:lastModifiedBy>Thomas Charalampopoulos</cp:lastModifiedBy>
  <cp:revision>5</cp:revision>
  <dcterms:created xsi:type="dcterms:W3CDTF">2021-04-24T17:51:02Z</dcterms:created>
  <dcterms:modified xsi:type="dcterms:W3CDTF">2021-04-25T14:20:28Z</dcterms:modified>
</cp:coreProperties>
</file>