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5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5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1576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72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2146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64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62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3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3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9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6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1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2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7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2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2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41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Παράμετροι που δεν επηρεάζουν τα αποτελέσματα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Ενότητα 5 – Τεχνολογία Γ’ Γυμνασίου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43211A-CA9D-1258-4575-12E2FFC44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501" y="332311"/>
            <a:ext cx="8066637" cy="5990201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/>
              <a:t>📘 Βιβλιογραφική Έρευνα</a:t>
            </a:r>
          </a:p>
          <a:p>
            <a:r>
              <a:rPr lang="el-GR" b="1" dirty="0"/>
              <a:t>Θέμα (ενδεικτικό): </a:t>
            </a:r>
            <a:r>
              <a:rPr lang="el-GR" b="1" i="1" dirty="0"/>
              <a:t>Η χρήση του διαδικτύου από εφήβους</a:t>
            </a:r>
            <a:endParaRPr lang="el-GR" b="1" dirty="0"/>
          </a:p>
          <a:p>
            <a:r>
              <a:rPr lang="el-GR" b="1" dirty="0"/>
              <a:t>❌ Παράμετροι που ΔΕΝ επηρεάζουν τα αποτελέσματα</a:t>
            </a:r>
          </a:p>
          <a:p>
            <a:r>
              <a:rPr lang="el-GR" dirty="0"/>
              <a:t>(δηλαδή δεν αλλάζουν τα συμπεράσματα που βγάζουμε από τη βιβλιογραφία)</a:t>
            </a:r>
          </a:p>
          <a:p>
            <a:r>
              <a:rPr lang="el-GR" dirty="0"/>
              <a:t>1️⃣ </a:t>
            </a:r>
            <a:r>
              <a:rPr lang="el-GR" b="1" dirty="0"/>
              <a:t>Η σειρά με την οποία διαβάστηκαν οι πηγές</a:t>
            </a:r>
            <a:br>
              <a:rPr lang="el-GR" dirty="0"/>
            </a:br>
            <a:r>
              <a:rPr lang="el-GR" dirty="0"/>
              <a:t>→ είτε πρώτα βιβλίο είτε άρθρο, τα στοιχεία παραμένουν ίδια.</a:t>
            </a:r>
          </a:p>
          <a:p>
            <a:r>
              <a:rPr lang="el-GR" dirty="0"/>
              <a:t>2️⃣ </a:t>
            </a:r>
            <a:r>
              <a:rPr lang="el-GR" b="1" dirty="0"/>
              <a:t>Η γλώσσα της πηγής (ελληνικά ή αγγλικά)</a:t>
            </a:r>
            <a:br>
              <a:rPr lang="el-GR" dirty="0"/>
            </a:br>
            <a:r>
              <a:rPr lang="el-GR" dirty="0"/>
              <a:t>→ αρκεί να είναι αξιόπιστη και σχετική.</a:t>
            </a:r>
          </a:p>
          <a:p>
            <a:r>
              <a:rPr lang="el-GR" dirty="0"/>
              <a:t>3️⃣ </a:t>
            </a:r>
            <a:r>
              <a:rPr lang="el-GR" b="1" dirty="0"/>
              <a:t>Το αν η πηγή είναι έντυπη ή ηλεκτρονική</a:t>
            </a:r>
            <a:br>
              <a:rPr lang="el-GR" dirty="0"/>
            </a:br>
            <a:r>
              <a:rPr lang="el-GR" dirty="0"/>
              <a:t>→ το σημαντικό είναι το περιεχόμενο, όχι η μορφή.</a:t>
            </a:r>
          </a:p>
          <a:p>
            <a:r>
              <a:rPr lang="el-GR" dirty="0"/>
              <a:t>4️⃣ </a:t>
            </a:r>
            <a:r>
              <a:rPr lang="el-GR" b="1" dirty="0"/>
              <a:t>Ο τόπος μελέτης (σπίτι ή σχολείο)</a:t>
            </a:r>
            <a:br>
              <a:rPr lang="el-GR" dirty="0"/>
            </a:br>
            <a:r>
              <a:rPr lang="el-GR" dirty="0"/>
              <a:t>→ δεν επηρεάζει τα συμπεράσματα.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✅ Τι ΕΠΗΡΕΑΖΕΙ</a:t>
            </a:r>
          </a:p>
          <a:p>
            <a:endParaRPr lang="el-GR" dirty="0"/>
          </a:p>
          <a:p>
            <a:r>
              <a:rPr lang="el-GR" dirty="0"/>
              <a:t>Η </a:t>
            </a:r>
            <a:r>
              <a:rPr lang="el-GR" b="1" dirty="0"/>
              <a:t>αξιοπιστία των πηγών</a:t>
            </a:r>
            <a:endParaRPr lang="el-GR" dirty="0"/>
          </a:p>
          <a:p>
            <a:r>
              <a:rPr lang="el-GR" dirty="0"/>
              <a:t>Το </a:t>
            </a:r>
            <a:r>
              <a:rPr lang="el-GR" b="1" dirty="0"/>
              <a:t>έτος δημοσίευσης</a:t>
            </a:r>
            <a:endParaRPr lang="el-GR" dirty="0"/>
          </a:p>
          <a:p>
            <a:r>
              <a:rPr lang="el-GR" dirty="0"/>
              <a:t>Το </a:t>
            </a:r>
            <a:r>
              <a:rPr lang="el-GR" b="1" dirty="0"/>
              <a:t>αν η πηγή σχετίζεται άμεσα με το θέμα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5177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C7256D-DF31-81D8-B89D-FDFECAEE1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465" y="262550"/>
            <a:ext cx="7375556" cy="5648672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/>
              <a:t>📘 Πειραματική Έρευνα</a:t>
            </a:r>
          </a:p>
          <a:p>
            <a:r>
              <a:rPr lang="el-GR" b="1" dirty="0"/>
              <a:t>Θέμα (ενδεικτικό): </a:t>
            </a:r>
            <a:r>
              <a:rPr lang="el-GR" b="1" i="1" dirty="0"/>
              <a:t>Πώς επηρεάζει ο φωτισμός την ταχύτητα ανάγνωσης των μαθητών;</a:t>
            </a:r>
            <a:endParaRPr lang="el-GR" b="1" dirty="0"/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❌ Παράμετροι που ΔΕΝ επηρεάζουν τα αποτελέσματα</a:t>
            </a:r>
          </a:p>
          <a:p>
            <a:r>
              <a:rPr lang="el-GR" dirty="0"/>
              <a:t>(υπάρχουν, αλλά δεν αλλάζουν το αποτέλεσμα γιατί είναι ίδιες για όλους)</a:t>
            </a:r>
          </a:p>
          <a:p>
            <a:r>
              <a:rPr lang="el-GR" dirty="0"/>
              <a:t>1️⃣ </a:t>
            </a:r>
            <a:r>
              <a:rPr lang="el-GR" b="1" dirty="0"/>
              <a:t>Το ίδιο κείμενο για όλους τους μαθητές</a:t>
            </a:r>
            <a:br>
              <a:rPr lang="el-GR" dirty="0"/>
            </a:br>
            <a:r>
              <a:rPr lang="el-GR" dirty="0"/>
              <a:t>→ αφού όλοι διαβάζουν το ίδιο, δεν επηρεάζει τη σύγκριση.</a:t>
            </a:r>
          </a:p>
          <a:p>
            <a:r>
              <a:rPr lang="el-GR" dirty="0"/>
              <a:t>2️⃣ </a:t>
            </a:r>
            <a:r>
              <a:rPr lang="el-GR" b="1" dirty="0"/>
              <a:t>Η ίδια διάρκεια ανάγνωσης / ίδια διαδικασία</a:t>
            </a:r>
            <a:br>
              <a:rPr lang="el-GR" dirty="0"/>
            </a:br>
            <a:r>
              <a:rPr lang="el-GR" dirty="0"/>
              <a:t>→ όλοι ακολουθούν τα ίδια βήματα.</a:t>
            </a:r>
          </a:p>
          <a:p>
            <a:r>
              <a:rPr lang="el-GR" dirty="0"/>
              <a:t>3️⃣ </a:t>
            </a:r>
            <a:r>
              <a:rPr lang="el-GR" b="1" dirty="0"/>
              <a:t>Η ίδια αίθουσα διεξαγωγής</a:t>
            </a:r>
            <a:br>
              <a:rPr lang="el-GR" dirty="0"/>
            </a:br>
            <a:r>
              <a:rPr lang="el-GR" dirty="0"/>
              <a:t>→ δεν αλλάζει ο χώρος από μαθητή σε μαθητή.</a:t>
            </a:r>
          </a:p>
          <a:p>
            <a:r>
              <a:rPr lang="el-GR" dirty="0"/>
              <a:t>4️⃣ </a:t>
            </a:r>
            <a:r>
              <a:rPr lang="el-GR" b="1" dirty="0"/>
              <a:t>Η ώρα διεξαγωγής του πειράματος</a:t>
            </a:r>
            <a:br>
              <a:rPr lang="el-GR" dirty="0"/>
            </a:br>
            <a:r>
              <a:rPr lang="el-GR" dirty="0"/>
              <a:t>→ το πείραμα γίνεται την ίδια χρονική στιγμή.</a:t>
            </a:r>
          </a:p>
          <a:p>
            <a:r>
              <a:rPr lang="el-GR" dirty="0"/>
              <a:t>5️⃣ </a:t>
            </a:r>
            <a:r>
              <a:rPr lang="el-GR" b="1" dirty="0"/>
              <a:t>Το φύλο των μαθητών</a:t>
            </a:r>
            <a:br>
              <a:rPr lang="el-GR" dirty="0"/>
            </a:br>
            <a:r>
              <a:rPr lang="el-GR" dirty="0"/>
              <a:t>→ δεν σχετίζεται με τον φωτισμό και την ταχύτητα ανάγνωσης.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✅ Τι ΕΠΗΡΕΑΖΕΙ (για να γίνει ξεκάθαρο)</a:t>
            </a:r>
          </a:p>
          <a:p>
            <a:r>
              <a:rPr lang="el-GR" dirty="0"/>
              <a:t>Η </a:t>
            </a:r>
            <a:r>
              <a:rPr lang="el-GR" b="1" dirty="0"/>
              <a:t>ένταση του φωτισμού</a:t>
            </a:r>
            <a:r>
              <a:rPr lang="el-GR" dirty="0"/>
              <a:t> (μεταβλητή που αλλάζει)</a:t>
            </a:r>
          </a:p>
          <a:p>
            <a:r>
              <a:rPr lang="el-GR" dirty="0"/>
              <a:t>Ο </a:t>
            </a:r>
            <a:r>
              <a:rPr lang="el-GR" b="1" dirty="0"/>
              <a:t>χρόνος ανάγνωσης</a:t>
            </a:r>
            <a:r>
              <a:rPr lang="el-GR" dirty="0"/>
              <a:t> (αποτέλεσμα που μετράμε)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465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F37B88-1F3D-A07B-36A1-D0AF1355C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3773" y="1540189"/>
            <a:ext cx="6591985" cy="3777622"/>
          </a:xfrm>
        </p:spPr>
        <p:txBody>
          <a:bodyPr/>
          <a:lstStyle/>
          <a:p>
            <a:r>
              <a:rPr lang="el-GR" b="1" dirty="0"/>
              <a:t>Θέμα:</a:t>
            </a:r>
            <a:r>
              <a:rPr lang="el-GR" dirty="0"/>
              <a:t> Ποια μπάλα αναπηδά ψηλότερα;</a:t>
            </a:r>
          </a:p>
          <a:p>
            <a:r>
              <a:rPr lang="el-GR" b="1" dirty="0"/>
              <a:t>Δεν επηρεάζουν:</a:t>
            </a:r>
            <a:endParaRPr lang="el-GR" dirty="0"/>
          </a:p>
          <a:p>
            <a:r>
              <a:rPr lang="el-GR" dirty="0"/>
              <a:t>ίδιο ύψος ρίψης</a:t>
            </a:r>
          </a:p>
          <a:p>
            <a:r>
              <a:rPr lang="el-GR" dirty="0"/>
              <a:t>ίδιος χώρος</a:t>
            </a:r>
          </a:p>
          <a:p>
            <a:r>
              <a:rPr lang="el-GR" dirty="0"/>
              <a:t>ίδια επιφάνεια</a:t>
            </a:r>
          </a:p>
          <a:p>
            <a:r>
              <a:rPr lang="el-GR" b="1" dirty="0"/>
              <a:t>Επηρεάζει:</a:t>
            </a:r>
            <a:endParaRPr lang="el-GR" dirty="0"/>
          </a:p>
          <a:p>
            <a:r>
              <a:rPr lang="el-GR" dirty="0"/>
              <a:t>το είδος της μπάλας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87207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7BCAB6-705A-595E-9308-B3324AACA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6367" y="684290"/>
            <a:ext cx="7301173" cy="5489419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🔹 1. ΒΙΒΛΙΟΓΡΑΦΙΚΗ ΕΡΕΥΝΑ</a:t>
            </a:r>
          </a:p>
          <a:p>
            <a:r>
              <a:rPr lang="el-GR" b="1" dirty="0"/>
              <a:t>Θέμα:</a:t>
            </a:r>
            <a:r>
              <a:rPr lang="el-GR" dirty="0"/>
              <a:t> Η σημασία του ύπνου στην απόδοση των μαθητών</a:t>
            </a:r>
          </a:p>
          <a:p>
            <a:r>
              <a:rPr lang="el-GR" b="1" dirty="0"/>
              <a:t>Επηρεάζει:</a:t>
            </a:r>
            <a:br>
              <a:rPr lang="el-GR" dirty="0"/>
            </a:br>
            <a:r>
              <a:rPr lang="el-GR" dirty="0"/>
              <a:t>→ η αξιοπιστία και το έτος δημοσίευσης των πηγών</a:t>
            </a:r>
          </a:p>
          <a:p>
            <a:r>
              <a:rPr lang="el-GR" b="1" dirty="0"/>
              <a:t>Δεν επηρεάζει:</a:t>
            </a:r>
            <a:br>
              <a:rPr lang="el-GR" dirty="0"/>
            </a:br>
            <a:r>
              <a:rPr lang="el-GR" dirty="0"/>
              <a:t>→ το αν οι πηγές διαβάστηκαν στο σπίτι ή στο σχολείο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🔹 2. ΠΕΙΡΑΜΑΤΙΚΗ ΕΡΕΥΝΑ</a:t>
            </a:r>
          </a:p>
          <a:p>
            <a:r>
              <a:rPr lang="el-GR" b="1" dirty="0"/>
              <a:t>Θέμα:</a:t>
            </a:r>
            <a:r>
              <a:rPr lang="el-GR" dirty="0"/>
              <a:t> Ποιο χαρτί αντέχει περισσότερο βάρος;</a:t>
            </a:r>
          </a:p>
          <a:p>
            <a:r>
              <a:rPr lang="el-GR" b="1" dirty="0"/>
              <a:t>Επηρεάζει:</a:t>
            </a:r>
            <a:br>
              <a:rPr lang="el-GR" dirty="0"/>
            </a:br>
            <a:r>
              <a:rPr lang="el-GR" dirty="0"/>
              <a:t>→ το είδος του χαρτιού (λεπτό – χοντρό)</a:t>
            </a:r>
          </a:p>
          <a:p>
            <a:r>
              <a:rPr lang="el-GR" b="1" dirty="0"/>
              <a:t>Δεν επηρεάζει:</a:t>
            </a:r>
            <a:br>
              <a:rPr lang="el-GR" dirty="0"/>
            </a:br>
            <a:r>
              <a:rPr lang="el-GR" dirty="0"/>
              <a:t>→ το χρώμα του χαρτιού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🔹 3. ΕΡΕΥΝΑ ΜΕ ΕΡΩΤΗΜΑΤΟΛΟΓΙΟ</a:t>
            </a:r>
          </a:p>
          <a:p>
            <a:r>
              <a:rPr lang="el-GR" b="1" dirty="0"/>
              <a:t>Θέμα:</a:t>
            </a:r>
            <a:r>
              <a:rPr lang="el-GR" dirty="0"/>
              <a:t> Πόσο συχνά τρώνε πρωινό οι μαθητές;</a:t>
            </a:r>
          </a:p>
          <a:p>
            <a:r>
              <a:rPr lang="el-GR" b="1" dirty="0"/>
              <a:t>Επηρεάζει:</a:t>
            </a:r>
            <a:br>
              <a:rPr lang="el-GR" dirty="0"/>
            </a:br>
            <a:r>
              <a:rPr lang="el-GR" dirty="0"/>
              <a:t>→ το αν οι μαθητές ξυπνούν νωρίς ή αργά</a:t>
            </a:r>
          </a:p>
          <a:p>
            <a:r>
              <a:rPr lang="el-GR" b="1" dirty="0"/>
              <a:t>Δεν επηρεάζει:</a:t>
            </a:r>
            <a:br>
              <a:rPr lang="el-GR" dirty="0"/>
            </a:br>
            <a:r>
              <a:rPr lang="el-GR" dirty="0"/>
              <a:t>→ η ημέρα συμπλήρωσης του ερωτηματολογίου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3755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E1C9DF-1367-14B0-F180-C99707670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384" y="108642"/>
            <a:ext cx="8039477" cy="6464173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/>
              <a:t>🧩 ΑΣΚΗΣΗ ΣΥΓΚΡΙΣΗΣ </a:t>
            </a:r>
          </a:p>
          <a:p>
            <a:r>
              <a:rPr lang="el-GR" b="1" dirty="0"/>
              <a:t>🔹 1. ΒΙΒΛΙΟΓΡΑΦΙΚΗ ΕΡΕΥΝΑ</a:t>
            </a:r>
          </a:p>
          <a:p>
            <a:r>
              <a:rPr lang="el-GR" b="1" dirty="0"/>
              <a:t>Θέμα:</a:t>
            </a:r>
            <a:r>
              <a:rPr lang="el-GR" dirty="0"/>
              <a:t> Η επίδραση της μουσικής στη συγκέντρωση των μαθητών</a:t>
            </a:r>
          </a:p>
          <a:p>
            <a:r>
              <a:rPr lang="el-GR" b="1" dirty="0"/>
              <a:t>Επηρεάζει:</a:t>
            </a:r>
            <a:br>
              <a:rPr lang="el-GR" dirty="0"/>
            </a:br>
            <a:r>
              <a:rPr lang="el-GR" dirty="0"/>
              <a:t>→</a:t>
            </a:r>
          </a:p>
          <a:p>
            <a:r>
              <a:rPr lang="el-GR" b="1" dirty="0"/>
              <a:t>Δεν επηρεάζει:</a:t>
            </a:r>
          </a:p>
          <a:p>
            <a:r>
              <a:rPr lang="el-GR" dirty="0"/>
              <a:t>→</a:t>
            </a:r>
            <a:br>
              <a:rPr lang="el-GR" dirty="0"/>
            </a:br>
            <a:r>
              <a:rPr lang="el-GR" dirty="0"/>
              <a:t>→ </a:t>
            </a:r>
            <a:r>
              <a:rPr lang="el-GR" b="1" dirty="0"/>
              <a:t>🔹 2. ΠΕΙΡΑΜΑΤΙΚΗ ΕΡΕΥΝΑ</a:t>
            </a:r>
          </a:p>
          <a:p>
            <a:r>
              <a:rPr lang="el-GR" b="1" dirty="0"/>
              <a:t>Θέμα:</a:t>
            </a:r>
            <a:r>
              <a:rPr lang="el-GR" dirty="0"/>
              <a:t> Ποιο υλικό κρατά περισσότερο τη θερμότητα;</a:t>
            </a:r>
          </a:p>
          <a:p>
            <a:r>
              <a:rPr lang="el-GR" b="1" dirty="0"/>
              <a:t>Επηρεάζει:</a:t>
            </a:r>
            <a:br>
              <a:rPr lang="el-GR" dirty="0"/>
            </a:br>
            <a:r>
              <a:rPr lang="el-GR" dirty="0"/>
              <a:t>→</a:t>
            </a:r>
          </a:p>
          <a:p>
            <a:r>
              <a:rPr lang="el-GR" b="1" dirty="0"/>
              <a:t>Δεν επηρεάζει:</a:t>
            </a:r>
            <a:br>
              <a:rPr lang="el-GR" dirty="0"/>
            </a:br>
            <a:r>
              <a:rPr lang="el-GR" dirty="0"/>
              <a:t>→ </a:t>
            </a:r>
          </a:p>
          <a:p>
            <a:endParaRPr lang="el-GR" dirty="0"/>
          </a:p>
          <a:p>
            <a:r>
              <a:rPr lang="el-GR" b="1" dirty="0"/>
              <a:t>🔹 3. ΕΡΕΥΝΑ ΜΕ ΕΡΩΤΗΜΑΤΟΛΟΓΙΟ</a:t>
            </a:r>
          </a:p>
          <a:p>
            <a:r>
              <a:rPr lang="el-GR" b="1" dirty="0"/>
              <a:t>Θέμα:</a:t>
            </a:r>
            <a:r>
              <a:rPr lang="el-GR" dirty="0"/>
              <a:t> Πόσο χρόνο περνούν οι μαθητές με φίλους εκτός σχολείου;</a:t>
            </a:r>
          </a:p>
          <a:p>
            <a:r>
              <a:rPr lang="el-GR" b="1" dirty="0"/>
              <a:t>Επηρεάζει:</a:t>
            </a:r>
            <a:br>
              <a:rPr lang="el-GR" dirty="0"/>
            </a:br>
            <a:r>
              <a:rPr lang="el-GR" dirty="0"/>
              <a:t>→</a:t>
            </a:r>
          </a:p>
          <a:p>
            <a:r>
              <a:rPr lang="el-GR" b="1" dirty="0"/>
              <a:t>Δεν επηρεάζει:</a:t>
            </a:r>
            <a:br>
              <a:rPr lang="el-GR" dirty="0"/>
            </a:br>
            <a:r>
              <a:rPr lang="el-GR" dirty="0"/>
              <a:t>→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>
                <a:highlight>
                  <a:srgbClr val="808000"/>
                </a:highlight>
              </a:rPr>
              <a:t>🧠 Μικρό </a:t>
            </a:r>
            <a:r>
              <a:rPr lang="el-GR" b="1" dirty="0" err="1">
                <a:highlight>
                  <a:srgbClr val="808000"/>
                </a:highlight>
              </a:rPr>
              <a:t>tip</a:t>
            </a:r>
            <a:endParaRPr lang="el-GR" b="1" dirty="0">
              <a:highlight>
                <a:srgbClr val="808000"/>
              </a:highlight>
            </a:endParaRPr>
          </a:p>
          <a:p>
            <a:r>
              <a:rPr lang="el-GR" dirty="0">
                <a:highlight>
                  <a:srgbClr val="808000"/>
                </a:highlight>
              </a:rPr>
              <a:t>«Ό,τι αλλάζει το αποτέλεσμα → ΕΠΗΡΕΑΖΕΙ</a:t>
            </a:r>
            <a:br>
              <a:rPr lang="el-GR" dirty="0">
                <a:highlight>
                  <a:srgbClr val="808000"/>
                </a:highlight>
              </a:rPr>
            </a:br>
            <a:r>
              <a:rPr lang="el-GR" dirty="0">
                <a:highlight>
                  <a:srgbClr val="808000"/>
                </a:highlight>
              </a:rPr>
              <a:t>Ό,τι υπάρχει αλλά δεν το αλλάζει → ΔΕΝ ΕΠΗΡΕΑΖΕΙ»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025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1101" y="2024958"/>
            <a:ext cx="6591985" cy="3777622"/>
          </a:xfrm>
        </p:spPr>
        <p:txBody>
          <a:bodyPr/>
          <a:lstStyle/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</a:t>
            </a:r>
            <a:r>
              <a:rPr dirty="0" err="1"/>
              <a:t>Σε</a:t>
            </a:r>
            <a:r>
              <a:rPr dirty="0"/>
              <a:t> </a:t>
            </a:r>
            <a:r>
              <a:rPr dirty="0" err="1"/>
              <a:t>μι</a:t>
            </a:r>
            <a:r>
              <a:rPr dirty="0"/>
              <a:t>α έρευνα δεν μας ενδιαφέρουν όλα τα στοιχεία.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</a:t>
            </a:r>
            <a:r>
              <a:rPr dirty="0" err="1"/>
              <a:t>Κά</a:t>
            </a:r>
            <a:r>
              <a:rPr dirty="0"/>
              <a:t>ποια υπάρχουν αλλά δεν αλλάζουν τα αποτελέσματα.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</a:t>
            </a:r>
            <a:r>
              <a:rPr dirty="0" err="1"/>
              <a:t>Αυτά</a:t>
            </a:r>
            <a:r>
              <a:rPr dirty="0"/>
              <a:t> </a:t>
            </a:r>
            <a:r>
              <a:rPr dirty="0" err="1"/>
              <a:t>λέγοντ</a:t>
            </a:r>
            <a:r>
              <a:rPr dirty="0"/>
              <a:t>αι παράμετροι που δεν επηρεάζουν.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Ορισμός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207" y="2456268"/>
            <a:ext cx="6591985" cy="3777622"/>
          </a:xfrm>
        </p:spPr>
        <p:txBody>
          <a:bodyPr>
            <a:normAutofit/>
          </a:bodyPr>
          <a:lstStyle/>
          <a:p>
            <a:pPr>
              <a:defRPr>
                <a:solidFill>
                  <a:srgbClr val="F0F0F0"/>
                </a:solidFill>
              </a:defRPr>
            </a:pPr>
            <a:r>
              <a:rPr sz="2400" dirty="0"/>
              <a:t>Πα</a:t>
            </a:r>
            <a:r>
              <a:rPr sz="2400" dirty="0" err="1"/>
              <a:t>ράμετροι</a:t>
            </a:r>
            <a:r>
              <a:rPr sz="2400" dirty="0"/>
              <a:t> π</a:t>
            </a:r>
            <a:r>
              <a:rPr sz="2400" dirty="0" err="1"/>
              <a:t>ου</a:t>
            </a:r>
            <a:r>
              <a:rPr sz="2400" dirty="0"/>
              <a:t> </a:t>
            </a:r>
            <a:r>
              <a:rPr sz="2400" dirty="0" err="1"/>
              <a:t>δεν</a:t>
            </a:r>
            <a:r>
              <a:rPr sz="2400" dirty="0"/>
              <a:t> επ</a:t>
            </a:r>
            <a:r>
              <a:rPr sz="2400" dirty="0" err="1"/>
              <a:t>ηρεάζουν</a:t>
            </a:r>
            <a:r>
              <a:rPr sz="2400" dirty="0"/>
              <a:t> τα απ</a:t>
            </a:r>
            <a:r>
              <a:rPr sz="2400" dirty="0" err="1"/>
              <a:t>οτελέσμ</a:t>
            </a:r>
            <a:r>
              <a:rPr sz="2400" dirty="0"/>
              <a:t>ατα είναι στοιχεία της έρευνας</a:t>
            </a:r>
            <a:r>
              <a:rPr lang="el-GR" sz="2400" dirty="0"/>
              <a:t> </a:t>
            </a:r>
            <a:r>
              <a:rPr sz="2400" dirty="0"/>
              <a:t>π</a:t>
            </a:r>
            <a:r>
              <a:rPr sz="2400" dirty="0" err="1"/>
              <a:t>ου</a:t>
            </a:r>
            <a:r>
              <a:rPr sz="2400" dirty="0"/>
              <a:t> υπ</a:t>
            </a:r>
            <a:r>
              <a:rPr sz="2400" dirty="0" err="1"/>
              <a:t>άρχουν</a:t>
            </a:r>
            <a:r>
              <a:rPr sz="2400" dirty="0"/>
              <a:t> α</a:t>
            </a:r>
            <a:r>
              <a:rPr sz="2400" dirty="0" err="1"/>
              <a:t>λλά</a:t>
            </a:r>
            <a:r>
              <a:rPr sz="2400" dirty="0"/>
              <a:t> </a:t>
            </a:r>
            <a:r>
              <a:rPr sz="2400" dirty="0" err="1"/>
              <a:t>δεν</a:t>
            </a:r>
            <a:r>
              <a:rPr sz="2400" dirty="0"/>
              <a:t> α</a:t>
            </a:r>
            <a:r>
              <a:rPr sz="2400" dirty="0" err="1"/>
              <a:t>λλάζουν</a:t>
            </a:r>
            <a:r>
              <a:rPr sz="2400" dirty="0"/>
              <a:t> </a:t>
            </a:r>
            <a:r>
              <a:rPr sz="2400" dirty="0" err="1"/>
              <a:t>το</a:t>
            </a:r>
            <a:r>
              <a:rPr sz="2400" dirty="0"/>
              <a:t> απ</a:t>
            </a:r>
            <a:r>
              <a:rPr sz="2400" dirty="0" err="1"/>
              <a:t>οτέλεσμ</a:t>
            </a:r>
            <a:r>
              <a:rPr sz="2400" dirty="0"/>
              <a:t>α της έρευνας.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Παράδειγμα Έρευνας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>
                <a:solidFill>
                  <a:srgbClr val="F0F0F0"/>
                </a:solidFill>
              </a:defRPr>
            </a:pPr>
            <a:r>
              <a:t>Θέμα: Αγαπημένο άθλημα μαθητών</a:t>
            </a:r>
          </a:p>
          <a:p>
            <a:pPr>
              <a:defRPr>
                <a:solidFill>
                  <a:srgbClr val="F0F0F0"/>
                </a:solidFill>
              </a:defRPr>
            </a:pPr>
            <a:endParaRPr/>
          </a:p>
          <a:p>
            <a:pPr>
              <a:defRPr>
                <a:solidFill>
                  <a:srgbClr val="F0F0F0"/>
                </a:solidFill>
              </a:defRPr>
            </a:pPr>
            <a:r>
              <a:t>Επηρεάζουν: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είδος αθλήματος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λόγοι επιλογής</a:t>
            </a:r>
          </a:p>
          <a:p>
            <a:pPr>
              <a:defRPr>
                <a:solidFill>
                  <a:srgbClr val="F0F0F0"/>
                </a:solidFill>
              </a:defRPr>
            </a:pPr>
            <a:endParaRPr/>
          </a:p>
          <a:p>
            <a:pPr>
              <a:defRPr>
                <a:solidFill>
                  <a:srgbClr val="F0F0F0"/>
                </a:solidFill>
              </a:defRPr>
            </a:pPr>
            <a:r>
              <a:t>Δεν επηρεάζουν: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φύλο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χώρος συμπλήρωσης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σειρά ερωτήσεων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Γιατί τα αναφέρουμε;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0F0F0"/>
                </a:solidFill>
              </a:defRPr>
            </a:pPr>
            <a:r>
              <a:t>• Για να δείξουμε ότι η έρευνα είναι οργανωμένη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Για να ξεκαθαρίσουμε τι δεν παίζει ρόλο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Για να είναι αξιόπιστα τα αποτελέσματα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rPr dirty="0"/>
              <a:t> Επ</a:t>
            </a:r>
            <a:r>
              <a:rPr dirty="0" err="1"/>
              <a:t>ηρεάζει</a:t>
            </a:r>
            <a:r>
              <a:rPr dirty="0"/>
              <a:t> ή </a:t>
            </a:r>
            <a:r>
              <a:rPr dirty="0" err="1"/>
              <a:t>Όχι</a:t>
            </a:r>
            <a:r>
              <a:rPr dirty="0"/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Η </a:t>
            </a:r>
            <a:r>
              <a:rPr dirty="0" err="1"/>
              <a:t>ηλικί</a:t>
            </a:r>
            <a:r>
              <a:rPr dirty="0"/>
              <a:t>α (13–15)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</a:t>
            </a:r>
            <a:r>
              <a:rPr dirty="0" err="1"/>
              <a:t>Οι</a:t>
            </a:r>
            <a:r>
              <a:rPr dirty="0"/>
              <a:t> </a:t>
            </a:r>
            <a:r>
              <a:rPr dirty="0" err="1"/>
              <a:t>ώρες</a:t>
            </a:r>
            <a:r>
              <a:rPr dirty="0"/>
              <a:t> </a:t>
            </a:r>
            <a:r>
              <a:rPr dirty="0" err="1"/>
              <a:t>άσκησης</a:t>
            </a:r>
            <a:endParaRPr dirty="0"/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φύλο</a:t>
            </a:r>
            <a:endParaRPr dirty="0"/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Η </a:t>
            </a:r>
            <a:r>
              <a:rPr dirty="0" err="1"/>
              <a:t>σειρά</a:t>
            </a:r>
            <a:r>
              <a:rPr dirty="0"/>
              <a:t> </a:t>
            </a:r>
            <a:r>
              <a:rPr dirty="0" err="1"/>
              <a:t>των</a:t>
            </a:r>
            <a:r>
              <a:rPr dirty="0"/>
              <a:t> </a:t>
            </a:r>
            <a:r>
              <a:rPr dirty="0" err="1"/>
              <a:t>ερωτήσεων</a:t>
            </a:r>
            <a:endParaRPr dirty="0"/>
          </a:p>
          <a:p>
            <a:pPr>
              <a:defRPr>
                <a:solidFill>
                  <a:srgbClr val="F0F0F0"/>
                </a:solidFill>
              </a:defRPr>
            </a:pPr>
            <a:endParaRPr dirty="0"/>
          </a:p>
          <a:p>
            <a:pPr marL="0" indent="0">
              <a:buNone/>
              <a:defRPr>
                <a:solidFill>
                  <a:srgbClr val="F0F0F0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Ομαδική Άσκηση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0F0F0"/>
                </a:solidFill>
              </a:defRPr>
            </a:pPr>
            <a:r>
              <a:rPr dirty="0" err="1"/>
              <a:t>Θέμ</a:t>
            </a:r>
            <a:r>
              <a:rPr dirty="0"/>
              <a:t>α: Πόσες ώρες χρησιμοποιούν οι μαθητές το διαδίκτυο;</a:t>
            </a:r>
            <a:r>
              <a:rPr lang="el-GR" dirty="0"/>
              <a:t> (Ερωτηματολόγιο)</a:t>
            </a:r>
            <a:endParaRPr dirty="0"/>
          </a:p>
          <a:p>
            <a:pPr>
              <a:defRPr>
                <a:solidFill>
                  <a:srgbClr val="F0F0F0"/>
                </a:solidFill>
              </a:defRPr>
            </a:pPr>
            <a:endParaRPr dirty="0"/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 err="1"/>
              <a:t>Κάθε</a:t>
            </a:r>
            <a:r>
              <a:rPr dirty="0"/>
              <a:t> </a:t>
            </a:r>
            <a:r>
              <a:rPr dirty="0" err="1"/>
              <a:t>ομάδ</a:t>
            </a:r>
            <a:r>
              <a:rPr dirty="0"/>
              <a:t>α γράφει: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2 </a:t>
            </a:r>
            <a:r>
              <a:rPr dirty="0" err="1"/>
              <a:t>στοιχεί</a:t>
            </a:r>
            <a:r>
              <a:rPr dirty="0"/>
              <a:t>α που επηρεάζουν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rPr dirty="0"/>
              <a:t>• 2 </a:t>
            </a:r>
            <a:r>
              <a:rPr dirty="0" err="1"/>
              <a:t>στοιχεί</a:t>
            </a:r>
            <a:r>
              <a:rPr dirty="0"/>
              <a:t>α που δεν επηρεάζουν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Ατομική Άσκηση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0F0F0"/>
                </a:solidFill>
              </a:defRPr>
            </a:pPr>
            <a:r>
              <a:t>Γράψε μία παράμετρο που δεν επηρεάζει τη δική σου έρευνα.</a:t>
            </a:r>
          </a:p>
          <a:p>
            <a:pPr>
              <a:defRPr>
                <a:solidFill>
                  <a:srgbClr val="F0F0F0"/>
                </a:solidFill>
              </a:defRPr>
            </a:pPr>
            <a:endParaRPr/>
          </a:p>
          <a:p>
            <a:pPr>
              <a:defRPr>
                <a:solidFill>
                  <a:srgbClr val="F0F0F0"/>
                </a:solidFill>
              </a:defRPr>
            </a:pPr>
            <a:r>
              <a:t>Π.χ.: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ημέρα συμπλήρωσης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χώρος συμπλήρωσης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Ανακεφαλαίωση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0F0F0"/>
                </a:solidFill>
              </a:defRPr>
            </a:pPr>
            <a:r>
              <a:t>• Δεν επηρεάζουν = δεν αλλάζουν το αποτέλεσμα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Δεν τα αγνοούμε, τα αναφέρουμε</a:t>
            </a:r>
          </a:p>
          <a:p>
            <a:pPr>
              <a:defRPr>
                <a:solidFill>
                  <a:srgbClr val="F0F0F0"/>
                </a:solidFill>
              </a:defRPr>
            </a:pPr>
            <a:r>
              <a:t>• Κάνουν την έρευνα πιο καθαρή και αξιόπιστη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742</Words>
  <Application>Microsoft Office PowerPoint</Application>
  <PresentationFormat>Προβολή στην οθόνη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Θρόισμα</vt:lpstr>
      <vt:lpstr>Παράμετροι που δεν επηρεάζουν τα αποτελέσματα</vt:lpstr>
      <vt:lpstr>Εισαγωγή</vt:lpstr>
      <vt:lpstr>Ορισμός</vt:lpstr>
      <vt:lpstr>Παράδειγμα Έρευνας</vt:lpstr>
      <vt:lpstr>Γιατί τα αναφέρουμε;</vt:lpstr>
      <vt:lpstr> Επηρεάζει ή Όχι;</vt:lpstr>
      <vt:lpstr>Ομαδική Άσκηση</vt:lpstr>
      <vt:lpstr>Ατομική Άσκηση</vt:lpstr>
      <vt:lpstr>Ανακεφαλαίωση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giovanosp</dc:creator>
  <cp:keywords/>
  <dc:description>generated using python-pptx</dc:description>
  <cp:lastModifiedBy>Παναγιώτης Γιοβάνος</cp:lastModifiedBy>
  <cp:revision>2</cp:revision>
  <dcterms:created xsi:type="dcterms:W3CDTF">2013-01-27T09:14:16Z</dcterms:created>
  <dcterms:modified xsi:type="dcterms:W3CDTF">2026-01-22T20:58:01Z</dcterms:modified>
  <cp:category/>
</cp:coreProperties>
</file>