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87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8370DCBF-34A1-4DCC-A92F-B069D7D21266}" type="datetimeFigureOut">
              <a:rPr lang="el-GR" smtClean="0"/>
              <a:t>10/5/2025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196551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370DCBF-34A1-4DCC-A92F-B069D7D21266}" type="datetimeFigureOut">
              <a:rPr lang="el-GR" smtClean="0"/>
              <a:t>10/5/2025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385186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370DCBF-34A1-4DCC-A92F-B069D7D21266}" type="datetimeFigureOut">
              <a:rPr lang="el-GR" smtClean="0"/>
              <a:t>10/5/2025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295141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370DCBF-34A1-4DCC-A92F-B069D7D21266}" type="datetimeFigureOut">
              <a:rPr lang="el-GR" smtClean="0"/>
              <a:t>10/5/2025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24141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8370DCBF-34A1-4DCC-A92F-B069D7D21266}" type="datetimeFigureOut">
              <a:rPr lang="el-GR" smtClean="0"/>
              <a:t>10/5/2025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78177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370DCBF-34A1-4DCC-A92F-B069D7D21266}" type="datetimeFigureOut">
              <a:rPr lang="el-GR" smtClean="0"/>
              <a:t>10/5/2025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278440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370DCBF-34A1-4DCC-A92F-B069D7D21266}" type="datetimeFigureOut">
              <a:rPr lang="el-GR" smtClean="0"/>
              <a:t>10/5/2025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223955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370DCBF-34A1-4DCC-A92F-B069D7D21266}" type="datetimeFigureOut">
              <a:rPr lang="el-GR" smtClean="0"/>
              <a:t>10/5/2025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37290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370DCBF-34A1-4DCC-A92F-B069D7D21266}" type="datetimeFigureOut">
              <a:rPr lang="el-GR" smtClean="0"/>
              <a:t>10/5/2025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406876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8370DCBF-34A1-4DCC-A92F-B069D7D21266}" type="datetimeFigureOut">
              <a:rPr lang="el-GR" smtClean="0"/>
              <a:t>10/5/2025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387211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8370DCBF-34A1-4DCC-A92F-B069D7D21266}" type="datetimeFigureOut">
              <a:rPr lang="el-GR" smtClean="0"/>
              <a:t>10/5/2025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9AB908C-B04D-401C-AC4D-3E6B49233DEF}" type="slidenum">
              <a:rPr lang="el-GR" smtClean="0"/>
              <a:t>‹#›</a:t>
            </a:fld>
            <a:endParaRPr lang="el-GR"/>
          </a:p>
        </p:txBody>
      </p:sp>
    </p:spTree>
    <p:extLst>
      <p:ext uri="{BB962C8B-B14F-4D97-AF65-F5344CB8AC3E}">
        <p14:creationId xmlns:p14="http://schemas.microsoft.com/office/powerpoint/2010/main" val="159078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0DCBF-34A1-4DCC-A92F-B069D7D21266}" type="datetimeFigureOut">
              <a:rPr lang="el-GR" smtClean="0"/>
              <a:t>10/5/2025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B908C-B04D-401C-AC4D-3E6B49233DEF}" type="slidenum">
              <a:rPr lang="el-GR" smtClean="0"/>
              <a:t>‹#›</a:t>
            </a:fld>
            <a:endParaRPr lang="el-GR"/>
          </a:p>
        </p:txBody>
      </p:sp>
    </p:spTree>
    <p:extLst>
      <p:ext uri="{BB962C8B-B14F-4D97-AF65-F5344CB8AC3E}">
        <p14:creationId xmlns:p14="http://schemas.microsoft.com/office/powerpoint/2010/main" val="72228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ΦΥΣΙΚΗ Β ΓΥΜΝΑΣΙΟΥ</a:t>
            </a:r>
            <a:br>
              <a:rPr lang="el-GR" dirty="0" smtClean="0"/>
            </a:br>
            <a:r>
              <a:rPr lang="el-GR" dirty="0" smtClean="0"/>
              <a:t>ΒΑΣΙΚΑ ΣΗΜΕΙΑ</a:t>
            </a:r>
            <a:endParaRPr lang="el-GR" dirty="0"/>
          </a:p>
        </p:txBody>
      </p:sp>
      <p:sp>
        <p:nvSpPr>
          <p:cNvPr id="3" name="Υπότιτλος 2"/>
          <p:cNvSpPr>
            <a:spLocks noGrp="1"/>
          </p:cNvSpPr>
          <p:nvPr>
            <p:ph type="subTitle" idx="1"/>
          </p:nvPr>
        </p:nvSpPr>
        <p:spPr/>
        <p:txBody>
          <a:bodyPr/>
          <a:lstStyle/>
          <a:p>
            <a:r>
              <a:rPr lang="el-GR" dirty="0" smtClean="0"/>
              <a:t>Κ.Ν</a:t>
            </a:r>
            <a:endParaRPr lang="el-GR" dirty="0"/>
          </a:p>
        </p:txBody>
      </p:sp>
    </p:spTree>
    <p:extLst>
      <p:ext uri="{BB962C8B-B14F-4D97-AF65-F5344CB8AC3E}">
        <p14:creationId xmlns:p14="http://schemas.microsoft.com/office/powerpoint/2010/main" val="158001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ΤΡΙΒΗ Τ</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Τριβή λέγεται η δύναμη που εμφανίζεται μεταξύ 2 επιφανειών, που βρίσκονται σε επαφή, όταν η μία επιφάνεια κινείται ή τείνει να μετακινηθεί ως προς την άλλη.</a:t>
            </a:r>
          </a:p>
          <a:p>
            <a:r>
              <a:rPr lang="el-GR" dirty="0" smtClean="0"/>
              <a:t>Η τριβή οφείλεται στις ανωμαλίες που υπάρχουν στην επιφάνεια επαφής των σωμάτων.</a:t>
            </a:r>
          </a:p>
          <a:p>
            <a:r>
              <a:rPr lang="el-GR" dirty="0" smtClean="0"/>
              <a:t>Η τριβή λέγεται στατική όταν το ένα σώμα δεν κινείται ως προς το άλλο και ολίσθησης όταν το ένα σώμα κινείται ως προς το άλλο.</a:t>
            </a:r>
          </a:p>
          <a:p>
            <a:r>
              <a:rPr lang="el-GR" dirty="0" smtClean="0"/>
              <a:t>Η τριβή εξαρτάται από το είδος των επιφανειών και από την μεταξύ τους κάθετη δύναμη.</a:t>
            </a:r>
          </a:p>
          <a:p>
            <a:r>
              <a:rPr lang="el-GR" dirty="0" smtClean="0"/>
              <a:t>Δεν εξαρτάται από το εμβαδόν των επιφανειών και από την ταχύτητα, όταν αυτή είναι σχετικά μικρή.</a:t>
            </a:r>
          </a:p>
          <a:p>
            <a:r>
              <a:rPr lang="el-GR" dirty="0" smtClean="0"/>
              <a:t>Έχει πάντα διεύθυνση παράλληλη στην επιφάνεια επαφής και φορά αντίθετη της κίνησης ή της προσπάθειας κίνησης.</a:t>
            </a:r>
            <a:endParaRPr lang="el-GR" dirty="0"/>
          </a:p>
        </p:txBody>
      </p:sp>
    </p:spTree>
    <p:extLst>
      <p:ext uri="{BB962C8B-B14F-4D97-AF65-F5344CB8AC3E}">
        <p14:creationId xmlns:p14="http://schemas.microsoft.com/office/powerpoint/2010/main" val="61007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ΒΑΡΟΣ Β</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r>
                  <a:rPr lang="el-GR" dirty="0" smtClean="0"/>
                  <a:t>Βάρος ενός σώματος είναι η ελκτική δύναμη με την οποία η γη (γήινο) έλκει το σώμα προς το κέντρο της.</a:t>
                </a:r>
              </a:p>
              <a:p>
                <a:r>
                  <a:rPr lang="el-GR" dirty="0" smtClean="0"/>
                  <a:t>Έχει διεύθυνση κατακόρυφη και φορά προς το κέντρο της γης.</a:t>
                </a:r>
              </a:p>
              <a:p>
                <a:r>
                  <a:rPr lang="el-GR" dirty="0" smtClean="0"/>
                  <a:t>Το μέτρο του βάρους βρίσκεται με τον τύπο: Β=</a:t>
                </a:r>
                <a:r>
                  <a:rPr lang="en-US" dirty="0" err="1" smtClean="0"/>
                  <a:t>m.g</a:t>
                </a:r>
                <a:r>
                  <a:rPr lang="el-GR" dirty="0" smtClean="0"/>
                  <a:t>, όπου το</a:t>
                </a:r>
                <a:r>
                  <a:rPr lang="en-US" dirty="0" smtClean="0"/>
                  <a:t>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=10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𝑠𝑒𝑐</m:t>
                            </m:r>
                          </m:e>
                          <m:sup>
                            <m:r>
                              <a:rPr lang="en-US" b="0" i="1" smtClean="0">
                                <a:latin typeface="Cambria Math" panose="02040503050406030204" pitchFamily="18" charset="0"/>
                              </a:rPr>
                              <m:t>2</m:t>
                            </m:r>
                          </m:sup>
                        </m:sSup>
                      </m:den>
                    </m:f>
                  </m:oMath>
                </a14:m>
                <a:r>
                  <a:rPr lang="en-US" dirty="0" smtClean="0"/>
                  <a:t> </a:t>
                </a:r>
                <a:r>
                  <a:rPr lang="el-GR" dirty="0" smtClean="0"/>
                  <a:t>και λέγεται επιτάχυνση της βαρύτητας. Το θεωρούμε σταθερό.</a:t>
                </a:r>
              </a:p>
              <a:p>
                <a:r>
                  <a:rPr lang="el-GR" dirty="0" smtClean="0"/>
                  <a:t>Το βάρος από τόπο σε τόπο αλλάζει. Όταν απομακρυνόμαστε από το κέντρο της γης μικραίνει.</a:t>
                </a: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l-GR">
                    <a:noFill/>
                  </a:rPr>
                  <a:t> </a:t>
                </a:r>
              </a:p>
            </p:txBody>
          </p:sp>
        </mc:Fallback>
      </mc:AlternateContent>
    </p:spTree>
    <p:extLst>
      <p:ext uri="{BB962C8B-B14F-4D97-AF65-F5344CB8AC3E}">
        <p14:creationId xmlns:p14="http://schemas.microsoft.com/office/powerpoint/2010/main" val="72548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Τίτλος 1"/>
              <p:cNvSpPr>
                <a:spLocks noGrp="1"/>
              </p:cNvSpPr>
              <p:nvPr>
                <p:ph type="title"/>
              </p:nvPr>
            </p:nvSpPr>
            <p:spPr/>
            <p:txBody>
              <a:bodyPr/>
              <a:lstStyle/>
              <a:p>
                <a:r>
                  <a:rPr lang="el-GR" dirty="0" smtClean="0"/>
                  <a:t>Η ΚΑΘΕΤΗ ΔΥΝΑΜΗ (ΑΝΤΙΔΡΑΣΗ) </a:t>
                </a:r>
                <a:r>
                  <a:rPr lang="en-US" dirty="0" smtClean="0"/>
                  <a:t>N</a:t>
                </a:r>
                <a:r>
                  <a:rPr lang="el-GR" dirty="0" smtClean="0"/>
                  <a:t> ή </a:t>
                </a:r>
                <a14:m>
                  <m:oMath xmlns:m="http://schemas.openxmlformats.org/officeDocument/2006/math">
                    <m:sSub>
                      <m:sSubPr>
                        <m:ctrlPr>
                          <a:rPr lang="el-GR"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𝑁</m:t>
                        </m:r>
                      </m:sub>
                    </m:sSub>
                  </m:oMath>
                </a14:m>
                <a:endParaRPr lang="el-GR" dirty="0"/>
              </a:p>
            </p:txBody>
          </p:sp>
        </mc:Choice>
        <mc:Fallback>
          <p:sp>
            <p:nvSpPr>
              <p:cNvPr id="2" name="Τίτλος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l-GR">
                    <a:noFill/>
                  </a:rPr>
                  <a:t> </a:t>
                </a:r>
              </a:p>
            </p:txBody>
          </p:sp>
        </mc:Fallback>
      </mc:AlternateContent>
      <p:sp>
        <p:nvSpPr>
          <p:cNvPr id="3" name="Θέση περιεχομένου 2"/>
          <p:cNvSpPr>
            <a:spLocks noGrp="1"/>
          </p:cNvSpPr>
          <p:nvPr>
            <p:ph idx="1"/>
          </p:nvPr>
        </p:nvSpPr>
        <p:spPr/>
        <p:txBody>
          <a:bodyPr/>
          <a:lstStyle/>
          <a:p>
            <a:r>
              <a:rPr lang="el-GR" dirty="0" smtClean="0"/>
              <a:t>Όταν 2 επιφάνειες βρίσκονται σε επαφή η μία ασκεί στην άλλη μία δύναμη που είναι κάθετη στην επιφάνεια επαφής τους, είτε υπάρχει κίνηση είτε όχι. Αυτή η δύναμη λέγεται κάθετη δύναμη ή κάθετη αντίδραση ή και απλά αντίδραση.</a:t>
            </a:r>
            <a:endParaRPr lang="el-GR" dirty="0"/>
          </a:p>
        </p:txBody>
      </p:sp>
      <p:pic>
        <p:nvPicPr>
          <p:cNvPr id="4" name="Εικόνα 3"/>
          <p:cNvPicPr>
            <a:picLocks noChangeAspect="1"/>
          </p:cNvPicPr>
          <p:nvPr/>
        </p:nvPicPr>
        <p:blipFill>
          <a:blip r:embed="rId3"/>
          <a:stretch>
            <a:fillRect/>
          </a:stretch>
        </p:blipFill>
        <p:spPr>
          <a:xfrm>
            <a:off x="838200" y="3636733"/>
            <a:ext cx="2245810" cy="2540230"/>
          </a:xfrm>
          <a:prstGeom prst="rect">
            <a:avLst/>
          </a:prstGeom>
        </p:spPr>
      </p:pic>
      <p:pic>
        <p:nvPicPr>
          <p:cNvPr id="5" name="Εικόνα 4"/>
          <p:cNvPicPr>
            <a:picLocks noChangeAspect="1"/>
          </p:cNvPicPr>
          <p:nvPr/>
        </p:nvPicPr>
        <p:blipFill>
          <a:blip r:embed="rId4"/>
          <a:stretch>
            <a:fillRect/>
          </a:stretch>
        </p:blipFill>
        <p:spPr>
          <a:xfrm>
            <a:off x="3722255" y="4012988"/>
            <a:ext cx="2299854" cy="2084242"/>
          </a:xfrm>
          <a:prstGeom prst="rect">
            <a:avLst/>
          </a:prstGeom>
        </p:spPr>
      </p:pic>
    </p:spTree>
    <p:extLst>
      <p:ext uri="{BB962C8B-B14F-4D97-AF65-F5344CB8AC3E}">
        <p14:creationId xmlns:p14="http://schemas.microsoft.com/office/powerpoint/2010/main" val="194850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ΤΑΣΗ Τ</a:t>
            </a:r>
            <a:endParaRPr lang="el-GR" dirty="0"/>
          </a:p>
        </p:txBody>
      </p:sp>
      <p:sp>
        <p:nvSpPr>
          <p:cNvPr id="3" name="Θέση περιεχομένου 2"/>
          <p:cNvSpPr>
            <a:spLocks noGrp="1"/>
          </p:cNvSpPr>
          <p:nvPr>
            <p:ph idx="1"/>
          </p:nvPr>
        </p:nvSpPr>
        <p:spPr/>
        <p:txBody>
          <a:bodyPr/>
          <a:lstStyle/>
          <a:p>
            <a:r>
              <a:rPr lang="el-GR" dirty="0" smtClean="0"/>
              <a:t>Οι δυνάμεις στα σχοινιά λέγονται τάσεις και συμβολίζονται και αυτές με το Τ. έτσι όταν υπάρχει και τάση και τριβή διαλέγουμε να συμβολίσουμε την τριβή με Τρ.</a:t>
            </a:r>
          </a:p>
          <a:p>
            <a:r>
              <a:rPr lang="el-GR" dirty="0" smtClean="0"/>
              <a:t>Η τάση είναι πάντα ελκτική δύναμη, αφού με ένα σχοινί μπορούμε μόνο να τραβήξουμε δεν μπορούμε να σπρώξουμε.</a:t>
            </a:r>
            <a:endParaRPr lang="el-GR" dirty="0"/>
          </a:p>
        </p:txBody>
      </p:sp>
      <p:pic>
        <p:nvPicPr>
          <p:cNvPr id="4" name="Εικόνα 3"/>
          <p:cNvPicPr>
            <a:picLocks noChangeAspect="1"/>
          </p:cNvPicPr>
          <p:nvPr/>
        </p:nvPicPr>
        <p:blipFill>
          <a:blip r:embed="rId2"/>
          <a:stretch>
            <a:fillRect/>
          </a:stretch>
        </p:blipFill>
        <p:spPr>
          <a:xfrm>
            <a:off x="3855325" y="4001294"/>
            <a:ext cx="4001058" cy="2372056"/>
          </a:xfrm>
          <a:prstGeom prst="rect">
            <a:avLst/>
          </a:prstGeom>
        </p:spPr>
      </p:pic>
    </p:spTree>
    <p:extLst>
      <p:ext uri="{BB962C8B-B14F-4D97-AF65-F5344CB8AC3E}">
        <p14:creationId xmlns:p14="http://schemas.microsoft.com/office/powerpoint/2010/main" val="420001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ΣΥΝΙΣΤΑΜΕΝΗ ΔΥΝΑΜΕΩΝ</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r>
                  <a:rPr lang="el-GR" dirty="0" smtClean="0"/>
                  <a:t>Όταν σε κάποιο σώμα ασκούνται 2 ή περισσότερες δυνάμεις, λέμε ότι η συνισταμένη τους είναι μία νέα υποθετική δύναμη που μπορεί να αντικαταστήσει τις αρχικές δυνάμεις και να προκαλέσει το ίδιο αποτέλεσμα με αυτές.</a:t>
                </a:r>
              </a:p>
              <a:p>
                <a:r>
                  <a:rPr lang="el-GR" dirty="0" smtClean="0"/>
                  <a:t>Συνισταμένη δύο ή περισσοτέρων δυνάμεων είναι η δύναμη που προκαλεί αποτελέσματα ίδια με εκείνα που προκαλούν οι δυνάμεις αυτές όταν ενεργούν μαζί. Συμβολίζεται με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𝜊𝜆</m:t>
                        </m:r>
                      </m:sub>
                    </m:sSub>
                  </m:oMath>
                </a14:m>
                <a:r>
                  <a:rPr lang="en-US" dirty="0" smtClean="0"/>
                  <a:t> </a:t>
                </a:r>
                <a:r>
                  <a:rPr lang="el-GR" dirty="0" smtClean="0"/>
                  <a:t> ή </a:t>
                </a:r>
                <a14:m>
                  <m:oMath xmlns:m="http://schemas.openxmlformats.org/officeDocument/2006/math">
                    <m:r>
                      <m:rPr>
                        <m:sty m:val="p"/>
                      </m:rPr>
                      <a:rPr lang="el-GR" b="0" i="0" smtClean="0">
                        <a:latin typeface="Cambria Math" panose="02040503050406030204" pitchFamily="18" charset="0"/>
                      </a:rPr>
                      <m:t>Σ</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𝐹</m:t>
                        </m:r>
                      </m:e>
                    </m:acc>
                  </m:oMath>
                </a14:m>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r="-232"/>
                </a:stretch>
              </a:blipFill>
            </p:spPr>
            <p:txBody>
              <a:bodyPr/>
              <a:lstStyle/>
              <a:p>
                <a:r>
                  <a:rPr lang="el-GR">
                    <a:noFill/>
                  </a:rPr>
                  <a:t> </a:t>
                </a:r>
              </a:p>
            </p:txBody>
          </p:sp>
        </mc:Fallback>
      </mc:AlternateContent>
      <p:pic>
        <p:nvPicPr>
          <p:cNvPr id="4" name="Εικόνα 3"/>
          <p:cNvPicPr>
            <a:picLocks noChangeAspect="1"/>
          </p:cNvPicPr>
          <p:nvPr/>
        </p:nvPicPr>
        <p:blipFill>
          <a:blip r:embed="rId3"/>
          <a:stretch>
            <a:fillRect/>
          </a:stretch>
        </p:blipFill>
        <p:spPr>
          <a:xfrm>
            <a:off x="4350327" y="4895850"/>
            <a:ext cx="3851563" cy="1043132"/>
          </a:xfrm>
          <a:prstGeom prst="rect">
            <a:avLst/>
          </a:prstGeom>
        </p:spPr>
      </p:pic>
    </p:spTree>
    <p:extLst>
      <p:ext uri="{BB962C8B-B14F-4D97-AF65-F5344CB8AC3E}">
        <p14:creationId xmlns:p14="http://schemas.microsoft.com/office/powerpoint/2010/main" val="151515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719437" y="122938"/>
            <a:ext cx="7001852" cy="3400900"/>
          </a:xfrm>
          <a:prstGeom prst="rect">
            <a:avLst/>
          </a:prstGeom>
        </p:spPr>
      </p:pic>
      <p:pic>
        <p:nvPicPr>
          <p:cNvPr id="5" name="Εικόνα 4"/>
          <p:cNvPicPr>
            <a:picLocks noChangeAspect="1"/>
          </p:cNvPicPr>
          <p:nvPr/>
        </p:nvPicPr>
        <p:blipFill>
          <a:blip r:embed="rId3"/>
          <a:stretch>
            <a:fillRect/>
          </a:stretch>
        </p:blipFill>
        <p:spPr>
          <a:xfrm>
            <a:off x="311663" y="3925393"/>
            <a:ext cx="10633428" cy="2257740"/>
          </a:xfrm>
          <a:prstGeom prst="rect">
            <a:avLst/>
          </a:prstGeom>
        </p:spPr>
      </p:pic>
      <p:sp>
        <p:nvSpPr>
          <p:cNvPr id="6" name="TextBox 5"/>
          <p:cNvSpPr txBox="1"/>
          <p:nvPr/>
        </p:nvSpPr>
        <p:spPr>
          <a:xfrm>
            <a:off x="452582" y="3740727"/>
            <a:ext cx="7354520" cy="369332"/>
          </a:xfrm>
          <a:prstGeom prst="rect">
            <a:avLst/>
          </a:prstGeom>
          <a:noFill/>
        </p:spPr>
        <p:txBody>
          <a:bodyPr wrap="square" rtlCol="0">
            <a:spAutoFit/>
          </a:bodyPr>
          <a:lstStyle/>
          <a:p>
            <a:r>
              <a:rPr lang="el-GR" dirty="0" smtClean="0"/>
              <a:t>ΌΤΑΝ ΟΙ ΔΥΝΑΜΕΙΣ ΕΊΝΑΙ ΚΑΘΕΤΕΣ</a:t>
            </a:r>
            <a:endParaRPr lang="el-GR" dirty="0"/>
          </a:p>
        </p:txBody>
      </p:sp>
      <mc:AlternateContent xmlns:mc="http://schemas.openxmlformats.org/markup-compatibility/2006">
        <mc:Choice xmlns:a14="http://schemas.microsoft.com/office/drawing/2010/main" Requires="a14">
          <p:sp>
            <p:nvSpPr>
              <p:cNvPr id="7" name="TextBox 6"/>
              <p:cNvSpPr txBox="1"/>
              <p:nvPr/>
            </p:nvSpPr>
            <p:spPr>
              <a:xfrm>
                <a:off x="5763492" y="5486399"/>
                <a:ext cx="2613890" cy="427746"/>
              </a:xfrm>
              <a:prstGeom prst="rect">
                <a:avLst/>
              </a:prstGeom>
              <a:noFill/>
            </p:spPr>
            <p:txBody>
              <a:bodyPr wrap="square" rtlCol="0">
                <a:spAutoFit/>
              </a:bodyPr>
              <a:lstStyle/>
              <a:p>
                <a:r>
                  <a:rPr lang="el-GR" dirty="0" smtClean="0"/>
                  <a:t>ή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𝜊𝜆</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e>
                    </m:rad>
                  </m:oMath>
                </a14:m>
                <a:endParaRPr lang="el-GR" dirty="0"/>
              </a:p>
            </p:txBody>
          </p:sp>
        </mc:Choice>
        <mc:Fallback>
          <p:sp>
            <p:nvSpPr>
              <p:cNvPr id="7" name="TextBox 6"/>
              <p:cNvSpPr txBox="1">
                <a:spLocks noRot="1" noChangeAspect="1" noMove="1" noResize="1" noEditPoints="1" noAdjustHandles="1" noChangeArrowheads="1" noChangeShapeType="1" noTextEdit="1"/>
              </p:cNvSpPr>
              <p:nvPr/>
            </p:nvSpPr>
            <p:spPr>
              <a:xfrm>
                <a:off x="5763492" y="5486399"/>
                <a:ext cx="2613890" cy="427746"/>
              </a:xfrm>
              <a:prstGeom prst="rect">
                <a:avLst/>
              </a:prstGeom>
              <a:blipFill>
                <a:blip r:embed="rId4"/>
                <a:stretch>
                  <a:fillRect l="-1865" b="-22857"/>
                </a:stretch>
              </a:blipFill>
            </p:spPr>
            <p:txBody>
              <a:bodyPr/>
              <a:lstStyle/>
              <a:p>
                <a:r>
                  <a:rPr lang="el-GR">
                    <a:noFill/>
                  </a:rPr>
                  <a:t> </a:t>
                </a:r>
              </a:p>
            </p:txBody>
          </p:sp>
        </mc:Fallback>
      </mc:AlternateContent>
    </p:spTree>
    <p:extLst>
      <p:ext uri="{BB962C8B-B14F-4D97-AF65-F5344CB8AC3E}">
        <p14:creationId xmlns:p14="http://schemas.microsoft.com/office/powerpoint/2010/main" val="98374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838200" y="138545"/>
                <a:ext cx="10515600" cy="6038418"/>
              </a:xfrm>
            </p:spPr>
            <p:txBody>
              <a:bodyPr/>
              <a:lstStyle/>
              <a:p>
                <a:r>
                  <a:rPr lang="el-GR" b="1" dirty="0" smtClean="0"/>
                  <a:t>Αδράνεια </a:t>
                </a:r>
                <a:r>
                  <a:rPr lang="el-GR" dirty="0" smtClean="0"/>
                  <a:t>λέγεται η ιδιότητα της ύλης να αντιστέκεται σε κάθε μεταβολή της κινητικής της κατάστασης.</a:t>
                </a:r>
              </a:p>
              <a:p>
                <a:r>
                  <a:rPr lang="el-GR" b="1" dirty="0" smtClean="0"/>
                  <a:t>1</a:t>
                </a:r>
                <a:r>
                  <a:rPr lang="el-GR" b="1" baseline="30000" dirty="0" smtClean="0"/>
                  <a:t>ος</a:t>
                </a:r>
                <a:r>
                  <a:rPr lang="el-GR" b="1" dirty="0" smtClean="0"/>
                  <a:t> Νόμος του Νεύτωνα ή αξίωμα της αδράνειας:</a:t>
                </a:r>
              </a:p>
              <a:p>
                <a:r>
                  <a:rPr lang="el-GR" dirty="0" smtClean="0"/>
                  <a:t>Αν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𝜊𝜆</m:t>
                        </m:r>
                      </m:sub>
                    </m:sSub>
                  </m:oMath>
                </a14:m>
                <a:r>
                  <a:rPr lang="el-GR" dirty="0" smtClean="0"/>
                  <a:t>=0 τότε έχουμε ισορροπία, δλδ ακινησία ή ευθύγραμμη ομαλή κίνηση ( σταθερή ταχύτητα).</a:t>
                </a:r>
              </a:p>
              <a:p>
                <a:r>
                  <a:rPr lang="el-GR" b="1" dirty="0" smtClean="0"/>
                  <a:t>2</a:t>
                </a:r>
                <a:r>
                  <a:rPr lang="el-GR" b="1" baseline="30000" dirty="0" smtClean="0"/>
                  <a:t>ος</a:t>
                </a:r>
                <a:r>
                  <a:rPr lang="el-GR" b="1" dirty="0" smtClean="0"/>
                  <a:t> Νόμος του Νεύτωνα ή θεμελιώδης νόμος της μηχανικής:</a:t>
                </a:r>
              </a:p>
              <a:p>
                <a:r>
                  <a:rPr lang="el-GR" dirty="0" smtClean="0"/>
                  <a:t>Η επιτάχυνση ενός σώματος είναι ανάλογη με την δύναμη που δέχεται και αντιστρόφως ανάλογη με την μάζα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𝜊𝜆</m:t>
                        </m:r>
                      </m:sub>
                    </m:sSub>
                  </m:oMath>
                </a14:m>
                <a:r>
                  <a:rPr lang="el-GR" dirty="0" smtClean="0"/>
                  <a:t>=</a:t>
                </a:r>
                <a:r>
                  <a:rPr lang="en-US" dirty="0" err="1" smtClean="0"/>
                  <a:t>m.a</a:t>
                </a:r>
                <a:endParaRPr lang="el-GR" dirty="0" smtClean="0"/>
              </a:p>
              <a:p>
                <a:r>
                  <a:rPr lang="el-GR" b="1" dirty="0" smtClean="0"/>
                  <a:t>3</a:t>
                </a:r>
                <a:r>
                  <a:rPr lang="el-GR" b="1" baseline="30000" dirty="0" smtClean="0"/>
                  <a:t>ος</a:t>
                </a:r>
                <a:r>
                  <a:rPr lang="el-GR" b="1" dirty="0" smtClean="0"/>
                  <a:t> Νόμος του Νεύτωνα ή αρχή δράσης και αντίδρασης:</a:t>
                </a:r>
              </a:p>
              <a:p>
                <a:r>
                  <a:rPr lang="el-GR" dirty="0" smtClean="0"/>
                  <a:t>Όταν ένα σώμα Α ασκεί μία δύναμη </a:t>
                </a:r>
                <a:r>
                  <a:rPr lang="en-US" dirty="0" smtClean="0"/>
                  <a:t>F</a:t>
                </a:r>
                <a:r>
                  <a:rPr lang="el-GR" dirty="0" smtClean="0"/>
                  <a:t> σε κάποιο άλλο σώμα Β, τότε και το σώμα Β θα ασκεί στο Α την αντίθετη δύναμη </a:t>
                </a:r>
                <a:r>
                  <a:rPr lang="en-US" dirty="0" smtClean="0"/>
                  <a:t>F</a:t>
                </a:r>
                <a:r>
                  <a:rPr lang="el-GR" dirty="0" smtClean="0"/>
                  <a: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l-GR" b="0" i="1" smtClean="0">
                            <a:latin typeface="Cambria Math" panose="02040503050406030204" pitchFamily="18" charset="0"/>
                          </a:rPr>
                          <m:t>΄</m:t>
                        </m:r>
                      </m:sup>
                    </m:sSup>
                  </m:oMath>
                </a14:m>
                <a:endParaRPr lang="el-GR" dirty="0" smtClean="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138545"/>
                <a:ext cx="10515600" cy="6038418"/>
              </a:xfrm>
              <a:blipFill>
                <a:blip r:embed="rId2"/>
                <a:stretch>
                  <a:fillRect l="-1043" t="-1717" r="-1275"/>
                </a:stretch>
              </a:blipFill>
            </p:spPr>
            <p:txBody>
              <a:bodyPr/>
              <a:lstStyle/>
              <a:p>
                <a:r>
                  <a:rPr lang="el-GR">
                    <a:noFill/>
                  </a:rPr>
                  <a:t> </a:t>
                </a:r>
              </a:p>
            </p:txBody>
          </p:sp>
        </mc:Fallback>
      </mc:AlternateContent>
    </p:spTree>
    <p:extLst>
      <p:ext uri="{BB962C8B-B14F-4D97-AF65-F5344CB8AC3E}">
        <p14:creationId xmlns:p14="http://schemas.microsoft.com/office/powerpoint/2010/main" val="194016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ΠΙΕΣΗ</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85000" lnSpcReduction="20000"/>
              </a:bodyPr>
              <a:lstStyle/>
              <a:p>
                <a:r>
                  <a:rPr lang="el-GR" dirty="0" smtClean="0"/>
                  <a:t>Πίεση λέμε το μονόμετρο φυσικό μέγεθος που βρίσκεται διαιρώντας την κάθετη δύναμη που ασκείται σε μία επιφάνεια με το εμβαδόν της επιφάνειας αυτής. Δλδ: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𝑆</m:t>
                        </m:r>
                      </m:den>
                    </m:f>
                  </m:oMath>
                </a14:m>
                <a:endParaRPr lang="en-US" dirty="0" smtClean="0"/>
              </a:p>
              <a:p>
                <a:r>
                  <a:rPr lang="el-GR" dirty="0" smtClean="0"/>
                  <a:t>Μονάδα της πίεσης είναι το </a:t>
                </a:r>
                <a14:m>
                  <m:oMath xmlns:m="http://schemas.openxmlformats.org/officeDocument/2006/math">
                    <m:r>
                      <a:rPr lang="en-US" b="0" i="1" smtClean="0">
                        <a:latin typeface="Cambria Math" panose="02040503050406030204" pitchFamily="18" charset="0"/>
                      </a:rPr>
                      <m:t>1</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𝑁</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r>
                  <a:rPr lang="el-GR" dirty="0" smtClean="0"/>
                  <a:t> που το λέμε 1 Πασκάλ (1</a:t>
                </a:r>
                <a:r>
                  <a:rPr lang="en-US" dirty="0" smtClean="0"/>
                  <a:t>Pa)</a:t>
                </a:r>
                <a:r>
                  <a:rPr lang="el-GR" dirty="0" smtClean="0"/>
                  <a:t>.</a:t>
                </a:r>
              </a:p>
              <a:p>
                <a:r>
                  <a:rPr lang="el-GR" b="1" dirty="0"/>
                  <a:t>Ρευστά</a:t>
                </a:r>
                <a:r>
                  <a:rPr lang="el-GR" dirty="0"/>
                  <a:t> ονομάζουμε τα σώματα που δεν έχουν σταθερό σχήμα, αλλά παίρνουν το σχήμα του δοχείου στο οποίο τοποθετούνται. Τα ρευστά σώματα επίσης έχουν τη δυνατότητα να ρέουν. Τα πιο κοινά ρευστά είναι το νερό και ο αέρας.</a:t>
                </a:r>
              </a:p>
              <a:p>
                <a:r>
                  <a:rPr lang="el-GR" dirty="0"/>
                  <a:t>Όταν ένα ρευστό βρίσκεται σε ισορροπία, πιέζει κάθε επιφάνεια με την οποία βρίσκεται σε επαφή. Έτσι το νερό όταν βουτάμε σ' αυτό ή ο ατμοσφαιρικός αέρας πιέζουν τα τύμπανα των αυτιών </a:t>
                </a:r>
                <a:r>
                  <a:rPr lang="el-GR" dirty="0" smtClean="0"/>
                  <a:t>μας. </a:t>
                </a:r>
                <a:r>
                  <a:rPr lang="el-GR" dirty="0"/>
                  <a:t>Η πίεση αυτή προκαλεί το αίσθημα του πόνου στα αυτιά μας όταν ανεβαίνουμε σε μεγάλο ύψος στην ατμόσφαιρα ή όταν καταδυόμαστε σε μεγάλο βάθος στη θάλασσα. Η πίεση που ασκεί ένα υγρό που ισορροπεί ονομάζεται </a:t>
                </a:r>
                <a:r>
                  <a:rPr lang="el-GR" b="1" dirty="0"/>
                  <a:t>υδροστατική</a:t>
                </a:r>
                <a:r>
                  <a:rPr lang="el-GR" dirty="0"/>
                  <a:t> πίεση. Η πίεση που ασκεί ο ατμοσφαιρικός αέρας ονομάζεται </a:t>
                </a:r>
                <a:r>
                  <a:rPr lang="el-GR" b="1" dirty="0"/>
                  <a:t>ατμοσφαιρική</a:t>
                </a:r>
                <a:r>
                  <a:rPr lang="el-GR" dirty="0"/>
                  <a:t> πίεση.</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812" t="-3221" r="-1333"/>
                </a:stretch>
              </a:blipFill>
            </p:spPr>
            <p:txBody>
              <a:bodyPr/>
              <a:lstStyle/>
              <a:p>
                <a:r>
                  <a:rPr lang="el-GR">
                    <a:noFill/>
                  </a:rPr>
                  <a:t> </a:t>
                </a:r>
              </a:p>
            </p:txBody>
          </p:sp>
        </mc:Fallback>
      </mc:AlternateContent>
    </p:spTree>
    <p:extLst>
      <p:ext uri="{BB962C8B-B14F-4D97-AF65-F5344CB8AC3E}">
        <p14:creationId xmlns:p14="http://schemas.microsoft.com/office/powerpoint/2010/main" val="394987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ΥΔΡΟΣΤΑΤΙΚΗ ΠΙΕΣΗ</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r>
                  <a:rPr lang="el-GR" dirty="0" smtClean="0"/>
                  <a:t>ΝΟΜΟΣ ΤΗΣ ΥΔΡΟΣΤΑΤΙΚΗΣ</a:t>
                </a:r>
              </a:p>
              <a:p>
                <a:r>
                  <a:rPr lang="el-GR" dirty="0" smtClean="0"/>
                  <a:t>Η υδροστατική πίεση που δέχεται σώμα βυθισμένο σε ρευστό που ισορροπεί είναι ανάλογη με το </a:t>
                </a:r>
                <a:r>
                  <a:rPr lang="en-US" dirty="0" smtClean="0"/>
                  <a:t>g</a:t>
                </a:r>
                <a:r>
                  <a:rPr lang="el-GR" dirty="0" smtClean="0"/>
                  <a:t>, την πυκνότητα του ρευστού </a:t>
                </a:r>
                <a:r>
                  <a:rPr lang="en-US" dirty="0" smtClean="0"/>
                  <a:t>d</a:t>
                </a:r>
                <a:r>
                  <a:rPr lang="el-GR" dirty="0" smtClean="0"/>
                  <a:t> και το βάθος </a:t>
                </a:r>
                <a:r>
                  <a:rPr lang="en-US" dirty="0" smtClean="0"/>
                  <a:t>h</a:t>
                </a:r>
                <a:r>
                  <a:rPr lang="el-GR" dirty="0" smtClean="0"/>
                  <a:t> στο οποίο βρίσκεται. Δλδ:</a:t>
                </a:r>
              </a:p>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𝑃</m:t>
                        </m:r>
                      </m:e>
                      <m:sub>
                        <m:r>
                          <a:rPr lang="el-GR" b="0" i="1" smtClean="0">
                            <a:latin typeface="Cambria Math" panose="02040503050406030204" pitchFamily="18" charset="0"/>
                          </a:rPr>
                          <m:t>𝜐𝛿</m:t>
                        </m:r>
                      </m:sub>
                    </m:sSub>
                  </m:oMath>
                </a14:m>
                <a:r>
                  <a:rPr lang="el-GR" dirty="0" smtClean="0"/>
                  <a:t>=</a:t>
                </a:r>
                <a14:m>
                  <m:oMath xmlns:m="http://schemas.openxmlformats.org/officeDocument/2006/math">
                    <m:r>
                      <a:rPr lang="en-US" b="0" i="1" dirty="0" smtClean="0">
                        <a:latin typeface="Cambria Math" panose="02040503050406030204" pitchFamily="18" charset="0"/>
                      </a:rPr>
                      <m:t>𝑔</m:t>
                    </m:r>
                    <m:r>
                      <a:rPr lang="en-US" b="0" i="1" dirty="0" smtClean="0">
                        <a:latin typeface="Cambria Math" panose="02040503050406030204" pitchFamily="18" charset="0"/>
                      </a:rPr>
                      <m:t>.</m:t>
                    </m:r>
                    <m:r>
                      <a:rPr lang="en-US" b="0" i="1" dirty="0" smtClean="0">
                        <a:latin typeface="Cambria Math" panose="02040503050406030204" pitchFamily="18" charset="0"/>
                      </a:rPr>
                      <m:t>𝑑</m:t>
                    </m:r>
                    <m:r>
                      <a:rPr lang="en-US" b="0" i="1" dirty="0" smtClean="0">
                        <a:latin typeface="Cambria Math" panose="02040503050406030204" pitchFamily="18" charset="0"/>
                      </a:rPr>
                      <m:t>.</m:t>
                    </m:r>
                    <m:r>
                      <a:rPr lang="en-US" b="0" i="1" dirty="0" smtClean="0">
                        <a:latin typeface="Cambria Math" panose="02040503050406030204" pitchFamily="18" charset="0"/>
                      </a:rPr>
                      <m:t>h</m:t>
                    </m:r>
                  </m:oMath>
                </a14:m>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353763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ΑΡΧΗ ΤΟΥ ΠΑΣΚΑΛ</a:t>
            </a:r>
            <a:endParaRPr lang="el-GR" dirty="0"/>
          </a:p>
        </p:txBody>
      </p:sp>
      <p:sp>
        <p:nvSpPr>
          <p:cNvPr id="3" name="Θέση περιεχομένου 2"/>
          <p:cNvSpPr>
            <a:spLocks noGrp="1"/>
          </p:cNvSpPr>
          <p:nvPr>
            <p:ph idx="1"/>
          </p:nvPr>
        </p:nvSpPr>
        <p:spPr/>
        <p:txBody>
          <a:bodyPr>
            <a:normAutofit/>
          </a:bodyPr>
          <a:lstStyle/>
          <a:p>
            <a:r>
              <a:rPr lang="el-GR" dirty="0" smtClean="0"/>
              <a:t>Κάθε εξωτερική πίεση που ασκείται σε ρευστό που ισορροπεί, μεταδίδεται αμετάβλητη σε όλα τα σημεία του ρευστού.</a:t>
            </a:r>
            <a:endParaRPr lang="en-US" dirty="0" smtClean="0"/>
          </a:p>
          <a:p>
            <a:r>
              <a:rPr lang="el-GR" dirty="0"/>
              <a:t>Στην επιφάνεια ενός υγρού ασκείται η ατμοσφαιρική πίεση. Σύμφωνα με την αρχή του Πασκάλ, η πίεση αυτή μεταδίδεται σε όλα τα σημεία του υγρού. Εξ άλλου, σε κάθε σημείο του υγρού υπάρχει υδροστατική πίεση. Επομένως, η συνολική πίεση σε οποιοδήποτε σημείο του υγρού, που βρίσκεται σε βάθος h από την ελεύθερη επιφάνειά του, είναι ίση με το άθροισμα της ατμοσφαιρικής και της υδροστατικής </a:t>
            </a:r>
            <a:r>
              <a:rPr lang="el-GR" dirty="0" smtClean="0"/>
              <a:t>πίεσης. </a:t>
            </a:r>
            <a:r>
              <a:rPr lang="el-GR" dirty="0"/>
              <a:t>Συνεπώς θα δίνεται από τη σχέση:</a:t>
            </a:r>
          </a:p>
          <a:p>
            <a:r>
              <a:rPr lang="el-GR" dirty="0" err="1"/>
              <a:t>p</a:t>
            </a:r>
            <a:r>
              <a:rPr lang="el-GR" baseline="-25000" dirty="0" err="1"/>
              <a:t>ολική</a:t>
            </a:r>
            <a:r>
              <a:rPr lang="el-GR" dirty="0"/>
              <a:t>= </a:t>
            </a:r>
            <a:r>
              <a:rPr lang="el-GR" dirty="0" err="1"/>
              <a:t>p</a:t>
            </a:r>
            <a:r>
              <a:rPr lang="el-GR" baseline="-25000" dirty="0" err="1"/>
              <a:t>ατμοσφαιρική</a:t>
            </a:r>
            <a:r>
              <a:rPr lang="el-GR" dirty="0"/>
              <a:t> + </a:t>
            </a:r>
            <a:r>
              <a:rPr lang="en-US" dirty="0" err="1" smtClean="0"/>
              <a:t>g.d</a:t>
            </a:r>
            <a:r>
              <a:rPr lang="el-GR" dirty="0" smtClean="0"/>
              <a:t>·h</a:t>
            </a:r>
            <a:endParaRPr lang="el-GR" dirty="0"/>
          </a:p>
          <a:p>
            <a:endParaRPr lang="el-GR" dirty="0"/>
          </a:p>
        </p:txBody>
      </p:sp>
    </p:spTree>
    <p:extLst>
      <p:ext uri="{BB962C8B-B14F-4D97-AF65-F5344CB8AC3E}">
        <p14:creationId xmlns:p14="http://schemas.microsoft.com/office/powerpoint/2010/main" val="321241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ΜΕΓΕΘΗ ΚΑΙ ΟΙ ΜΟΝΑΔΕΣ ΤΟΥΣ</a:t>
            </a:r>
            <a:endParaRPr lang="el-GR" dirty="0"/>
          </a:p>
        </p:txBody>
      </p:sp>
      <p:sp>
        <p:nvSpPr>
          <p:cNvPr id="3" name="Θέση περιεχομένου 2"/>
          <p:cNvSpPr>
            <a:spLocks noGrp="1"/>
          </p:cNvSpPr>
          <p:nvPr>
            <p:ph idx="1"/>
          </p:nvPr>
        </p:nvSpPr>
        <p:spPr/>
        <p:txBody>
          <a:bodyPr/>
          <a:lstStyle/>
          <a:p>
            <a:r>
              <a:rPr lang="el-GR" dirty="0" smtClean="0"/>
              <a:t>Τα φυσικά μεγέθη τα χωρίζουμε σε μονόμετρα και διανυσματικά. </a:t>
            </a:r>
          </a:p>
          <a:p>
            <a:r>
              <a:rPr lang="el-GR" dirty="0" smtClean="0"/>
              <a:t>Μονόμετρα λέμε αυτά που για να τα γνωρίζουμε πλήρως χρειάζεται μόνο το μέτρο τους ( αριθμητική τιμή + μονάδα μέτρησης)</a:t>
            </a:r>
          </a:p>
          <a:p>
            <a:r>
              <a:rPr lang="el-GR" dirty="0" smtClean="0"/>
              <a:t>Διανυσματικά λέμε εκείνα που για να τα γνωρίζουμε πλήρως χρειάζεται εκτός από το μέτρο τους, το σημείο εφαρμογής, η διεύθυνση και η φορά.</a:t>
            </a:r>
            <a:endParaRPr lang="el-GR" dirty="0"/>
          </a:p>
        </p:txBody>
      </p:sp>
    </p:spTree>
    <p:extLst>
      <p:ext uri="{BB962C8B-B14F-4D97-AF65-F5344CB8AC3E}">
        <p14:creationId xmlns:p14="http://schemas.microsoft.com/office/powerpoint/2010/main" val="3483528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838200" y="258618"/>
                <a:ext cx="10515600" cy="5918345"/>
              </a:xfrm>
            </p:spPr>
            <p:txBody>
              <a:bodyPr/>
              <a:lstStyle/>
              <a:p>
                <a:r>
                  <a:rPr lang="el-GR" b="1" dirty="0" smtClean="0"/>
                  <a:t>ΑΡΧΗ ΤΟΥ ΑΡΧΙΜΗΔΗ: Τα </a:t>
                </a:r>
                <a:r>
                  <a:rPr lang="el-GR" b="1" dirty="0"/>
                  <a:t>υγρά ασκούν δύναμη σε κάθε σώμα που βυθίζεται μέσα σε αυτά. Η δύναμη αυτή ονομάζεται άνωση, είναι κατακόρυφη, με φορά προς τα πάνω και το μέτρο της ισούται με το βάρος του υγρού που εκτοπίζεται από το σώμα</a:t>
                </a:r>
                <a:r>
                  <a:rPr lang="el-GR" dirty="0"/>
                  <a:t> </a:t>
                </a:r>
                <a:endParaRPr lang="el-GR" dirty="0" smtClean="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l-GR" b="0" i="1" smtClean="0">
                            <a:latin typeface="Cambria Math" panose="02040503050406030204" pitchFamily="18" charset="0"/>
                          </a:rPr>
                          <m:t>𝜌𝜀𝜐𝜎𝜏𝜊</m:t>
                        </m:r>
                        <m:r>
                          <m:rPr>
                            <m:sty m:val="p"/>
                          </m:rPr>
                          <a:rPr lang="el-GR" b="0" i="1" smtClean="0">
                            <a:latin typeface="Cambria Math" panose="02040503050406030204" pitchFamily="18" charset="0"/>
                          </a:rPr>
                          <m:t>ύ</m:t>
                        </m:r>
                        <m:r>
                          <a:rPr lang="el-GR" b="0" i="1" smtClean="0">
                            <a:latin typeface="Cambria Math" panose="02040503050406030204" pitchFamily="18" charset="0"/>
                          </a:rPr>
                          <m:t> </m:t>
                        </m:r>
                        <m:r>
                          <a:rPr lang="el-GR" b="0" i="1" smtClean="0">
                            <a:latin typeface="Cambria Math" panose="02040503050406030204" pitchFamily="18" charset="0"/>
                          </a:rPr>
                          <m:t>𝜋𝜊𝜐</m:t>
                        </m:r>
                        <m:r>
                          <a:rPr lang="el-GR" b="0" i="1" smtClean="0">
                            <a:latin typeface="Cambria Math" panose="02040503050406030204" pitchFamily="18" charset="0"/>
                          </a:rPr>
                          <m:t> </m:t>
                        </m:r>
                        <m:r>
                          <a:rPr lang="el-GR" b="0" i="1" smtClean="0">
                            <a:latin typeface="Cambria Math" panose="02040503050406030204" pitchFamily="18" charset="0"/>
                          </a:rPr>
                          <m:t>𝜀𝜅𝜏𝜊𝜋𝜄𝜁𝜀𝜏𝛼𝜄</m:t>
                        </m:r>
                      </m:sub>
                    </m:sSub>
                  </m:oMath>
                </a14:m>
                <a:endParaRPr lang="el-GR" dirty="0" smtClean="0"/>
              </a:p>
              <a:p>
                <a:r>
                  <a:rPr lang="el-GR" dirty="0" smtClean="0"/>
                  <a:t>ΑΝΩΣΗ: λέγεται η δύναμη που ασκούν τα ρευστά σε σώματα που βυθίζονται σε αυτά και έχει διεύθυνση κατακόρυφη και φορά προς τα πάνω. Η άνωση εξαρτάται από το </a:t>
                </a:r>
                <a:r>
                  <a:rPr lang="en-US" dirty="0" smtClean="0"/>
                  <a:t>g</a:t>
                </a:r>
                <a:r>
                  <a:rPr lang="el-GR" dirty="0" smtClean="0"/>
                  <a:t>, την πυκνότητα του ρευστού </a:t>
                </a:r>
                <a:r>
                  <a:rPr lang="en-US" dirty="0" smtClean="0"/>
                  <a:t>d</a:t>
                </a:r>
                <a:r>
                  <a:rPr lang="el-GR" dirty="0" smtClean="0"/>
                  <a:t> και τον όγκο </a:t>
                </a:r>
                <a:r>
                  <a:rPr lang="en-US" dirty="0" smtClean="0"/>
                  <a:t>V</a:t>
                </a:r>
                <a:r>
                  <a:rPr lang="el-GR" dirty="0" smtClean="0"/>
                  <a:t> του σώματος που είναι μέσα στο ρευστό. Δλδ :</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smtClean="0"/>
                  <a:t> </a:t>
                </a:r>
                <a:r>
                  <a:rPr lang="el-GR" dirty="0" smtClean="0"/>
                  <a:t>μονάδα μέτρησης αφού είναι δύναμη είναι το 1Ν.</a:t>
                </a:r>
              </a:p>
              <a:p>
                <a:r>
                  <a:rPr lang="el-GR" dirty="0" smtClean="0"/>
                  <a:t>Η άνωση οφείλεται στη διαφορά υδροστατικών πιέσεων μεταξύ της κάτω και της πάνω επιφάνειας του σώματος.</a:t>
                </a: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258618"/>
                <a:ext cx="10515600" cy="5918345"/>
              </a:xfrm>
              <a:blipFill>
                <a:blip r:embed="rId2"/>
                <a:stretch>
                  <a:fillRect l="-1043" t="-1648" r="-1391"/>
                </a:stretch>
              </a:blipFill>
            </p:spPr>
            <p:txBody>
              <a:bodyPr/>
              <a:lstStyle/>
              <a:p>
                <a:r>
                  <a:rPr lang="el-GR">
                    <a:noFill/>
                  </a:rPr>
                  <a:t> </a:t>
                </a:r>
              </a:p>
            </p:txBody>
          </p:sp>
        </mc:Fallback>
      </mc:AlternateContent>
    </p:spTree>
    <p:extLst>
      <p:ext uri="{BB962C8B-B14F-4D97-AF65-F5344CB8AC3E}">
        <p14:creationId xmlns:p14="http://schemas.microsoft.com/office/powerpoint/2010/main" val="53835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372339" y="973182"/>
            <a:ext cx="8306959" cy="5572903"/>
          </a:xfrm>
          <a:prstGeom prst="rect">
            <a:avLst/>
          </a:prstGeom>
        </p:spPr>
      </p:pic>
      <p:sp>
        <p:nvSpPr>
          <p:cNvPr id="5" name="TextBox 4"/>
          <p:cNvSpPr txBox="1"/>
          <p:nvPr/>
        </p:nvSpPr>
        <p:spPr>
          <a:xfrm>
            <a:off x="8968509" y="1025236"/>
            <a:ext cx="2983346" cy="3139321"/>
          </a:xfrm>
          <a:prstGeom prst="rect">
            <a:avLst/>
          </a:prstGeom>
          <a:noFill/>
        </p:spPr>
        <p:txBody>
          <a:bodyPr wrap="square" rtlCol="0">
            <a:spAutoFit/>
          </a:bodyPr>
          <a:lstStyle/>
          <a:p>
            <a:r>
              <a:rPr lang="el-GR" dirty="0" smtClean="0"/>
              <a:t>ΘΕΜΕΛΙΩΔΗ ΜΕΓΕΘΗ ΣΤΟ ΔΙΕΘΝΕΣ ΣΥΣΤΗΜΑ ΜΟΝΑΔΩΝ (</a:t>
            </a:r>
            <a:r>
              <a:rPr lang="en-US" dirty="0" smtClean="0"/>
              <a:t>SI)</a:t>
            </a:r>
          </a:p>
          <a:p>
            <a:endParaRPr lang="en-US" dirty="0"/>
          </a:p>
          <a:p>
            <a:r>
              <a:rPr lang="el-GR" dirty="0"/>
              <a:t>Μερικά φυσικά μεγέθη προκύπτουν άμεσα από τη διαίσθησή μας. Δεν ορίζονται με τη βοήθεια άλλων μεγεθών. Αυτά τα φυσικά μεγέθη ονομάζονται </a:t>
            </a:r>
            <a:r>
              <a:rPr lang="el-GR" b="1" dirty="0"/>
              <a:t>θεμελιώδη.</a:t>
            </a:r>
            <a:endParaRPr lang="el-GR" dirty="0"/>
          </a:p>
        </p:txBody>
      </p:sp>
      <p:sp>
        <p:nvSpPr>
          <p:cNvPr id="7" name="TextBox 6"/>
          <p:cNvSpPr txBox="1"/>
          <p:nvPr/>
        </p:nvSpPr>
        <p:spPr>
          <a:xfrm>
            <a:off x="1209964" y="2041236"/>
            <a:ext cx="932872" cy="369332"/>
          </a:xfrm>
          <a:prstGeom prst="rect">
            <a:avLst/>
          </a:prstGeom>
          <a:noFill/>
        </p:spPr>
        <p:txBody>
          <a:bodyPr wrap="square" rtlCol="0">
            <a:spAutoFit/>
          </a:bodyPr>
          <a:lstStyle/>
          <a:p>
            <a:r>
              <a:rPr lang="en-US" dirty="0" smtClean="0"/>
              <a:t>L</a:t>
            </a:r>
            <a:r>
              <a:rPr lang="el-GR" dirty="0" smtClean="0"/>
              <a:t> ή </a:t>
            </a:r>
            <a:r>
              <a:rPr lang="en-US" dirty="0" smtClean="0"/>
              <a:t>l</a:t>
            </a:r>
            <a:endParaRPr lang="el-GR" dirty="0"/>
          </a:p>
        </p:txBody>
      </p:sp>
      <p:sp>
        <p:nvSpPr>
          <p:cNvPr id="8" name="TextBox 7"/>
          <p:cNvSpPr txBox="1"/>
          <p:nvPr/>
        </p:nvSpPr>
        <p:spPr>
          <a:xfrm>
            <a:off x="1209964" y="2410230"/>
            <a:ext cx="932872" cy="369332"/>
          </a:xfrm>
          <a:prstGeom prst="rect">
            <a:avLst/>
          </a:prstGeom>
          <a:noFill/>
        </p:spPr>
        <p:txBody>
          <a:bodyPr wrap="square" rtlCol="0">
            <a:spAutoFit/>
          </a:bodyPr>
          <a:lstStyle/>
          <a:p>
            <a:r>
              <a:rPr lang="en-US" dirty="0"/>
              <a:t>M</a:t>
            </a:r>
            <a:r>
              <a:rPr lang="el-GR" dirty="0" smtClean="0"/>
              <a:t> ή </a:t>
            </a:r>
            <a:r>
              <a:rPr lang="en-US" dirty="0"/>
              <a:t>m</a:t>
            </a:r>
            <a:endParaRPr lang="el-GR" dirty="0"/>
          </a:p>
        </p:txBody>
      </p:sp>
      <p:sp>
        <p:nvSpPr>
          <p:cNvPr id="9" name="TextBox 8"/>
          <p:cNvSpPr txBox="1"/>
          <p:nvPr/>
        </p:nvSpPr>
        <p:spPr>
          <a:xfrm>
            <a:off x="1209964" y="2834458"/>
            <a:ext cx="932872" cy="369332"/>
          </a:xfrm>
          <a:prstGeom prst="rect">
            <a:avLst/>
          </a:prstGeom>
          <a:noFill/>
        </p:spPr>
        <p:txBody>
          <a:bodyPr wrap="square" rtlCol="0">
            <a:spAutoFit/>
          </a:bodyPr>
          <a:lstStyle/>
          <a:p>
            <a:r>
              <a:rPr lang="en-US" dirty="0"/>
              <a:t>t</a:t>
            </a:r>
            <a:endParaRPr lang="el-GR" dirty="0"/>
          </a:p>
        </p:txBody>
      </p:sp>
      <p:sp>
        <p:nvSpPr>
          <p:cNvPr id="11" name="TextBox 10"/>
          <p:cNvSpPr txBox="1"/>
          <p:nvPr/>
        </p:nvSpPr>
        <p:spPr>
          <a:xfrm>
            <a:off x="1220643" y="3680117"/>
            <a:ext cx="932872" cy="369332"/>
          </a:xfrm>
          <a:prstGeom prst="rect">
            <a:avLst/>
          </a:prstGeom>
          <a:noFill/>
        </p:spPr>
        <p:txBody>
          <a:bodyPr wrap="square" rtlCol="0">
            <a:spAutoFit/>
          </a:bodyPr>
          <a:lstStyle/>
          <a:p>
            <a:r>
              <a:rPr lang="en-US" dirty="0"/>
              <a:t>I</a:t>
            </a:r>
            <a:endParaRPr lang="el-GR" dirty="0"/>
          </a:p>
        </p:txBody>
      </p:sp>
      <p:sp>
        <p:nvSpPr>
          <p:cNvPr id="12" name="TextBox 11"/>
          <p:cNvSpPr txBox="1"/>
          <p:nvPr/>
        </p:nvSpPr>
        <p:spPr>
          <a:xfrm>
            <a:off x="1445199" y="4266043"/>
            <a:ext cx="932872" cy="369332"/>
          </a:xfrm>
          <a:prstGeom prst="rect">
            <a:avLst/>
          </a:prstGeom>
          <a:noFill/>
        </p:spPr>
        <p:txBody>
          <a:bodyPr wrap="square" rtlCol="0">
            <a:spAutoFit/>
          </a:bodyPr>
          <a:lstStyle/>
          <a:p>
            <a:r>
              <a:rPr lang="el-GR" dirty="0"/>
              <a:t>Τ</a:t>
            </a:r>
          </a:p>
        </p:txBody>
      </p:sp>
    </p:spTree>
    <p:extLst>
      <p:ext uri="{BB962C8B-B14F-4D97-AF65-F5344CB8AC3E}">
        <p14:creationId xmlns:p14="http://schemas.microsoft.com/office/powerpoint/2010/main" val="182795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69869" y="0"/>
            <a:ext cx="8364117" cy="4544059"/>
          </a:xfrm>
          <a:prstGeom prst="rect">
            <a:avLst/>
          </a:prstGeom>
        </p:spPr>
      </p:pic>
      <p:pic>
        <p:nvPicPr>
          <p:cNvPr id="5" name="Εικόνα 4"/>
          <p:cNvPicPr>
            <a:picLocks noChangeAspect="1"/>
          </p:cNvPicPr>
          <p:nvPr/>
        </p:nvPicPr>
        <p:blipFill>
          <a:blip r:embed="rId3"/>
          <a:stretch>
            <a:fillRect/>
          </a:stretch>
        </p:blipFill>
        <p:spPr>
          <a:xfrm>
            <a:off x="307973" y="4544059"/>
            <a:ext cx="8287907" cy="809738"/>
          </a:xfrm>
          <a:prstGeom prst="rect">
            <a:avLst/>
          </a:prstGeom>
        </p:spPr>
      </p:pic>
      <p:pic>
        <p:nvPicPr>
          <p:cNvPr id="7" name="Εικόνα 6"/>
          <p:cNvPicPr>
            <a:picLocks noChangeAspect="1"/>
          </p:cNvPicPr>
          <p:nvPr/>
        </p:nvPicPr>
        <p:blipFill>
          <a:blip r:embed="rId4"/>
          <a:stretch>
            <a:fillRect/>
          </a:stretch>
        </p:blipFill>
        <p:spPr>
          <a:xfrm>
            <a:off x="336551" y="5353797"/>
            <a:ext cx="8297433" cy="857370"/>
          </a:xfrm>
          <a:prstGeom prst="rect">
            <a:avLst/>
          </a:prstGeom>
        </p:spPr>
      </p:pic>
      <p:sp>
        <p:nvSpPr>
          <p:cNvPr id="8" name="TextBox 7"/>
          <p:cNvSpPr txBox="1"/>
          <p:nvPr/>
        </p:nvSpPr>
        <p:spPr>
          <a:xfrm>
            <a:off x="8728364" y="258618"/>
            <a:ext cx="3186545" cy="2031325"/>
          </a:xfrm>
          <a:prstGeom prst="rect">
            <a:avLst/>
          </a:prstGeom>
          <a:noFill/>
        </p:spPr>
        <p:txBody>
          <a:bodyPr wrap="square" rtlCol="0">
            <a:spAutoFit/>
          </a:bodyPr>
          <a:lstStyle/>
          <a:p>
            <a:r>
              <a:rPr lang="el-GR" dirty="0" smtClean="0"/>
              <a:t>ΠΑΡΑΓΩΓΑ ΜΕΓΕΘΗ ΣΤΟ ΔΙΕΘΝΕΣ ΣΥΣΤΗΜΑ ΜΟΝΑΔΩΝ </a:t>
            </a:r>
            <a:r>
              <a:rPr lang="en-US" dirty="0" smtClean="0"/>
              <a:t>(SI)</a:t>
            </a:r>
          </a:p>
          <a:p>
            <a:r>
              <a:rPr lang="el-GR" dirty="0"/>
              <a:t>Τα μεγέθη που ορίζονται με απλές μαθηματικές σχέσεις από τα θεμελιώδη ονομάζονται </a:t>
            </a:r>
            <a:r>
              <a:rPr lang="el-GR" b="1" dirty="0"/>
              <a:t>παράγωγα.</a:t>
            </a:r>
            <a:endParaRPr lang="el-GR" dirty="0"/>
          </a:p>
        </p:txBody>
      </p:sp>
      <p:sp>
        <p:nvSpPr>
          <p:cNvPr id="9" name="TextBox 8"/>
          <p:cNvSpPr txBox="1"/>
          <p:nvPr/>
        </p:nvSpPr>
        <p:spPr>
          <a:xfrm>
            <a:off x="771237" y="1347430"/>
            <a:ext cx="932872" cy="369332"/>
          </a:xfrm>
          <a:prstGeom prst="rect">
            <a:avLst/>
          </a:prstGeom>
          <a:noFill/>
        </p:spPr>
        <p:txBody>
          <a:bodyPr wrap="square" rtlCol="0">
            <a:spAutoFit/>
          </a:bodyPr>
          <a:lstStyle/>
          <a:p>
            <a:r>
              <a:rPr lang="en-US" dirty="0" smtClean="0"/>
              <a:t>S</a:t>
            </a:r>
            <a:endParaRPr lang="el-GR" dirty="0"/>
          </a:p>
        </p:txBody>
      </p:sp>
      <p:sp>
        <p:nvSpPr>
          <p:cNvPr id="10" name="TextBox 9"/>
          <p:cNvSpPr txBox="1"/>
          <p:nvPr/>
        </p:nvSpPr>
        <p:spPr>
          <a:xfrm>
            <a:off x="678873" y="2272029"/>
            <a:ext cx="932872" cy="369332"/>
          </a:xfrm>
          <a:prstGeom prst="rect">
            <a:avLst/>
          </a:prstGeom>
          <a:noFill/>
        </p:spPr>
        <p:txBody>
          <a:bodyPr wrap="square" rtlCol="0">
            <a:spAutoFit/>
          </a:bodyPr>
          <a:lstStyle/>
          <a:p>
            <a:r>
              <a:rPr lang="en-US" dirty="0"/>
              <a:t>V</a:t>
            </a:r>
            <a:endParaRPr lang="el-GR" dirty="0"/>
          </a:p>
        </p:txBody>
      </p:sp>
      <p:sp>
        <p:nvSpPr>
          <p:cNvPr id="11" name="TextBox 10"/>
          <p:cNvSpPr txBox="1"/>
          <p:nvPr/>
        </p:nvSpPr>
        <p:spPr>
          <a:xfrm>
            <a:off x="771237" y="3081767"/>
            <a:ext cx="932872" cy="369332"/>
          </a:xfrm>
          <a:prstGeom prst="rect">
            <a:avLst/>
          </a:prstGeom>
          <a:noFill/>
        </p:spPr>
        <p:txBody>
          <a:bodyPr wrap="square" rtlCol="0">
            <a:spAutoFit/>
          </a:bodyPr>
          <a:lstStyle/>
          <a:p>
            <a:r>
              <a:rPr lang="en-US" dirty="0"/>
              <a:t>u</a:t>
            </a:r>
            <a:endParaRPr lang="el-GR" dirty="0"/>
          </a:p>
        </p:txBody>
      </p:sp>
      <p:sp>
        <p:nvSpPr>
          <p:cNvPr id="12" name="TextBox 11"/>
          <p:cNvSpPr txBox="1"/>
          <p:nvPr/>
        </p:nvSpPr>
        <p:spPr>
          <a:xfrm>
            <a:off x="872837" y="4117100"/>
            <a:ext cx="932872" cy="369332"/>
          </a:xfrm>
          <a:prstGeom prst="rect">
            <a:avLst/>
          </a:prstGeom>
          <a:noFill/>
        </p:spPr>
        <p:txBody>
          <a:bodyPr wrap="square" rtlCol="0">
            <a:spAutoFit/>
          </a:bodyPr>
          <a:lstStyle/>
          <a:p>
            <a:r>
              <a:rPr lang="en-US" dirty="0"/>
              <a:t>a</a:t>
            </a:r>
            <a:endParaRPr lang="el-GR" dirty="0"/>
          </a:p>
        </p:txBody>
      </p:sp>
      <p:sp>
        <p:nvSpPr>
          <p:cNvPr id="13" name="TextBox 12"/>
          <p:cNvSpPr txBox="1"/>
          <p:nvPr/>
        </p:nvSpPr>
        <p:spPr>
          <a:xfrm>
            <a:off x="822037" y="4926838"/>
            <a:ext cx="932872" cy="369332"/>
          </a:xfrm>
          <a:prstGeom prst="rect">
            <a:avLst/>
          </a:prstGeom>
          <a:noFill/>
        </p:spPr>
        <p:txBody>
          <a:bodyPr wrap="square" rtlCol="0">
            <a:spAutoFit/>
          </a:bodyPr>
          <a:lstStyle/>
          <a:p>
            <a:r>
              <a:rPr lang="en-US" dirty="0"/>
              <a:t>d</a:t>
            </a:r>
            <a:endParaRPr lang="el-GR" dirty="0"/>
          </a:p>
        </p:txBody>
      </p:sp>
      <p:sp>
        <p:nvSpPr>
          <p:cNvPr id="14" name="TextBox 13"/>
          <p:cNvSpPr txBox="1"/>
          <p:nvPr/>
        </p:nvSpPr>
        <p:spPr>
          <a:xfrm>
            <a:off x="1066800" y="5452353"/>
            <a:ext cx="932872" cy="369332"/>
          </a:xfrm>
          <a:prstGeom prst="rect">
            <a:avLst/>
          </a:prstGeom>
          <a:noFill/>
        </p:spPr>
        <p:txBody>
          <a:bodyPr wrap="square" rtlCol="0">
            <a:spAutoFit/>
          </a:bodyPr>
          <a:lstStyle/>
          <a:p>
            <a:r>
              <a:rPr lang="en-US" dirty="0"/>
              <a:t>F</a:t>
            </a:r>
            <a:endParaRPr lang="el-GR" dirty="0"/>
          </a:p>
        </p:txBody>
      </p:sp>
      <p:sp>
        <p:nvSpPr>
          <p:cNvPr id="15" name="TextBox 14"/>
          <p:cNvSpPr txBox="1"/>
          <p:nvPr/>
        </p:nvSpPr>
        <p:spPr>
          <a:xfrm>
            <a:off x="1145309" y="5831760"/>
            <a:ext cx="932872" cy="369332"/>
          </a:xfrm>
          <a:prstGeom prst="rect">
            <a:avLst/>
          </a:prstGeom>
          <a:noFill/>
        </p:spPr>
        <p:txBody>
          <a:bodyPr wrap="square" rtlCol="0">
            <a:spAutoFit/>
          </a:bodyPr>
          <a:lstStyle/>
          <a:p>
            <a:r>
              <a:rPr lang="en-US" dirty="0"/>
              <a:t>P</a:t>
            </a:r>
            <a:endParaRPr lang="el-GR" dirty="0"/>
          </a:p>
        </p:txBody>
      </p:sp>
    </p:spTree>
    <p:extLst>
      <p:ext uri="{BB962C8B-B14F-4D97-AF65-F5344CB8AC3E}">
        <p14:creationId xmlns:p14="http://schemas.microsoft.com/office/powerpoint/2010/main" val="231959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309261" y="432369"/>
            <a:ext cx="6382641" cy="1152686"/>
          </a:xfrm>
          <a:prstGeom prst="rect">
            <a:avLst/>
          </a:prstGeom>
        </p:spPr>
      </p:pic>
      <p:pic>
        <p:nvPicPr>
          <p:cNvPr id="5" name="Εικόνα 4"/>
          <p:cNvPicPr>
            <a:picLocks noChangeAspect="1"/>
          </p:cNvPicPr>
          <p:nvPr/>
        </p:nvPicPr>
        <p:blipFill>
          <a:blip r:embed="rId3"/>
          <a:stretch>
            <a:fillRect/>
          </a:stretch>
        </p:blipFill>
        <p:spPr>
          <a:xfrm>
            <a:off x="6811746" y="218027"/>
            <a:ext cx="5163271" cy="790685"/>
          </a:xfrm>
          <a:prstGeom prst="rect">
            <a:avLst/>
          </a:prstGeom>
        </p:spPr>
      </p:pic>
      <p:sp>
        <p:nvSpPr>
          <p:cNvPr id="6" name="TextBox 5"/>
          <p:cNvSpPr txBox="1"/>
          <p:nvPr/>
        </p:nvSpPr>
        <p:spPr>
          <a:xfrm>
            <a:off x="508000" y="1819564"/>
            <a:ext cx="11231418" cy="369332"/>
          </a:xfrm>
          <a:prstGeom prst="rect">
            <a:avLst/>
          </a:prstGeom>
          <a:noFill/>
        </p:spPr>
        <p:txBody>
          <a:bodyPr wrap="square" rtlCol="0">
            <a:spAutoFit/>
          </a:bodyPr>
          <a:lstStyle/>
          <a:p>
            <a:r>
              <a:rPr lang="el-GR" dirty="0" smtClean="0"/>
              <a:t>ΘΕΣΗ </a:t>
            </a:r>
            <a:r>
              <a:rPr lang="en-US" dirty="0" smtClean="0"/>
              <a:t>x</a:t>
            </a:r>
            <a:r>
              <a:rPr lang="el-GR" dirty="0" smtClean="0"/>
              <a:t>: μας δείχνει την θέση του αντικειμένου στον άξονα </a:t>
            </a:r>
            <a:r>
              <a:rPr lang="el-GR" dirty="0" err="1" smtClean="0"/>
              <a:t>χ΄χ</a:t>
            </a:r>
            <a:r>
              <a:rPr lang="el-GR" dirty="0" smtClean="0"/>
              <a:t>. (ανάλογα με την διεύθυνση του άξονα)</a:t>
            </a:r>
            <a:endParaRPr lang="el-GR" dirty="0"/>
          </a:p>
        </p:txBody>
      </p:sp>
      <p:sp>
        <p:nvSpPr>
          <p:cNvPr id="7" name="TextBox 6"/>
          <p:cNvSpPr txBox="1"/>
          <p:nvPr/>
        </p:nvSpPr>
        <p:spPr>
          <a:xfrm>
            <a:off x="508000" y="2318327"/>
            <a:ext cx="9633527" cy="369332"/>
          </a:xfrm>
          <a:prstGeom prst="rect">
            <a:avLst/>
          </a:prstGeom>
          <a:noFill/>
        </p:spPr>
        <p:txBody>
          <a:bodyPr wrap="square" rtlCol="0">
            <a:spAutoFit/>
          </a:bodyPr>
          <a:lstStyle/>
          <a:p>
            <a:r>
              <a:rPr lang="el-GR" dirty="0" smtClean="0"/>
              <a:t>ΜΗΚΟΣ </a:t>
            </a:r>
            <a:r>
              <a:rPr lang="en-US" dirty="0" smtClean="0"/>
              <a:t>L</a:t>
            </a:r>
            <a:r>
              <a:rPr lang="el-GR" dirty="0" smtClean="0"/>
              <a:t> ή </a:t>
            </a:r>
            <a:r>
              <a:rPr lang="en-US" dirty="0" smtClean="0"/>
              <a:t>l</a:t>
            </a:r>
            <a:r>
              <a:rPr lang="el-GR" dirty="0" smtClean="0"/>
              <a:t> : μας δείχνει το μήκος του αντικειμένου</a:t>
            </a:r>
            <a:endParaRPr lang="el-GR" dirty="0"/>
          </a:p>
        </p:txBody>
      </p:sp>
      <p:sp>
        <p:nvSpPr>
          <p:cNvPr id="8" name="TextBox 7"/>
          <p:cNvSpPr txBox="1"/>
          <p:nvPr/>
        </p:nvSpPr>
        <p:spPr>
          <a:xfrm>
            <a:off x="508000" y="2872509"/>
            <a:ext cx="9633527" cy="369455"/>
          </a:xfrm>
          <a:prstGeom prst="rect">
            <a:avLst/>
          </a:prstGeom>
          <a:noFill/>
        </p:spPr>
        <p:txBody>
          <a:bodyPr wrap="square" rtlCol="0">
            <a:spAutoFit/>
          </a:bodyPr>
          <a:lstStyle/>
          <a:p>
            <a:r>
              <a:rPr lang="el-GR" dirty="0" smtClean="0"/>
              <a:t>ΑΠΟΣΤΑΣΗ </a:t>
            </a:r>
            <a:r>
              <a:rPr lang="en-US" dirty="0" smtClean="0"/>
              <a:t>d</a:t>
            </a:r>
            <a:r>
              <a:rPr lang="el-GR" dirty="0" smtClean="0"/>
              <a:t>: μας δείχνει την απόσταση μεταξύ 2 σημείων</a:t>
            </a:r>
            <a:endParaRPr lang="el-GR" dirty="0"/>
          </a:p>
        </p:txBody>
      </p:sp>
      <p:sp>
        <p:nvSpPr>
          <p:cNvPr id="9" name="TextBox 8"/>
          <p:cNvSpPr txBox="1"/>
          <p:nvPr/>
        </p:nvSpPr>
        <p:spPr>
          <a:xfrm>
            <a:off x="508000" y="3426814"/>
            <a:ext cx="9670472" cy="369332"/>
          </a:xfrm>
          <a:prstGeom prst="rect">
            <a:avLst/>
          </a:prstGeom>
          <a:noFill/>
        </p:spPr>
        <p:txBody>
          <a:bodyPr wrap="square" rtlCol="0">
            <a:spAutoFit/>
          </a:bodyPr>
          <a:lstStyle/>
          <a:p>
            <a:r>
              <a:rPr lang="el-GR" dirty="0" smtClean="0"/>
              <a:t>ΔΙΑΣΤΗΜΑ </a:t>
            </a:r>
            <a:r>
              <a:rPr lang="en-US" dirty="0" smtClean="0"/>
              <a:t>s</a:t>
            </a:r>
            <a:r>
              <a:rPr lang="el-GR" dirty="0" smtClean="0"/>
              <a:t>: μας δείχνει το μήκος της διαδρομής του αντικειμένου</a:t>
            </a:r>
            <a:endParaRPr lang="el-GR" dirty="0"/>
          </a:p>
        </p:txBody>
      </p:sp>
      <mc:AlternateContent xmlns:mc="http://schemas.openxmlformats.org/markup-compatibility/2006">
        <mc:Choice xmlns:a14="http://schemas.microsoft.com/office/drawing/2010/main" Requires="a14">
          <p:sp>
            <p:nvSpPr>
              <p:cNvPr id="10" name="TextBox 9"/>
              <p:cNvSpPr txBox="1"/>
              <p:nvPr/>
            </p:nvSpPr>
            <p:spPr>
              <a:xfrm>
                <a:off x="600364" y="4082473"/>
                <a:ext cx="9578108" cy="705642"/>
              </a:xfrm>
              <a:prstGeom prst="rect">
                <a:avLst/>
              </a:prstGeom>
              <a:noFill/>
            </p:spPr>
            <p:txBody>
              <a:bodyPr wrap="square" rtlCol="0">
                <a:spAutoFit/>
              </a:bodyPr>
              <a:lstStyle/>
              <a:p>
                <a:r>
                  <a:rPr lang="el-GR" dirty="0" smtClean="0"/>
                  <a:t>ΜΕΤΑΤΟΠΙΣΗ Δ</a:t>
                </a:r>
                <a:r>
                  <a:rPr lang="en-US" dirty="0" smtClean="0"/>
                  <a:t>x</a:t>
                </a:r>
                <a:r>
                  <a:rPr lang="el-GR" dirty="0" smtClean="0"/>
                  <a:t>: μας δείχνει την απόσταση του τελικού σημείου μίας διαδρομής από το αρχικό σημείο της διαδρομής. Βρίσκεται από την σχέση : </a:t>
                </a:r>
                <a14:m>
                  <m:oMath xmlns:m="http://schemas.openxmlformats.org/officeDocument/2006/math">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e>
                    </m:acc>
                  </m:oMath>
                </a14:m>
                <a:r>
                  <a:rPr lang="en-US" dirty="0" smtClean="0"/>
                  <a:t>=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l-GR" b="0" i="1" smtClean="0">
                                <a:latin typeface="Cambria Math" panose="02040503050406030204" pitchFamily="18" charset="0"/>
                              </a:rPr>
                              <m:t>𝜏𝜀𝜆</m:t>
                            </m:r>
                          </m:sub>
                        </m:sSub>
                      </m:e>
                    </m:acc>
                  </m:oMath>
                </a14:m>
                <a:r>
                  <a:rPr lang="el-GR" dirty="0" smtClean="0"/>
                  <a:t> - </a:t>
                </a:r>
                <a14:m>
                  <m:oMath xmlns:m="http://schemas.openxmlformats.org/officeDocument/2006/math">
                    <m:acc>
                      <m:accPr>
                        <m:chr m:val="⃗"/>
                        <m:ctrlPr>
                          <a:rPr lang="el-GR" i="1" smtClean="0">
                            <a:latin typeface="Cambria Math" panose="02040503050406030204" pitchFamily="18" charset="0"/>
                          </a:rPr>
                        </m:ctrlPr>
                      </m:accPr>
                      <m:e>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l-GR" b="0" i="1" smtClean="0">
                                <a:latin typeface="Cambria Math" panose="02040503050406030204" pitchFamily="18" charset="0"/>
                              </a:rPr>
                              <m:t>𝛼𝜌𝜒</m:t>
                            </m:r>
                          </m:sub>
                        </m:sSub>
                      </m:e>
                    </m:acc>
                  </m:oMath>
                </a14:m>
                <a:endParaRPr lang="el-GR" dirty="0"/>
              </a:p>
            </p:txBody>
          </p:sp>
        </mc:Choice>
        <mc:Fallback>
          <p:sp>
            <p:nvSpPr>
              <p:cNvPr id="10" name="TextBox 9"/>
              <p:cNvSpPr txBox="1">
                <a:spLocks noRot="1" noChangeAspect="1" noMove="1" noResize="1" noEditPoints="1" noAdjustHandles="1" noChangeArrowheads="1" noChangeShapeType="1" noTextEdit="1"/>
              </p:cNvSpPr>
              <p:nvPr/>
            </p:nvSpPr>
            <p:spPr>
              <a:xfrm>
                <a:off x="600364" y="4082473"/>
                <a:ext cx="9578108" cy="705642"/>
              </a:xfrm>
              <a:prstGeom prst="rect">
                <a:avLst/>
              </a:prstGeom>
              <a:blipFill>
                <a:blip r:embed="rId4"/>
                <a:stretch>
                  <a:fillRect l="-509" t="-5217" b="-8696"/>
                </a:stretch>
              </a:blipFill>
            </p:spPr>
            <p:txBody>
              <a:bodyPr/>
              <a:lstStyle/>
              <a:p>
                <a:r>
                  <a:rPr lang="el-GR">
                    <a:noFill/>
                  </a:rPr>
                  <a:t> </a:t>
                </a:r>
              </a:p>
            </p:txBody>
          </p:sp>
        </mc:Fallback>
      </mc:AlternateContent>
      <p:sp>
        <p:nvSpPr>
          <p:cNvPr id="11" name="TextBox 10"/>
          <p:cNvSpPr txBox="1"/>
          <p:nvPr/>
        </p:nvSpPr>
        <p:spPr>
          <a:xfrm>
            <a:off x="600364" y="4969164"/>
            <a:ext cx="9975272" cy="646331"/>
          </a:xfrm>
          <a:prstGeom prst="rect">
            <a:avLst/>
          </a:prstGeom>
          <a:noFill/>
        </p:spPr>
        <p:txBody>
          <a:bodyPr wrap="square" rtlCol="0">
            <a:spAutoFit/>
          </a:bodyPr>
          <a:lstStyle/>
          <a:p>
            <a:r>
              <a:rPr lang="el-GR" dirty="0" smtClean="0"/>
              <a:t>Όλα τα παραπάνω μεγέθη εχουν σαν μονάδα μέτρησης το 1</a:t>
            </a:r>
            <a:r>
              <a:rPr lang="en-US" dirty="0" smtClean="0"/>
              <a:t>m</a:t>
            </a:r>
            <a:r>
              <a:rPr lang="el-GR" dirty="0" smtClean="0"/>
              <a:t>.</a:t>
            </a:r>
          </a:p>
          <a:p>
            <a:r>
              <a:rPr lang="el-GR" u="sng" dirty="0" smtClean="0"/>
              <a:t> Η μετατόπιση είναι μέγεθος διανυσματικό ενώ το διάστημα είναι μέγεθος μονόμετρο.</a:t>
            </a:r>
            <a:endParaRPr lang="el-GR" u="sng" dirty="0"/>
          </a:p>
        </p:txBody>
      </p:sp>
    </p:spTree>
    <p:extLst>
      <p:ext uri="{BB962C8B-B14F-4D97-AF65-F5344CB8AC3E}">
        <p14:creationId xmlns:p14="http://schemas.microsoft.com/office/powerpoint/2010/main" val="330810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ΤΑΧΥΤΗΤΕΣ</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r>
                  <a:rPr lang="el-GR" dirty="0" smtClean="0"/>
                  <a:t>Ορίζουμε μέση ταχύτητα το πηλίκο του μήκους της διαδρομής που διανύει  </a:t>
                </a:r>
                <a:r>
                  <a:rPr lang="el-GR" dirty="0"/>
                  <a:t>ένα κινητό σε ορισμένο χρόνο (χρονικό διάστημα) προς το χρόνο αυτό</a:t>
                </a:r>
                <a:r>
                  <a:rPr lang="el-GR" dirty="0" smtClean="0"/>
                  <a:t>. Είναι μέγεθος μονόμετρο και βρίσκεται από την σχέση: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den>
                    </m:f>
                  </m:oMath>
                </a14:m>
                <a:r>
                  <a:rPr lang="en-US" dirty="0" smtClean="0"/>
                  <a:t>.</a:t>
                </a:r>
              </a:p>
              <a:p>
                <a:r>
                  <a:rPr lang="el-GR" dirty="0" smtClean="0"/>
                  <a:t>Μονάδα μέτρησης στο </a:t>
                </a:r>
                <a:r>
                  <a:rPr lang="en-US" dirty="0" smtClean="0"/>
                  <a:t>SI</a:t>
                </a:r>
                <a:r>
                  <a:rPr lang="el-GR" dirty="0" smtClean="0"/>
                  <a:t> είναι το 1</a:t>
                </a:r>
                <a:r>
                  <a:rPr lang="en-US" dirty="0" smtClean="0"/>
                  <a:t>m/sec</a:t>
                </a:r>
                <a:r>
                  <a:rPr lang="el-GR" dirty="0" smtClean="0"/>
                  <a:t>.</a:t>
                </a:r>
              </a:p>
              <a:p>
                <a:r>
                  <a:rPr lang="el-GR" dirty="0" smtClean="0"/>
                  <a:t>Η ταχύτητα στην φυσική είναι η διανυσματική μέση ταχύτητα, όπου αντί για το διάστημα χρησιμοποιούμε την μετατόπιση.</a:t>
                </a:r>
              </a:p>
              <a:p>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𝑢</m:t>
                        </m:r>
                      </m:e>
                    </m:acc>
                  </m:oMath>
                </a14:m>
                <a:r>
                  <a:rPr lang="en-US" dirty="0" smtClean="0"/>
                  <a:t>= </a:t>
                </a:r>
                <a14:m>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e>
                        </m:acc>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den>
                    </m:f>
                  </m:oMath>
                </a14:m>
                <a:r>
                  <a:rPr lang="en-US" dirty="0" smtClean="0"/>
                  <a:t>   </a:t>
                </a:r>
                <a:r>
                  <a:rPr lang="el-GR" dirty="0" smtClean="0"/>
                  <a:t>Μονάδα μέτρησης στο </a:t>
                </a:r>
                <a:r>
                  <a:rPr lang="en-US" dirty="0" smtClean="0"/>
                  <a:t>SI</a:t>
                </a:r>
                <a:r>
                  <a:rPr lang="el-GR" dirty="0" smtClean="0"/>
                  <a:t> είναι το 1</a:t>
                </a:r>
                <a:r>
                  <a:rPr lang="en-US" dirty="0" smtClean="0"/>
                  <a:t>m/sec</a:t>
                </a:r>
                <a:r>
                  <a:rPr lang="el-GR" dirty="0" smtClean="0"/>
                  <a:t>.</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199923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ΔΥΝΑΜΗ </a:t>
            </a:r>
            <a:r>
              <a:rPr lang="en-US" dirty="0" smtClean="0"/>
              <a:t>F</a:t>
            </a:r>
            <a:endParaRPr lang="el-GR" dirty="0"/>
          </a:p>
        </p:txBody>
      </p:sp>
      <p:sp>
        <p:nvSpPr>
          <p:cNvPr id="3" name="Θέση περιεχομένου 2"/>
          <p:cNvSpPr>
            <a:spLocks noGrp="1"/>
          </p:cNvSpPr>
          <p:nvPr>
            <p:ph idx="1"/>
          </p:nvPr>
        </p:nvSpPr>
        <p:spPr>
          <a:xfrm>
            <a:off x="699655" y="1289916"/>
            <a:ext cx="10515600" cy="5360266"/>
          </a:xfrm>
        </p:spPr>
        <p:txBody>
          <a:bodyPr>
            <a:normAutofit/>
          </a:bodyPr>
          <a:lstStyle/>
          <a:p>
            <a:r>
              <a:rPr lang="el-GR" sz="2400" dirty="0" smtClean="0"/>
              <a:t>ΟΡΙΣΜΟΣ: δύναμη </a:t>
            </a:r>
            <a:r>
              <a:rPr lang="en-US" sz="2400" dirty="0" smtClean="0"/>
              <a:t>F</a:t>
            </a:r>
            <a:r>
              <a:rPr lang="el-GR" sz="2400" dirty="0" smtClean="0"/>
              <a:t> είναι το αίτιο που μπορεί να προκαλέσει την παραμόρφωση ενός σώματος ή την αλλαγή της κινητικής του κατάστασης (ταχύτητας)</a:t>
            </a:r>
          </a:p>
          <a:p>
            <a:r>
              <a:rPr lang="el-GR" sz="2400" dirty="0" smtClean="0"/>
              <a:t>Είναι διανυσματικό μέγεθος και μονάδα μέτρησης είναι το 1Νιούτον (1Ν).</a:t>
            </a:r>
          </a:p>
          <a:p>
            <a:r>
              <a:rPr lang="el-GR" sz="2400" dirty="0" smtClean="0"/>
              <a:t>Την σχεδιάζουμε σαν ένα βέλος (διάνυσμα) που μας δείχνει το σημείο εφαρμογής ( από που ξεκινάει), την διεύθυνση (την ευθεία πάνω στην οποία βρίσκεται), τη  φορά (η αιχμή του βέλους) και το μέτρο της (το μήκος του βέλους).</a:t>
            </a:r>
          </a:p>
          <a:p>
            <a:r>
              <a:rPr lang="el-GR" sz="2400" dirty="0" smtClean="0"/>
              <a:t>Το μέτρο, η διεύθυνση, η φορά και το σημείο εφαρμογής είναι τα χαρακτηριστικά μίας δύναμης.</a:t>
            </a:r>
          </a:p>
          <a:p>
            <a:r>
              <a:rPr lang="el-GR" sz="2400" dirty="0" smtClean="0"/>
              <a:t>Για να είναι 2 δυνάμεις ίσες πρέπει να έχουν όλα τους τα χαρακτηριστικά ίδια.</a:t>
            </a:r>
          </a:p>
          <a:p>
            <a:r>
              <a:rPr lang="el-GR" sz="2400" dirty="0" smtClean="0"/>
              <a:t>Η διεύθυνση και η φορά μαζί λέγονται κατεύθυνση.</a:t>
            </a:r>
          </a:p>
          <a:p>
            <a:endParaRPr lang="el-GR" dirty="0"/>
          </a:p>
        </p:txBody>
      </p:sp>
    </p:spTree>
    <p:extLst>
      <p:ext uri="{BB962C8B-B14F-4D97-AF65-F5344CB8AC3E}">
        <p14:creationId xmlns:p14="http://schemas.microsoft.com/office/powerpoint/2010/main" val="275007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ΕΙΔΗ ΔΥΝΑΜΕΩΝ</a:t>
            </a:r>
            <a:endParaRPr lang="el-GR" dirty="0"/>
          </a:p>
        </p:txBody>
      </p:sp>
      <p:sp>
        <p:nvSpPr>
          <p:cNvPr id="3" name="Θέση περιεχομένου 2"/>
          <p:cNvSpPr>
            <a:spLocks noGrp="1"/>
          </p:cNvSpPr>
          <p:nvPr>
            <p:ph idx="1"/>
          </p:nvPr>
        </p:nvSpPr>
        <p:spPr/>
        <p:txBody>
          <a:bodyPr>
            <a:normAutofit lnSpcReduction="10000"/>
          </a:bodyPr>
          <a:lstStyle/>
          <a:p>
            <a:r>
              <a:rPr lang="el-GR" dirty="0"/>
              <a:t>Δυνάμεις επαφής χαρακτηρίζουμε τις δυνάμεις οι οποίες ασκούνται όταν ένα σώμα βρίσκεται σε επαφή με κάποιο άλλο </a:t>
            </a:r>
            <a:r>
              <a:rPr lang="el-GR" dirty="0" smtClean="0"/>
              <a:t>. </a:t>
            </a:r>
            <a:r>
              <a:rPr lang="el-GR" dirty="0"/>
              <a:t>Παραδείγματα δυνάμεων επαφής είναι:</a:t>
            </a:r>
          </a:p>
          <a:p>
            <a:r>
              <a:rPr lang="el-GR" dirty="0"/>
              <a:t>Οι δυνάμεις που ασκούν τα τεντωμένα σχοινιά ή τα ελατήρια σε σώματα.</a:t>
            </a:r>
          </a:p>
          <a:p>
            <a:r>
              <a:rPr lang="el-GR" dirty="0"/>
              <a:t>β. Οι δυνάμεις που ασκούνται μεταξύ σωμάτων κατά τις συγκρούσεις τους.</a:t>
            </a:r>
          </a:p>
          <a:p>
            <a:r>
              <a:rPr lang="el-GR" dirty="0"/>
              <a:t>Η δύναμη της τριβής ανάμεσα σε δυο επιφάνειες.</a:t>
            </a:r>
          </a:p>
          <a:p>
            <a:r>
              <a:rPr lang="el-GR" dirty="0"/>
              <a:t>Η δύναμη που ασκούν τα υγρά στα τοιχώματα του δοχείου μέσα στο οποίο περιέχονται ή στα σώματα που είναι μέσα σ' αυτά κτλ.</a:t>
            </a:r>
          </a:p>
          <a:p>
            <a:endParaRPr lang="el-GR" dirty="0"/>
          </a:p>
        </p:txBody>
      </p:sp>
    </p:spTree>
    <p:extLst>
      <p:ext uri="{BB962C8B-B14F-4D97-AF65-F5344CB8AC3E}">
        <p14:creationId xmlns:p14="http://schemas.microsoft.com/office/powerpoint/2010/main" val="164790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12436"/>
            <a:ext cx="10515600" cy="5964527"/>
          </a:xfrm>
        </p:spPr>
        <p:txBody>
          <a:bodyPr/>
          <a:lstStyle/>
          <a:p>
            <a:r>
              <a:rPr lang="el-GR" dirty="0"/>
              <a:t>Δυνάμεις που ασκούνται από απόσταση είναι:</a:t>
            </a:r>
          </a:p>
          <a:p>
            <a:r>
              <a:rPr lang="el-GR" dirty="0"/>
              <a:t>Η βαρυτική δύναμη, όπως για παράδειγμα η δύναμη που ασκεί η γη σε σώματα που δε βρίσκονται στην επιφάνεια της, όπως αλεξιπτωτιστές, αεροπλάνα ή δορυφόροι. Η δύναμη που ασκεί ο ήλιος στη γη (εικόνα 3.6).</a:t>
            </a:r>
          </a:p>
          <a:p>
            <a:r>
              <a:rPr lang="el-GR" dirty="0"/>
              <a:t>Οι ηλεκτρικές δυνάμεις και</a:t>
            </a:r>
          </a:p>
          <a:p>
            <a:r>
              <a:rPr lang="el-GR" dirty="0"/>
              <a:t>οι μαγνητικές δυνάμεις</a:t>
            </a:r>
            <a:r>
              <a:rPr lang="el-GR" dirty="0" smtClean="0"/>
              <a:t>.</a:t>
            </a:r>
          </a:p>
          <a:p>
            <a:r>
              <a:rPr lang="el-GR" dirty="0" smtClean="0"/>
              <a:t>Επίσης : όταν 2 δυνάμεις έχουν την ίδια διεύθυνση και φορά λέγονται ομόρροπες ενώ όταν έχουν την ίδια διεύθυνση αλλά αντίθετη φορά λέγονται αντίρροπες.</a:t>
            </a:r>
          </a:p>
          <a:p>
            <a:r>
              <a:rPr lang="el-GR" dirty="0" smtClean="0"/>
              <a:t>Τέλος αντίθετες λέγονται οι δυνάμεις που έχουν ίδιο μέτρο, ίδια διεύθυνση αλλά αντίθετη φορά.</a:t>
            </a:r>
            <a:endParaRPr lang="el-GR" dirty="0"/>
          </a:p>
          <a:p>
            <a:pPr marL="0" indent="0">
              <a:buNone/>
            </a:pPr>
            <a:endParaRPr lang="el-GR" dirty="0"/>
          </a:p>
        </p:txBody>
      </p:sp>
    </p:spTree>
    <p:extLst>
      <p:ext uri="{BB962C8B-B14F-4D97-AF65-F5344CB8AC3E}">
        <p14:creationId xmlns:p14="http://schemas.microsoft.com/office/powerpoint/2010/main" val="29887753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1724</Words>
  <Application>Microsoft Office PowerPoint</Application>
  <PresentationFormat>Ευρεία οθόνη</PresentationFormat>
  <Paragraphs>101</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Calibri</vt:lpstr>
      <vt:lpstr>Calibri Light</vt:lpstr>
      <vt:lpstr>Cambria Math</vt:lpstr>
      <vt:lpstr>Θέμα του Office</vt:lpstr>
      <vt:lpstr>ΦΥΣΙΚΗ Β ΓΥΜΝΑΣΙΟΥ ΒΑΣΙΚΑ ΣΗΜΕΙΑ</vt:lpstr>
      <vt:lpstr>ΤΑ ΜΕΓΕΘΗ ΚΑΙ ΟΙ ΜΟΝΑΔΕΣ ΤΟΥΣ</vt:lpstr>
      <vt:lpstr>Παρουσίαση του PowerPoint</vt:lpstr>
      <vt:lpstr>Παρουσίαση του PowerPoint</vt:lpstr>
      <vt:lpstr>Παρουσίαση του PowerPoint</vt:lpstr>
      <vt:lpstr>ΟΙ ΤΑΧΥΤΗΤΕΣ</vt:lpstr>
      <vt:lpstr>ΔΥΝΑΜΗ F</vt:lpstr>
      <vt:lpstr>ΕΙΔΗ ΔΥΝΑΜΕΩΝ</vt:lpstr>
      <vt:lpstr>Παρουσίαση του PowerPoint</vt:lpstr>
      <vt:lpstr>ΤΡΙΒΗ Τ</vt:lpstr>
      <vt:lpstr>ΤΟ ΒΑΡΟΣ Β</vt:lpstr>
      <vt:lpstr>Η ΚΑΘΕΤΗ ΔΥΝΑΜΗ (ΑΝΤΙΔΡΑΣΗ) N ή F_N</vt:lpstr>
      <vt:lpstr>ΤΑΣΗ Τ</vt:lpstr>
      <vt:lpstr>ΣΥΝΙΣΤΑΜΕΝΗ ΔΥΝΑΜΕΩΝ</vt:lpstr>
      <vt:lpstr>Παρουσίαση του PowerPoint</vt:lpstr>
      <vt:lpstr>Παρουσίαση του PowerPoint</vt:lpstr>
      <vt:lpstr>ΠΙΕΣΗ</vt:lpstr>
      <vt:lpstr>ΥΔΡΟΣΤΑΤΙΚΗ ΠΙΕΣΗ</vt:lpstr>
      <vt:lpstr>ΑΡΧΗ ΤΟΥ ΠΑΣΚΑΛ</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ΦΥΣΙΚΗ Β ΓΥΜΝΑΣΙΟΥ ΒΑΣΙΚΑ ΣΗΜΕΙΑ</dc:title>
  <dc:creator>ΚΩΣΤΑΣ ΝΙΚΟΛΑΟΥ</dc:creator>
  <cp:lastModifiedBy>ΚΩΣΤΑΣ ΝΙΚΟΛΑΟΥ</cp:lastModifiedBy>
  <cp:revision>53</cp:revision>
  <dcterms:created xsi:type="dcterms:W3CDTF">2025-05-10T16:27:12Z</dcterms:created>
  <dcterms:modified xsi:type="dcterms:W3CDTF">2025-05-10T18:48:53Z</dcterms:modified>
</cp:coreProperties>
</file>