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77" r:id="rId4"/>
    <p:sldId id="280" r:id="rId5"/>
    <p:sldId id="281" r:id="rId6"/>
    <p:sldId id="278" r:id="rId7"/>
    <p:sldId id="279" r:id="rId8"/>
    <p:sldId id="276" r:id="rId9"/>
    <p:sldId id="282" r:id="rId10"/>
    <p:sldId id="283" r:id="rId11"/>
    <p:sldId id="284" r:id="rId12"/>
    <p:sldId id="285" r:id="rId13"/>
    <p:sldId id="286" r:id="rId14"/>
    <p:sldId id="287" r:id="rId15"/>
    <p:sldId id="288" r:id="rId16"/>
    <p:sldId id="260" r:id="rId17"/>
    <p:sldId id="261" r:id="rId18"/>
    <p:sldId id="257" r:id="rId19"/>
    <p:sldId id="258" r:id="rId20"/>
    <p:sldId id="259" r:id="rId21"/>
    <p:sldId id="262" r:id="rId22"/>
    <p:sldId id="263" r:id="rId23"/>
    <p:sldId id="264" r:id="rId24"/>
    <p:sldId id="265" r:id="rId25"/>
    <p:sldId id="266" r:id="rId26"/>
    <p:sldId id="267" r:id="rId27"/>
    <p:sldId id="268" r:id="rId28"/>
    <p:sldId id="270" r:id="rId29"/>
    <p:sldId id="269" r:id="rId30"/>
    <p:sldId id="271" r:id="rId31"/>
    <p:sldId id="272" r:id="rId32"/>
    <p:sldId id="273"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19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31/10/2023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31/10/2023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31/10/2023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31/10/2023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31/10/2023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31/10/2023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31/10/2023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31/10/2023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31/10/2023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31/10/2023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31/10/2023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31/10/2023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5.wmf"/><Relationship Id="rId5" Type="http://schemas.openxmlformats.org/officeDocument/2006/relationships/oleObject" Target="../embeddings/oleObject2.bin"/><Relationship Id="rId4" Type="http://schemas.openxmlformats.org/officeDocument/2006/relationships/image" Target="../media/image34.wmf"/></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9.wmf"/><Relationship Id="rId5" Type="http://schemas.openxmlformats.org/officeDocument/2006/relationships/oleObject" Target="../embeddings/oleObject5.bin"/><Relationship Id="rId4" Type="http://schemas.openxmlformats.org/officeDocument/2006/relationships/image" Target="../media/image38.wmf"/></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ΤΟ ΗΛΕΚΤΡΙΚΟ ΡΕΥΜΑ</a:t>
            </a:r>
            <a:endParaRPr lang="el-GR" dirty="0"/>
          </a:p>
        </p:txBody>
      </p:sp>
      <p:sp>
        <p:nvSpPr>
          <p:cNvPr id="3" name="Υπότιτλος 2"/>
          <p:cNvSpPr>
            <a:spLocks noGrp="1"/>
          </p:cNvSpPr>
          <p:nvPr>
            <p:ph type="subTitle" idx="1"/>
          </p:nvPr>
        </p:nvSpPr>
        <p:spPr/>
        <p:txBody>
          <a:bodyPr/>
          <a:lstStyle/>
          <a:p>
            <a:r>
              <a:rPr lang="el-GR" dirty="0" smtClean="0"/>
              <a:t>ΦΥΣΙΚΗ Γ ΓΥΜΝΑΣΙΟΥ</a:t>
            </a:r>
            <a:endParaRPr lang="el-GR" dirty="0"/>
          </a:p>
        </p:txBody>
      </p:sp>
    </p:spTree>
    <p:extLst>
      <p:ext uri="{BB962C8B-B14F-4D97-AF65-F5344CB8AC3E}">
        <p14:creationId xmlns:p14="http://schemas.microsoft.com/office/powerpoint/2010/main" val="2894981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88640"/>
            <a:ext cx="8229600" cy="5937523"/>
          </a:xfrm>
        </p:spPr>
        <p:txBody>
          <a:bodyPr>
            <a:normAutofit fontScale="92500" lnSpcReduction="20000"/>
          </a:bodyPr>
          <a:lstStyle/>
          <a:p>
            <a:r>
              <a:rPr lang="el-GR" dirty="0" smtClean="0"/>
              <a:t>Αν παρατηρήσουμε ένα κομμάτι κάποιου μετάλλου θα δούμε ότι σχηματίζεται με έναν ιδιαίτερο τρόπο, που λέγεται μεταλλικός δεσμός. Σε αυτόν οφείλονται σε μεγάλο βαθμό οι ιδιότητες του μετάλλου.</a:t>
            </a:r>
          </a:p>
          <a:p>
            <a:r>
              <a:rPr lang="el-GR" dirty="0" smtClean="0"/>
              <a:t>Με σκοπό τα άτομα του μετάλλου να ενωθούν μεταξύ τους, αποβάλλουν ένα ή περισσότερα </a:t>
            </a:r>
            <a:r>
              <a:rPr lang="en-US" dirty="0" smtClean="0"/>
              <a:t>e</a:t>
            </a:r>
            <a:r>
              <a:rPr lang="el-GR" dirty="0" smtClean="0"/>
              <a:t> από την εξωτερική τους στιβάδα, έτσι μέσα στο κομμάτι που μελετάμε βλέπουμε να υπάρχουν τα θετικά ιόντα του μετάλλου και τα </a:t>
            </a:r>
            <a:r>
              <a:rPr lang="en-US" dirty="0" smtClean="0"/>
              <a:t>e</a:t>
            </a:r>
            <a:r>
              <a:rPr lang="el-GR" dirty="0" smtClean="0"/>
              <a:t> που έχουν αποβληθεί. Αυτά τα </a:t>
            </a:r>
            <a:r>
              <a:rPr lang="en-US" dirty="0" smtClean="0"/>
              <a:t>e</a:t>
            </a:r>
            <a:r>
              <a:rPr lang="el-GR" dirty="0" smtClean="0"/>
              <a:t> ακριβώς, επειδή δεν ανήκουν πλέον σε κάποιο άτομο τα λέμε ελεύθερα </a:t>
            </a:r>
            <a:r>
              <a:rPr lang="en-US" dirty="0" smtClean="0"/>
              <a:t>e</a:t>
            </a:r>
            <a:r>
              <a:rPr lang="el-GR" dirty="0" smtClean="0"/>
              <a:t> και μπορούν να κινούνται με ευκολία στο εσωτερικό του μετάλλου.</a:t>
            </a:r>
            <a:endParaRPr lang="el-GR" dirty="0"/>
          </a:p>
        </p:txBody>
      </p:sp>
    </p:spTree>
    <p:extLst>
      <p:ext uri="{BB962C8B-B14F-4D97-AF65-F5344CB8AC3E}">
        <p14:creationId xmlns:p14="http://schemas.microsoft.com/office/powerpoint/2010/main" val="3436030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idx="1"/>
          </p:nvPr>
        </p:nvPicPr>
        <p:blipFill>
          <a:blip r:embed="rId2"/>
          <a:stretch>
            <a:fillRect/>
          </a:stretch>
        </p:blipFill>
        <p:spPr>
          <a:xfrm>
            <a:off x="1691680" y="260648"/>
            <a:ext cx="6029325" cy="4095750"/>
          </a:xfrm>
          <a:prstGeom prst="rect">
            <a:avLst/>
          </a:prstGeom>
        </p:spPr>
      </p:pic>
      <p:sp>
        <p:nvSpPr>
          <p:cNvPr id="7" name="TextBox 6"/>
          <p:cNvSpPr txBox="1"/>
          <p:nvPr/>
        </p:nvSpPr>
        <p:spPr>
          <a:xfrm>
            <a:off x="683568" y="4869160"/>
            <a:ext cx="7776864" cy="923330"/>
          </a:xfrm>
          <a:prstGeom prst="rect">
            <a:avLst/>
          </a:prstGeom>
          <a:noFill/>
        </p:spPr>
        <p:txBody>
          <a:bodyPr wrap="square" rtlCol="0">
            <a:spAutoFit/>
          </a:bodyPr>
          <a:lstStyle/>
          <a:p>
            <a:r>
              <a:rPr lang="el-GR" dirty="0" smtClean="0"/>
              <a:t>Όταν τα ελεύθερα </a:t>
            </a:r>
            <a:r>
              <a:rPr lang="en-US" dirty="0" smtClean="0"/>
              <a:t>e</a:t>
            </a:r>
            <a:r>
              <a:rPr lang="el-GR" dirty="0" smtClean="0"/>
              <a:t> κινούνται άτακτα, τότε δεν δημιουργείται ΗΡ. Για να δημιουργηθεί ΗΡ, πρέπει τα </a:t>
            </a:r>
            <a:r>
              <a:rPr lang="en-US" dirty="0" smtClean="0"/>
              <a:t>e</a:t>
            </a:r>
            <a:r>
              <a:rPr lang="el-GR" dirty="0" smtClean="0"/>
              <a:t> αυτά να κινηθούν προς την ίδια κατεύθυνση. Αυτόν τον ρόλο τον αναλαμβάνουν οι ηλεκτρικές πηγές.</a:t>
            </a:r>
            <a:endParaRPr lang="el-GR" dirty="0"/>
          </a:p>
        </p:txBody>
      </p:sp>
    </p:spTree>
    <p:extLst>
      <p:ext uri="{BB962C8B-B14F-4D97-AF65-F5344CB8AC3E}">
        <p14:creationId xmlns:p14="http://schemas.microsoft.com/office/powerpoint/2010/main" val="2611150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2"/>
          <a:stretch>
            <a:fillRect/>
          </a:stretch>
        </p:blipFill>
        <p:spPr>
          <a:xfrm>
            <a:off x="1619672" y="548680"/>
            <a:ext cx="6134100" cy="2943225"/>
          </a:xfrm>
          <a:prstGeom prst="rect">
            <a:avLst/>
          </a:prstGeom>
        </p:spPr>
      </p:pic>
      <p:sp>
        <p:nvSpPr>
          <p:cNvPr id="6" name="TextBox 5"/>
          <p:cNvSpPr txBox="1"/>
          <p:nvPr/>
        </p:nvSpPr>
        <p:spPr>
          <a:xfrm>
            <a:off x="611560" y="3645024"/>
            <a:ext cx="7920880" cy="1200329"/>
          </a:xfrm>
          <a:prstGeom prst="rect">
            <a:avLst/>
          </a:prstGeom>
          <a:noFill/>
        </p:spPr>
        <p:txBody>
          <a:bodyPr wrap="square" rtlCol="0">
            <a:spAutoFit/>
          </a:bodyPr>
          <a:lstStyle/>
          <a:p>
            <a:r>
              <a:rPr lang="el-GR" dirty="0" smtClean="0"/>
              <a:t>Αν απλά συνδέσουμε δύο αντίθετα φορτισμένα σώματα με έναν αγωγό, τότε θα έχουμε ροή </a:t>
            </a:r>
            <a:r>
              <a:rPr lang="en-US" dirty="0" smtClean="0"/>
              <a:t>e</a:t>
            </a:r>
            <a:r>
              <a:rPr lang="el-GR" dirty="0" smtClean="0"/>
              <a:t> για ένα μικρό χρονικό διάστημα. Θα λέγαμε ότι περνάει ρεύμα για λίγο. Αν θέλουμε να έχουμε σταθερή ροή για μεγάλο χρονικό διάστημα, τότε χρησιμοποιούμε μία ηλεκτρική πηγή.</a:t>
            </a:r>
            <a:endParaRPr lang="el-GR" dirty="0"/>
          </a:p>
        </p:txBody>
      </p:sp>
    </p:spTree>
    <p:extLst>
      <p:ext uri="{BB962C8B-B14F-4D97-AF65-F5344CB8AC3E}">
        <p14:creationId xmlns:p14="http://schemas.microsoft.com/office/powerpoint/2010/main" val="2377596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ΗΛΕΚΤΡΙΚΕΣ ΠΗΓΕΣ (ΗΠ)</a:t>
            </a:r>
            <a:endParaRPr lang="el-GR" dirty="0"/>
          </a:p>
        </p:txBody>
      </p:sp>
      <p:sp>
        <p:nvSpPr>
          <p:cNvPr id="3" name="Θέση περιεχομένου 2"/>
          <p:cNvSpPr>
            <a:spLocks noGrp="1"/>
          </p:cNvSpPr>
          <p:nvPr>
            <p:ph idx="1"/>
          </p:nvPr>
        </p:nvSpPr>
        <p:spPr/>
        <p:txBody>
          <a:bodyPr/>
          <a:lstStyle/>
          <a:p>
            <a:r>
              <a:rPr lang="el-GR" dirty="0" smtClean="0"/>
              <a:t>Γενικά ηλεκτρική πηγή λέμε μία συσκευή που μετατρέπει κάποιας μορφής ενέργεια σε ηλεκτρική.</a:t>
            </a:r>
          </a:p>
          <a:p>
            <a:r>
              <a:rPr lang="el-GR" dirty="0" smtClean="0"/>
              <a:t>Μία ΗΠ ΔΕΝ ΠΑΡΑΓΕΙ ΦΟΡΤΙΑ απλά σπρώχνει τα ήδη υπάρχοντα φορτία προς μία κατεύθυνση.</a:t>
            </a:r>
            <a:endParaRPr lang="el-GR" dirty="0"/>
          </a:p>
        </p:txBody>
      </p:sp>
    </p:spTree>
    <p:extLst>
      <p:ext uri="{BB962C8B-B14F-4D97-AF65-F5344CB8AC3E}">
        <p14:creationId xmlns:p14="http://schemas.microsoft.com/office/powerpoint/2010/main" val="4156459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ΜΗΧΑΝΙΚΟ ΚΑΙ ΥΔΡΑΥΛΙΚΟ ΑΝΑΛΟΓΟ</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450115" y="1268760"/>
            <a:ext cx="2247900" cy="1905000"/>
          </a:xfrm>
          <a:prstGeom prst="rect">
            <a:avLst/>
          </a:prstGeom>
        </p:spPr>
      </p:pic>
      <p:sp>
        <p:nvSpPr>
          <p:cNvPr id="5" name="TextBox 4"/>
          <p:cNvSpPr txBox="1"/>
          <p:nvPr/>
        </p:nvSpPr>
        <p:spPr>
          <a:xfrm>
            <a:off x="2627784" y="1556792"/>
            <a:ext cx="5832648" cy="1200329"/>
          </a:xfrm>
          <a:prstGeom prst="rect">
            <a:avLst/>
          </a:prstGeom>
          <a:noFill/>
        </p:spPr>
        <p:txBody>
          <a:bodyPr wrap="square" rtlCol="0">
            <a:spAutoFit/>
          </a:bodyPr>
          <a:lstStyle/>
          <a:p>
            <a:r>
              <a:rPr lang="el-GR" dirty="0" smtClean="0"/>
              <a:t>Στην εικόνα δίπλα φαίνεται μία αντλία η οποία σπρώχνει το νερό μέσα στον σωλήνα και προκαλείται η ροή του νερού.</a:t>
            </a:r>
          </a:p>
          <a:p>
            <a:r>
              <a:rPr lang="el-GR" dirty="0" smtClean="0"/>
              <a:t>(υδραυλικό ανάλογο). Η αντλία σπρώχνει τα μόρια του νερού μέσα στον σωλήνα. Δεν τα δημιουργεί.</a:t>
            </a:r>
            <a:endParaRPr lang="el-GR" dirty="0"/>
          </a:p>
        </p:txBody>
      </p:sp>
      <p:pic>
        <p:nvPicPr>
          <p:cNvPr id="6" name="Εικόνα 5"/>
          <p:cNvPicPr>
            <a:picLocks noChangeAspect="1"/>
          </p:cNvPicPr>
          <p:nvPr/>
        </p:nvPicPr>
        <p:blipFill>
          <a:blip r:embed="rId3"/>
          <a:stretch>
            <a:fillRect/>
          </a:stretch>
        </p:blipFill>
        <p:spPr>
          <a:xfrm>
            <a:off x="288190" y="3429000"/>
            <a:ext cx="2571750" cy="2190750"/>
          </a:xfrm>
          <a:prstGeom prst="rect">
            <a:avLst/>
          </a:prstGeom>
        </p:spPr>
      </p:pic>
      <p:sp>
        <p:nvSpPr>
          <p:cNvPr id="7" name="TextBox 6"/>
          <p:cNvSpPr txBox="1"/>
          <p:nvPr/>
        </p:nvSpPr>
        <p:spPr>
          <a:xfrm>
            <a:off x="2859940" y="3861048"/>
            <a:ext cx="5600492" cy="2031325"/>
          </a:xfrm>
          <a:prstGeom prst="rect">
            <a:avLst/>
          </a:prstGeom>
          <a:noFill/>
        </p:spPr>
        <p:txBody>
          <a:bodyPr wrap="square" rtlCol="0">
            <a:spAutoFit/>
          </a:bodyPr>
          <a:lstStyle/>
          <a:p>
            <a:r>
              <a:rPr lang="el-GR" dirty="0" smtClean="0"/>
              <a:t>Στην διπλανή εικόνα φαίνεται ένας άνθρωπος ο οποίος σπρώχνει μικρά μεταλλικά σφαιρίδια, μέσα σε μία κλειστή διαδρομή. Σπρώχνοντας το 1</a:t>
            </a:r>
            <a:r>
              <a:rPr lang="el-GR" baseline="30000" dirty="0" smtClean="0"/>
              <a:t>ο</a:t>
            </a:r>
            <a:r>
              <a:rPr lang="el-GR" dirty="0" smtClean="0"/>
              <a:t> σφαιρίδιο, αυτό με τη σειρά σπρώχνει το 2</a:t>
            </a:r>
            <a:r>
              <a:rPr lang="el-GR" baseline="30000" dirty="0" smtClean="0"/>
              <a:t>ο</a:t>
            </a:r>
            <a:r>
              <a:rPr lang="el-GR" dirty="0" smtClean="0"/>
              <a:t> κοκ. Έτσι τα σφαιρίδια μπαίνουν όλα μαζί σε κίνηση μέσα στους σωλήνες. Ο άνθρωπος απλά σπρώχνει το σφαιρίδιο δεν το δημιουργεί. (μηχανικό ανάλογο)</a:t>
            </a:r>
            <a:endParaRPr lang="el-GR" dirty="0"/>
          </a:p>
        </p:txBody>
      </p:sp>
    </p:spTree>
    <p:extLst>
      <p:ext uri="{BB962C8B-B14F-4D97-AF65-F5344CB8AC3E}">
        <p14:creationId xmlns:p14="http://schemas.microsoft.com/office/powerpoint/2010/main" val="3317572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ΔΥΝΑΜΙΚΟ ΚΑΙ ΔΙΑΦΟΡΑ ΔΥΝΑΜΙΚΟΥ (ΤΑΣΗ)</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7183240" y="1988840"/>
            <a:ext cx="1533525" cy="533400"/>
          </a:xfrm>
          <a:prstGeom prst="rect">
            <a:avLst/>
          </a:prstGeom>
        </p:spPr>
      </p:pic>
      <p:sp>
        <p:nvSpPr>
          <p:cNvPr id="5" name="TextBox 4"/>
          <p:cNvSpPr txBox="1"/>
          <p:nvPr/>
        </p:nvSpPr>
        <p:spPr>
          <a:xfrm>
            <a:off x="323528" y="1844824"/>
            <a:ext cx="6408712" cy="1477328"/>
          </a:xfrm>
          <a:prstGeom prst="rect">
            <a:avLst/>
          </a:prstGeom>
          <a:noFill/>
        </p:spPr>
        <p:txBody>
          <a:bodyPr wrap="square" rtlCol="0">
            <a:spAutoFit/>
          </a:bodyPr>
          <a:lstStyle/>
          <a:p>
            <a:r>
              <a:rPr lang="el-GR" dirty="0" smtClean="0"/>
              <a:t>Δυναμικό </a:t>
            </a:r>
            <a:r>
              <a:rPr lang="en-US" dirty="0" smtClean="0"/>
              <a:t>V </a:t>
            </a:r>
            <a:r>
              <a:rPr lang="el-GR" dirty="0" smtClean="0"/>
              <a:t>σε κάποιο σημείο Α, ενός ΗΠ λέμε το μονόμετρο μέγεθος, που βρίσκεται αν διαιρέσουμε το έργο που παράγει η δύναμη του πεδίου, για να μετακινήσει ένα φορτίο από το σημείο αυτό μέχρι έξω από το πεδίο (άπειρο).</a:t>
            </a:r>
          </a:p>
          <a:p>
            <a:r>
              <a:rPr lang="el-GR" dirty="0" smtClean="0"/>
              <a:t>Η μονάδα μέτρησης του είναι το 1</a:t>
            </a:r>
            <a:r>
              <a:rPr lang="en-US" dirty="0" smtClean="0"/>
              <a:t>Volt (1V)</a:t>
            </a:r>
            <a:endParaRPr lang="el-GR" dirty="0"/>
          </a:p>
        </p:txBody>
      </p:sp>
      <p:pic>
        <p:nvPicPr>
          <p:cNvPr id="6" name="Εικόνα 5"/>
          <p:cNvPicPr>
            <a:picLocks noChangeAspect="1"/>
          </p:cNvPicPr>
          <p:nvPr/>
        </p:nvPicPr>
        <p:blipFill>
          <a:blip r:embed="rId3"/>
          <a:stretch>
            <a:fillRect/>
          </a:stretch>
        </p:blipFill>
        <p:spPr>
          <a:xfrm>
            <a:off x="6819900" y="4365104"/>
            <a:ext cx="1866900" cy="514350"/>
          </a:xfrm>
          <a:prstGeom prst="rect">
            <a:avLst/>
          </a:prstGeom>
        </p:spPr>
      </p:pic>
      <p:sp>
        <p:nvSpPr>
          <p:cNvPr id="7" name="TextBox 6"/>
          <p:cNvSpPr txBox="1"/>
          <p:nvPr/>
        </p:nvSpPr>
        <p:spPr>
          <a:xfrm>
            <a:off x="457200" y="3933056"/>
            <a:ext cx="6131024" cy="1200329"/>
          </a:xfrm>
          <a:prstGeom prst="rect">
            <a:avLst/>
          </a:prstGeom>
          <a:noFill/>
        </p:spPr>
        <p:txBody>
          <a:bodyPr wrap="square" rtlCol="0">
            <a:spAutoFit/>
          </a:bodyPr>
          <a:lstStyle/>
          <a:p>
            <a:r>
              <a:rPr lang="el-GR" dirty="0" smtClean="0"/>
              <a:t>Διαφορά δυναμικού ή τάση, μεταξύ 2 σημείων ενός ΗΠ είναι το πηλίκο του έργου της δύναμης του πεδίου, για να μετακινήσει ένα φορτίο από το ένα σημείο στο άλλο, προς το φορτίο αυτό. Είναι μονόμετρο μέγεθος και μετριέται σε </a:t>
            </a:r>
            <a:r>
              <a:rPr lang="en-US" dirty="0" smtClean="0"/>
              <a:t>Volt</a:t>
            </a:r>
            <a:r>
              <a:rPr lang="el-GR" dirty="0" smtClean="0"/>
              <a:t>.</a:t>
            </a:r>
            <a:endParaRPr lang="el-GR" dirty="0"/>
          </a:p>
        </p:txBody>
      </p:sp>
    </p:spTree>
    <p:extLst>
      <p:ext uri="{BB962C8B-B14F-4D97-AF65-F5344CB8AC3E}">
        <p14:creationId xmlns:p14="http://schemas.microsoft.com/office/powerpoint/2010/main" val="1145439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F:\ΦΥΣΙΚΗ Γ ΓΥΜΝΑΣΙΟΥ ΝΙΣΥΡΟΣ\Screenshot_9.png"/>
          <p:cNvPicPr>
            <a:picLocks noGrp="1" noChangeAspect="1" noChangeArrowheads="1"/>
          </p:cNvPicPr>
          <p:nvPr>
            <p:ph idx="1"/>
          </p:nvPr>
        </p:nvPicPr>
        <p:blipFill>
          <a:blip r:embed="rId2" cstate="print"/>
          <a:srcRect/>
          <a:stretch>
            <a:fillRect/>
          </a:stretch>
        </p:blipFill>
        <p:spPr bwMode="auto">
          <a:xfrm>
            <a:off x="0" y="1052736"/>
            <a:ext cx="4644008" cy="5805264"/>
          </a:xfrm>
          <a:prstGeom prst="rect">
            <a:avLst/>
          </a:prstGeom>
          <a:noFill/>
        </p:spPr>
      </p:pic>
      <p:pic>
        <p:nvPicPr>
          <p:cNvPr id="5122" name="Picture 2" descr="F:\ΦΥΣΙΚΗ Γ ΓΥΜΝΑΣΙΟΥ ΝΙΣΥΡΟΣ\Screenshot_13.png"/>
          <p:cNvPicPr>
            <a:picLocks noChangeAspect="1" noChangeArrowheads="1"/>
          </p:cNvPicPr>
          <p:nvPr/>
        </p:nvPicPr>
        <p:blipFill>
          <a:blip r:embed="rId3" cstate="print"/>
          <a:srcRect/>
          <a:stretch>
            <a:fillRect/>
          </a:stretch>
        </p:blipFill>
        <p:spPr bwMode="auto">
          <a:xfrm>
            <a:off x="0" y="0"/>
            <a:ext cx="9144000" cy="1449363"/>
          </a:xfrm>
          <a:prstGeom prst="rect">
            <a:avLst/>
          </a:prstGeom>
          <a:noFill/>
        </p:spPr>
      </p:pic>
      <p:pic>
        <p:nvPicPr>
          <p:cNvPr id="5124" name="Picture 4" descr="F:\ΦΥΣΙΚΗ Γ ΓΥΜΝΑΣΙΟΥ ΝΙΣΥΡΟΣ\Screenshot_14.png"/>
          <p:cNvPicPr>
            <a:picLocks noChangeAspect="1" noChangeArrowheads="1"/>
          </p:cNvPicPr>
          <p:nvPr/>
        </p:nvPicPr>
        <p:blipFill>
          <a:blip r:embed="rId4" cstate="print"/>
          <a:srcRect/>
          <a:stretch>
            <a:fillRect/>
          </a:stretch>
        </p:blipFill>
        <p:spPr bwMode="auto">
          <a:xfrm>
            <a:off x="4644008" y="1484784"/>
            <a:ext cx="4499992" cy="521776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ΦΥΣΙΚΗ Γ ΓΥΜΝΑΣΙΟΥ ΝΙΣΥΡΟΣ\Screenshot_12.png"/>
          <p:cNvPicPr>
            <a:picLocks noGrp="1" noChangeAspect="1" noChangeArrowheads="1"/>
          </p:cNvPicPr>
          <p:nvPr>
            <p:ph idx="1"/>
          </p:nvPr>
        </p:nvPicPr>
        <p:blipFill>
          <a:blip r:embed="rId2" cstate="print"/>
          <a:srcRect/>
          <a:stretch>
            <a:fillRect/>
          </a:stretch>
        </p:blipFill>
        <p:spPr bwMode="auto">
          <a:xfrm>
            <a:off x="0" y="2348880"/>
            <a:ext cx="9144000" cy="4509119"/>
          </a:xfrm>
          <a:prstGeom prst="rect">
            <a:avLst/>
          </a:prstGeom>
          <a:noFill/>
        </p:spPr>
      </p:pic>
      <p:pic>
        <p:nvPicPr>
          <p:cNvPr id="6147" name="Picture 3" descr="F:\ΦΥΣΙΚΗ Γ ΓΥΜΝΑΣΙΟΥ ΝΙΣΥΡΟΣ\Screenshot_11.png"/>
          <p:cNvPicPr>
            <a:picLocks noChangeAspect="1" noChangeArrowheads="1"/>
          </p:cNvPicPr>
          <p:nvPr/>
        </p:nvPicPr>
        <p:blipFill>
          <a:blip r:embed="rId3" cstate="print"/>
          <a:srcRect/>
          <a:stretch>
            <a:fillRect/>
          </a:stretch>
        </p:blipFill>
        <p:spPr bwMode="auto">
          <a:xfrm>
            <a:off x="0" y="0"/>
            <a:ext cx="9144000" cy="227687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normAutofit fontScale="90000"/>
          </a:bodyPr>
          <a:lstStyle/>
          <a:p>
            <a:r>
              <a:rPr lang="el-GR" dirty="0" smtClean="0"/>
              <a:t>ΕΠΑΝΑΦΟΡΤΙΖΟΜΕΝΕΣ ΜΠΑΤΑΡΙΕΣ</a:t>
            </a:r>
            <a:endParaRPr lang="el-GR" dirty="0"/>
          </a:p>
        </p:txBody>
      </p:sp>
      <p:pic>
        <p:nvPicPr>
          <p:cNvPr id="8" name="Picture 2" descr="F:\ΦΥΣΙΚΗ Γ ΓΥΜΝΑΣΙΟΥ ΝΙΣΥΡΟΣ\Screenshot_7.png"/>
          <p:cNvPicPr>
            <a:picLocks noGrp="1" noChangeAspect="1" noChangeArrowheads="1"/>
          </p:cNvPicPr>
          <p:nvPr>
            <p:ph idx="1"/>
          </p:nvPr>
        </p:nvPicPr>
        <p:blipFill>
          <a:blip r:embed="rId2" cstate="print"/>
          <a:srcRect/>
          <a:stretch>
            <a:fillRect/>
          </a:stretch>
        </p:blipFill>
        <p:spPr bwMode="auto">
          <a:xfrm>
            <a:off x="1403648" y="836712"/>
            <a:ext cx="6496957" cy="4239217"/>
          </a:xfrm>
          <a:prstGeom prst="rect">
            <a:avLst/>
          </a:prstGeom>
          <a:noFill/>
        </p:spPr>
      </p:pic>
      <p:pic>
        <p:nvPicPr>
          <p:cNvPr id="9" name="Picture 2" descr="F:\ΦΥΣΙΚΗ Γ ΓΥΜΝΑΣΙΟΥ ΝΙΣΥΡΟΣ\Screenshot_1.png"/>
          <p:cNvPicPr>
            <a:picLocks noChangeAspect="1" noChangeArrowheads="1"/>
          </p:cNvPicPr>
          <p:nvPr/>
        </p:nvPicPr>
        <p:blipFill>
          <a:blip r:embed="rId3" cstate="print"/>
          <a:srcRect/>
          <a:stretch>
            <a:fillRect/>
          </a:stretch>
        </p:blipFill>
        <p:spPr bwMode="auto">
          <a:xfrm>
            <a:off x="1547664" y="5057524"/>
            <a:ext cx="6535063" cy="180047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 name="Picture 2" descr="F:\ΦΥΣΙΚΗ Γ ΓΥΜΝΑΣΙΟΥ ΝΙΣΥΡΟΣ\Screenshot_2.png"/>
          <p:cNvPicPr>
            <a:picLocks noGrp="1" noChangeAspect="1" noChangeArrowheads="1"/>
          </p:cNvPicPr>
          <p:nvPr>
            <p:ph idx="1"/>
          </p:nvPr>
        </p:nvPicPr>
        <p:blipFill>
          <a:blip r:embed="rId2" cstate="print"/>
          <a:srcRect/>
          <a:stretch>
            <a:fillRect/>
          </a:stretch>
        </p:blipFill>
        <p:spPr bwMode="auto">
          <a:xfrm>
            <a:off x="1547664" y="2599730"/>
            <a:ext cx="6192115" cy="4258270"/>
          </a:xfrm>
          <a:prstGeom prst="rect">
            <a:avLst/>
          </a:prstGeom>
          <a:noFill/>
        </p:spPr>
      </p:pic>
      <p:pic>
        <p:nvPicPr>
          <p:cNvPr id="4098" name="Picture 2" descr="F:\ΦΥΣΙΚΗ Γ ΓΥΜΝΑΣΙΟΥ ΝΙΣΥΡΟΣ\Screenshot_3.png"/>
          <p:cNvPicPr>
            <a:picLocks noChangeAspect="1" noChangeArrowheads="1"/>
          </p:cNvPicPr>
          <p:nvPr/>
        </p:nvPicPr>
        <p:blipFill>
          <a:blip r:embed="rId3" cstate="print"/>
          <a:srcRect/>
          <a:stretch>
            <a:fillRect/>
          </a:stretch>
        </p:blipFill>
        <p:spPr bwMode="auto">
          <a:xfrm>
            <a:off x="0" y="0"/>
            <a:ext cx="9144000" cy="20859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 ΕΊΝΑΙ ΤΟ ΗΡ</a:t>
            </a:r>
            <a:endParaRPr lang="el-GR" dirty="0"/>
          </a:p>
        </p:txBody>
      </p:sp>
      <p:sp>
        <p:nvSpPr>
          <p:cNvPr id="3" name="Θέση περιεχομένου 2"/>
          <p:cNvSpPr>
            <a:spLocks noGrp="1"/>
          </p:cNvSpPr>
          <p:nvPr>
            <p:ph idx="1"/>
          </p:nvPr>
        </p:nvSpPr>
        <p:spPr/>
        <p:txBody>
          <a:bodyPr/>
          <a:lstStyle/>
          <a:p>
            <a:r>
              <a:rPr lang="el-GR" dirty="0" smtClean="0"/>
              <a:t>Ηλεκτρικό ρεύμα ονομάζουμε την προσανατολισμένη (δλδ προς μία κατεύθυνση) κίνηση ηλεκτρικών φορτίων.</a:t>
            </a:r>
          </a:p>
          <a:p>
            <a:endParaRPr lang="el-GR" dirty="0"/>
          </a:p>
        </p:txBody>
      </p:sp>
      <p:pic>
        <p:nvPicPr>
          <p:cNvPr id="5" name="Εικόνα 4"/>
          <p:cNvPicPr>
            <a:picLocks noChangeAspect="1"/>
          </p:cNvPicPr>
          <p:nvPr/>
        </p:nvPicPr>
        <p:blipFill>
          <a:blip r:embed="rId2"/>
          <a:stretch>
            <a:fillRect/>
          </a:stretch>
        </p:blipFill>
        <p:spPr>
          <a:xfrm>
            <a:off x="2339752" y="3068960"/>
            <a:ext cx="4879074" cy="3648844"/>
          </a:xfrm>
          <a:prstGeom prst="rect">
            <a:avLst/>
          </a:prstGeom>
        </p:spPr>
      </p:pic>
    </p:spTree>
    <p:extLst>
      <p:ext uri="{BB962C8B-B14F-4D97-AF65-F5344CB8AC3E}">
        <p14:creationId xmlns:p14="http://schemas.microsoft.com/office/powerpoint/2010/main" val="3429037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F:\ΦΥΣΙΚΗ Γ ΓΥΜΝΑΣΙΟΥ ΝΙΣΥΡΟΣ\Screenshot_15.png"/>
          <p:cNvPicPr>
            <a:picLocks noGrp="1" noChangeAspect="1" noChangeArrowheads="1"/>
          </p:cNvPicPr>
          <p:nvPr>
            <p:ph idx="1"/>
          </p:nvPr>
        </p:nvPicPr>
        <p:blipFill>
          <a:blip r:embed="rId2" cstate="print"/>
          <a:srcRect/>
          <a:stretch>
            <a:fillRect/>
          </a:stretch>
        </p:blipFill>
        <p:spPr bwMode="auto">
          <a:xfrm>
            <a:off x="0" y="0"/>
            <a:ext cx="9144000" cy="1484784"/>
          </a:xfrm>
          <a:prstGeom prst="rect">
            <a:avLst/>
          </a:prstGeom>
          <a:noFill/>
        </p:spPr>
      </p:pic>
      <p:pic>
        <p:nvPicPr>
          <p:cNvPr id="3078" name="Picture 6" descr="F:\ΦΥΣΙΚΗ Γ ΓΥΜΝΑΣΙΟΥ ΝΙΣΥΡΟΣ\Screenshot_16.png"/>
          <p:cNvPicPr>
            <a:picLocks noChangeAspect="1" noChangeArrowheads="1"/>
          </p:cNvPicPr>
          <p:nvPr/>
        </p:nvPicPr>
        <p:blipFill>
          <a:blip r:embed="rId3" cstate="print"/>
          <a:srcRect/>
          <a:stretch>
            <a:fillRect/>
          </a:stretch>
        </p:blipFill>
        <p:spPr bwMode="auto">
          <a:xfrm>
            <a:off x="5791616" y="1484784"/>
            <a:ext cx="2812832" cy="1732704"/>
          </a:xfrm>
          <a:prstGeom prst="rect">
            <a:avLst/>
          </a:prstGeom>
          <a:noFill/>
        </p:spPr>
      </p:pic>
      <p:pic>
        <p:nvPicPr>
          <p:cNvPr id="3079" name="Picture 7" descr="F:\ΦΥΣΙΚΗ Γ ΓΥΜΝΑΣΙΟΥ ΝΙΣΥΡΟΣ\Screenshot_17.png"/>
          <p:cNvPicPr>
            <a:picLocks noChangeAspect="1" noChangeArrowheads="1"/>
          </p:cNvPicPr>
          <p:nvPr/>
        </p:nvPicPr>
        <p:blipFill>
          <a:blip r:embed="rId4" cstate="print"/>
          <a:srcRect/>
          <a:stretch>
            <a:fillRect/>
          </a:stretch>
        </p:blipFill>
        <p:spPr bwMode="auto">
          <a:xfrm>
            <a:off x="0" y="3573016"/>
            <a:ext cx="9144000" cy="1872208"/>
          </a:xfrm>
          <a:prstGeom prst="rect">
            <a:avLst/>
          </a:prstGeom>
          <a:noFill/>
        </p:spPr>
      </p:pic>
      <p:pic>
        <p:nvPicPr>
          <p:cNvPr id="3080" name="Picture 8" descr="F:\ΦΥΣΙΚΗ Γ ΓΥΜΝΑΣΙΟΥ ΝΙΣΥΡΟΣ\Screenshot_18.png"/>
          <p:cNvPicPr>
            <a:picLocks noChangeAspect="1" noChangeArrowheads="1"/>
          </p:cNvPicPr>
          <p:nvPr/>
        </p:nvPicPr>
        <p:blipFill>
          <a:blip r:embed="rId5" cstate="print"/>
          <a:srcRect/>
          <a:stretch>
            <a:fillRect/>
          </a:stretch>
        </p:blipFill>
        <p:spPr bwMode="auto">
          <a:xfrm>
            <a:off x="0" y="5373216"/>
            <a:ext cx="8964488" cy="122413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ΦΥΣΙΚΗ Γ ΓΥΜΝΑΣΙΟΥ ΝΙΣΥΡΟΣ\Screenshot_19.png"/>
          <p:cNvPicPr>
            <a:picLocks noGrp="1" noChangeAspect="1" noChangeArrowheads="1"/>
          </p:cNvPicPr>
          <p:nvPr>
            <p:ph idx="1"/>
          </p:nvPr>
        </p:nvPicPr>
        <p:blipFill>
          <a:blip r:embed="rId2" cstate="print"/>
          <a:srcRect/>
          <a:stretch>
            <a:fillRect/>
          </a:stretch>
        </p:blipFill>
        <p:spPr bwMode="auto">
          <a:xfrm>
            <a:off x="0" y="188640"/>
            <a:ext cx="9144000" cy="1584176"/>
          </a:xfrm>
          <a:prstGeom prst="rect">
            <a:avLst/>
          </a:prstGeom>
          <a:noFill/>
        </p:spPr>
      </p:pic>
      <p:sp>
        <p:nvSpPr>
          <p:cNvPr id="5" name="4 - TextBox"/>
          <p:cNvSpPr txBox="1"/>
          <p:nvPr/>
        </p:nvSpPr>
        <p:spPr>
          <a:xfrm>
            <a:off x="827584" y="1916832"/>
            <a:ext cx="7920880" cy="584775"/>
          </a:xfrm>
          <a:prstGeom prst="rect">
            <a:avLst/>
          </a:prstGeom>
          <a:noFill/>
        </p:spPr>
        <p:txBody>
          <a:bodyPr wrap="square" rtlCol="0">
            <a:spAutoFit/>
          </a:bodyPr>
          <a:lstStyle/>
          <a:p>
            <a:r>
              <a:rPr lang="el-GR" sz="3200" dirty="0" smtClean="0"/>
              <a:t>Ο ΝΟΜΟΣ ΤΟΥ ΩΜ ΓΙΑ ΑΝΤΙΣΤΑΤΗ</a:t>
            </a:r>
            <a:endParaRPr lang="el-GR" sz="3200" dirty="0"/>
          </a:p>
        </p:txBody>
      </p:sp>
      <p:sp>
        <p:nvSpPr>
          <p:cNvPr id="6" name="5 - TextBox"/>
          <p:cNvSpPr txBox="1"/>
          <p:nvPr/>
        </p:nvSpPr>
        <p:spPr>
          <a:xfrm>
            <a:off x="0" y="2420888"/>
            <a:ext cx="9144000" cy="1815882"/>
          </a:xfrm>
          <a:prstGeom prst="rect">
            <a:avLst/>
          </a:prstGeom>
          <a:noFill/>
        </p:spPr>
        <p:txBody>
          <a:bodyPr wrap="square" rtlCol="0">
            <a:spAutoFit/>
          </a:bodyPr>
          <a:lstStyle/>
          <a:p>
            <a:r>
              <a:rPr lang="el-GR" sz="2800" dirty="0" smtClean="0">
                <a:solidFill>
                  <a:srgbClr val="FF0000"/>
                </a:solidFill>
              </a:rPr>
              <a:t>Πειραματικά διαπιστώνουμε ότι η τάση που εφαρμόζεται στα άκρα ενός αγωγού είναι ανάλογη με την ένταση του ρεύματος που τον διαρρέει και αντιστρόφως ανάλογη με την αντίσταση του</a:t>
            </a:r>
            <a:r>
              <a:rPr lang="el-GR" dirty="0" smtClean="0">
                <a:solidFill>
                  <a:srgbClr val="FF0000"/>
                </a:solidFill>
              </a:rPr>
              <a:t>.</a:t>
            </a:r>
            <a:endParaRPr lang="el-GR" dirty="0">
              <a:solidFill>
                <a:srgbClr val="FF0000"/>
              </a:solidFill>
            </a:endParaRPr>
          </a:p>
        </p:txBody>
      </p:sp>
      <p:pic>
        <p:nvPicPr>
          <p:cNvPr id="7171" name="Picture 3" descr="F:\ΦΥΣΙΚΗ Γ ΓΥΜΝΑΣΙΟΥ ΝΙΣΥΡΟΣ\Screenshot_21.png"/>
          <p:cNvPicPr>
            <a:picLocks noChangeAspect="1" noChangeArrowheads="1"/>
          </p:cNvPicPr>
          <p:nvPr/>
        </p:nvPicPr>
        <p:blipFill>
          <a:blip r:embed="rId3" cstate="print"/>
          <a:srcRect/>
          <a:stretch>
            <a:fillRect/>
          </a:stretch>
        </p:blipFill>
        <p:spPr bwMode="auto">
          <a:xfrm>
            <a:off x="483856" y="4221088"/>
            <a:ext cx="8120592" cy="208823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γραφική παράσταση του νόμου του Ωμ για μία αντίσταση</a:t>
            </a:r>
            <a:endParaRPr lang="el-GR" dirty="0"/>
          </a:p>
        </p:txBody>
      </p:sp>
      <p:pic>
        <p:nvPicPr>
          <p:cNvPr id="8194" name="Picture 2" descr="F:\ΦΥΣΙΚΗ Γ ΓΥΜΝΑΣΙΟΥ ΝΙΣΥΡΟΣ\Screenshot_24.png"/>
          <p:cNvPicPr>
            <a:picLocks noGrp="1" noChangeAspect="1" noChangeArrowheads="1"/>
          </p:cNvPicPr>
          <p:nvPr>
            <p:ph idx="1"/>
          </p:nvPr>
        </p:nvPicPr>
        <p:blipFill>
          <a:blip r:embed="rId2" cstate="print"/>
          <a:srcRect/>
          <a:stretch>
            <a:fillRect/>
          </a:stretch>
        </p:blipFill>
        <p:spPr bwMode="auto">
          <a:xfrm>
            <a:off x="467544" y="1575740"/>
            <a:ext cx="8280920" cy="473358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Εικόνες αντιστάσεων</a:t>
            </a:r>
            <a:endParaRPr lang="el-GR" dirty="0"/>
          </a:p>
        </p:txBody>
      </p:sp>
      <p:pic>
        <p:nvPicPr>
          <p:cNvPr id="9219" name="Picture 3" descr="F:\ΦΥΣΙΚΗ Γ ΓΥΜΝΑΣΙΟΥ ΝΙΣΥΡΟΣ\Screenshot_27.png"/>
          <p:cNvPicPr>
            <a:picLocks noGrp="1" noChangeAspect="1" noChangeArrowheads="1"/>
          </p:cNvPicPr>
          <p:nvPr>
            <p:ph idx="1"/>
          </p:nvPr>
        </p:nvPicPr>
        <p:blipFill>
          <a:blip r:embed="rId2" cstate="print"/>
          <a:srcRect/>
          <a:stretch>
            <a:fillRect/>
          </a:stretch>
        </p:blipFill>
        <p:spPr bwMode="auto">
          <a:xfrm>
            <a:off x="1979712" y="1124744"/>
            <a:ext cx="4982271" cy="3353268"/>
          </a:xfrm>
          <a:prstGeom prst="rect">
            <a:avLst/>
          </a:prstGeom>
          <a:noFill/>
        </p:spPr>
      </p:pic>
      <p:sp>
        <p:nvSpPr>
          <p:cNvPr id="7" name="6 - TextBox"/>
          <p:cNvSpPr txBox="1"/>
          <p:nvPr/>
        </p:nvSpPr>
        <p:spPr>
          <a:xfrm>
            <a:off x="1043608" y="5229200"/>
            <a:ext cx="8267520" cy="892552"/>
          </a:xfrm>
          <a:prstGeom prst="rect">
            <a:avLst/>
          </a:prstGeom>
          <a:noFill/>
        </p:spPr>
        <p:txBody>
          <a:bodyPr wrap="none" rtlCol="0">
            <a:spAutoFit/>
          </a:bodyPr>
          <a:lstStyle/>
          <a:p>
            <a:r>
              <a:rPr lang="el-GR" sz="2800" dirty="0" smtClean="0">
                <a:solidFill>
                  <a:srgbClr val="FF0000"/>
                </a:solidFill>
              </a:rPr>
              <a:t>Ο χρωματικός κώδικας </a:t>
            </a:r>
            <a:r>
              <a:rPr lang="el-GR" sz="2400" dirty="0" smtClean="0"/>
              <a:t>είναι ένα σύνολο χρωμάτων που μας </a:t>
            </a:r>
          </a:p>
          <a:p>
            <a:r>
              <a:rPr lang="el-GR" sz="2400" dirty="0" smtClean="0"/>
              <a:t>επιτρέπει να διαβάσουμε την τιμή μίας αντίστασης.</a:t>
            </a:r>
            <a:endParaRPr lang="el-GR"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ΦΥΣΙΚΗ Γ ΓΥΜΝΑΣΙΟΥ ΝΙΣΥΡΟΣ\Screenshot_25.png"/>
          <p:cNvPicPr>
            <a:picLocks noChangeAspect="1" noChangeArrowheads="1"/>
          </p:cNvPicPr>
          <p:nvPr/>
        </p:nvPicPr>
        <p:blipFill>
          <a:blip r:embed="rId2" cstate="print"/>
          <a:srcRect/>
          <a:stretch>
            <a:fillRect/>
          </a:stretch>
        </p:blipFill>
        <p:spPr bwMode="auto">
          <a:xfrm>
            <a:off x="0" y="34908"/>
            <a:ext cx="9144000" cy="682309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ΦΥΣΙΚΗ Γ ΓΥΜΝΑΣΙΟΥ ΝΙΣΥΡΟΣ\Screenshot_26.png"/>
          <p:cNvPicPr>
            <a:picLocks noChangeAspect="1" noChangeArrowheads="1"/>
          </p:cNvPicPr>
          <p:nvPr/>
        </p:nvPicPr>
        <p:blipFill>
          <a:blip r:embed="rId2" cstate="print"/>
          <a:srcRect/>
          <a:stretch>
            <a:fillRect/>
          </a:stretch>
        </p:blipFill>
        <p:spPr bwMode="auto">
          <a:xfrm>
            <a:off x="0" y="188640"/>
            <a:ext cx="9144000" cy="666936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Συνδεσμολογία αντιστάσεων</a:t>
            </a:r>
            <a:endParaRPr lang="el-GR" dirty="0"/>
          </a:p>
        </p:txBody>
      </p:sp>
      <p:sp>
        <p:nvSpPr>
          <p:cNvPr id="3" name="2 - Θέση περιεχομένου"/>
          <p:cNvSpPr>
            <a:spLocks noGrp="1"/>
          </p:cNvSpPr>
          <p:nvPr>
            <p:ph idx="1"/>
          </p:nvPr>
        </p:nvSpPr>
        <p:spPr/>
        <p:txBody>
          <a:bodyPr>
            <a:normAutofit lnSpcReduction="10000"/>
          </a:bodyPr>
          <a:lstStyle/>
          <a:p>
            <a:pPr>
              <a:buNone/>
            </a:pPr>
            <a:r>
              <a:rPr lang="el-GR" dirty="0" smtClean="0"/>
              <a:t>Οι αντιστάσεις συνδέονται με δύο τρόπους:</a:t>
            </a:r>
          </a:p>
          <a:p>
            <a:pPr>
              <a:buNone/>
            </a:pPr>
            <a:r>
              <a:rPr lang="el-GR" dirty="0" smtClean="0"/>
              <a:t>Α) σε σειρά και Β) παράλληλα </a:t>
            </a:r>
          </a:p>
          <a:p>
            <a:pPr>
              <a:buNone/>
            </a:pPr>
            <a:r>
              <a:rPr lang="el-GR" dirty="0" smtClean="0"/>
              <a:t>                                                 (κατά διακλάδωση)</a:t>
            </a:r>
          </a:p>
          <a:p>
            <a:pPr>
              <a:buNone/>
            </a:pPr>
            <a:r>
              <a:rPr lang="el-GR" dirty="0" smtClean="0">
                <a:solidFill>
                  <a:srgbClr val="FF0000"/>
                </a:solidFill>
              </a:rPr>
              <a:t>Σε σειρά: </a:t>
            </a:r>
            <a:r>
              <a:rPr lang="el-GR" dirty="0" smtClean="0"/>
              <a:t>2 ή περισσότερες αντιστάσεις συνδέονται σε σειρά, όταν διαρρέονται από </a:t>
            </a:r>
            <a:r>
              <a:rPr lang="el-GR" dirty="0" smtClean="0">
                <a:solidFill>
                  <a:srgbClr val="FF0000"/>
                </a:solidFill>
              </a:rPr>
              <a:t>το ίδιο ρεύμα.</a:t>
            </a:r>
          </a:p>
          <a:p>
            <a:pPr>
              <a:buNone/>
            </a:pPr>
            <a:r>
              <a:rPr lang="el-GR" dirty="0" smtClean="0">
                <a:solidFill>
                  <a:schemeClr val="accent1">
                    <a:lumMod val="50000"/>
                  </a:schemeClr>
                </a:solidFill>
              </a:rPr>
              <a:t>Παράλληλα:</a:t>
            </a:r>
            <a:r>
              <a:rPr lang="el-GR" dirty="0" smtClean="0"/>
              <a:t> 2 ή περισσότερες αντιστάσεις συνδέονται παράλληλα όταν στα άκρα τους έχουν </a:t>
            </a:r>
            <a:r>
              <a:rPr lang="el-GR" dirty="0" smtClean="0">
                <a:solidFill>
                  <a:schemeClr val="accent1">
                    <a:lumMod val="50000"/>
                  </a:schemeClr>
                </a:solidFill>
              </a:rPr>
              <a:t>την ίδια τάση.</a:t>
            </a:r>
            <a:endParaRPr lang="el-GR"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Σε σειρά</a:t>
            </a:r>
            <a:endParaRPr lang="el-GR" dirty="0"/>
          </a:p>
        </p:txBody>
      </p:sp>
      <p:pic>
        <p:nvPicPr>
          <p:cNvPr id="12290" name="Picture 2" descr="F:\ΦΥΣΙΚΗ Γ ΓΥΜΝΑΣΙΟΥ ΝΙΣΥΡΟΣ\Screenshot_30.png"/>
          <p:cNvPicPr>
            <a:picLocks noGrp="1" noChangeAspect="1" noChangeArrowheads="1"/>
          </p:cNvPicPr>
          <p:nvPr>
            <p:ph idx="1"/>
          </p:nvPr>
        </p:nvPicPr>
        <p:blipFill>
          <a:blip r:embed="rId2" cstate="print"/>
          <a:srcRect/>
          <a:stretch>
            <a:fillRect/>
          </a:stretch>
        </p:blipFill>
        <p:spPr bwMode="auto">
          <a:xfrm>
            <a:off x="0" y="1412776"/>
            <a:ext cx="9144000" cy="544522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04664"/>
            <a:ext cx="8229600" cy="1143000"/>
          </a:xfrm>
        </p:spPr>
        <p:txBody>
          <a:bodyPr/>
          <a:lstStyle/>
          <a:p>
            <a:r>
              <a:rPr lang="el-GR" dirty="0" smtClean="0"/>
              <a:t>Στην σύνδεση σε σειρά ισχύουν:</a:t>
            </a:r>
            <a:endParaRPr lang="el-GR" dirty="0"/>
          </a:p>
        </p:txBody>
      </p:sp>
      <p:sp>
        <p:nvSpPr>
          <p:cNvPr id="3" name="2 - Θέση περιεχομένου"/>
          <p:cNvSpPr>
            <a:spLocks noGrp="1"/>
          </p:cNvSpPr>
          <p:nvPr>
            <p:ph idx="1"/>
          </p:nvPr>
        </p:nvSpPr>
        <p:spPr>
          <a:xfrm>
            <a:off x="467544" y="1628800"/>
            <a:ext cx="8229600" cy="4525963"/>
          </a:xfrm>
        </p:spPr>
        <p:txBody>
          <a:bodyPr/>
          <a:lstStyle/>
          <a:p>
            <a:r>
              <a:rPr lang="el-GR" dirty="0" smtClean="0"/>
              <a:t>1. </a:t>
            </a:r>
            <a:endParaRPr lang="en-US" dirty="0" smtClean="0"/>
          </a:p>
          <a:p>
            <a:endParaRPr lang="en-US" dirty="0" smtClean="0"/>
          </a:p>
          <a:p>
            <a:r>
              <a:rPr lang="en-US" dirty="0" smtClean="0"/>
              <a:t>2. </a:t>
            </a:r>
          </a:p>
          <a:p>
            <a:endParaRPr lang="en-US" dirty="0" smtClean="0"/>
          </a:p>
          <a:p>
            <a:r>
              <a:rPr lang="en-US" dirty="0" smtClean="0"/>
              <a:t>3  </a:t>
            </a:r>
            <a:endParaRPr lang="el-GR" dirty="0"/>
          </a:p>
        </p:txBody>
      </p:sp>
      <p:graphicFrame>
        <p:nvGraphicFramePr>
          <p:cNvPr id="4" name="3 - Αντικείμενο"/>
          <p:cNvGraphicFramePr>
            <a:graphicFrameLocks noChangeAspect="1"/>
          </p:cNvGraphicFramePr>
          <p:nvPr/>
        </p:nvGraphicFramePr>
        <p:xfrm>
          <a:off x="1979712" y="1412776"/>
          <a:ext cx="3120347" cy="864096"/>
        </p:xfrm>
        <a:graphic>
          <a:graphicData uri="http://schemas.openxmlformats.org/presentationml/2006/ole">
            <mc:AlternateContent xmlns:mc="http://schemas.openxmlformats.org/markup-compatibility/2006">
              <mc:Choice xmlns:v="urn:schemas-microsoft-com:vml" Requires="v">
                <p:oleObj spid="_x0000_s14434" name="Εξίσωση" r:id="rId3" imgW="825480" imgH="228600" progId="Equation.3">
                  <p:embed/>
                </p:oleObj>
              </mc:Choice>
              <mc:Fallback>
                <p:oleObj name="Εξίσωση" r:id="rId3" imgW="82548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412776"/>
                        <a:ext cx="3120347" cy="864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4 - Αντικείμενο"/>
          <p:cNvGraphicFramePr>
            <a:graphicFrameLocks noChangeAspect="1"/>
          </p:cNvGraphicFramePr>
          <p:nvPr/>
        </p:nvGraphicFramePr>
        <p:xfrm>
          <a:off x="1979712" y="2564904"/>
          <a:ext cx="2973507" cy="936104"/>
        </p:xfrm>
        <a:graphic>
          <a:graphicData uri="http://schemas.openxmlformats.org/presentationml/2006/ole">
            <mc:AlternateContent xmlns:mc="http://schemas.openxmlformats.org/markup-compatibility/2006">
              <mc:Choice xmlns:v="urn:schemas-microsoft-com:vml" Requires="v">
                <p:oleObj spid="_x0000_s14435" name="Εξίσωση" r:id="rId5" imgW="685800" imgH="215640" progId="Equation.3">
                  <p:embed/>
                </p:oleObj>
              </mc:Choice>
              <mc:Fallback>
                <p:oleObj name="Εξίσωση" r:id="rId5" imgW="68580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2564904"/>
                        <a:ext cx="2973507" cy="936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5 - Αντικείμενο"/>
          <p:cNvGraphicFramePr>
            <a:graphicFrameLocks noChangeAspect="1"/>
          </p:cNvGraphicFramePr>
          <p:nvPr/>
        </p:nvGraphicFramePr>
        <p:xfrm>
          <a:off x="1979712" y="3717032"/>
          <a:ext cx="3024336" cy="1008112"/>
        </p:xfrm>
        <a:graphic>
          <a:graphicData uri="http://schemas.openxmlformats.org/presentationml/2006/ole">
            <mc:AlternateContent xmlns:mc="http://schemas.openxmlformats.org/markup-compatibility/2006">
              <mc:Choice xmlns:v="urn:schemas-microsoft-com:vml" Requires="v">
                <p:oleObj spid="_x0000_s14436" name="Εξίσωση" r:id="rId7" imgW="647640" imgH="215640" progId="Equation.3">
                  <p:embed/>
                </p:oleObj>
              </mc:Choice>
              <mc:Fallback>
                <p:oleObj name="Εξίσωση" r:id="rId7" imgW="647640" imgH="215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712" y="3717032"/>
                        <a:ext cx="3024336" cy="1008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Παράλληλα </a:t>
            </a:r>
            <a:endParaRPr lang="el-GR" dirty="0"/>
          </a:p>
        </p:txBody>
      </p:sp>
      <p:pic>
        <p:nvPicPr>
          <p:cNvPr id="13314" name="Picture 2" descr="F:\ΦΥΣΙΚΗ Γ ΓΥΜΝΑΣΙΟΥ ΝΙΣΥΡΟΣ\Screenshot_29.png"/>
          <p:cNvPicPr>
            <a:picLocks noGrp="1" noChangeAspect="1" noChangeArrowheads="1"/>
          </p:cNvPicPr>
          <p:nvPr>
            <p:ph idx="1"/>
          </p:nvPr>
        </p:nvPicPr>
        <p:blipFill>
          <a:blip r:embed="rId2" cstate="print"/>
          <a:srcRect/>
          <a:stretch>
            <a:fillRect/>
          </a:stretch>
        </p:blipFill>
        <p:spPr bwMode="auto">
          <a:xfrm>
            <a:off x="0" y="1196752"/>
            <a:ext cx="9144000" cy="566124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idx="1"/>
          </p:nvPr>
        </p:nvPicPr>
        <p:blipFill>
          <a:blip r:embed="rId2"/>
          <a:stretch>
            <a:fillRect/>
          </a:stretch>
        </p:blipFill>
        <p:spPr>
          <a:xfrm>
            <a:off x="4716016" y="476672"/>
            <a:ext cx="3851399" cy="1872208"/>
          </a:xfrm>
          <a:prstGeom prst="rect">
            <a:avLst/>
          </a:prstGeom>
        </p:spPr>
      </p:pic>
      <p:pic>
        <p:nvPicPr>
          <p:cNvPr id="7" name="Εικόνα 6"/>
          <p:cNvPicPr>
            <a:picLocks noChangeAspect="1"/>
          </p:cNvPicPr>
          <p:nvPr/>
        </p:nvPicPr>
        <p:blipFill>
          <a:blip r:embed="rId3"/>
          <a:stretch>
            <a:fillRect/>
          </a:stretch>
        </p:blipFill>
        <p:spPr>
          <a:xfrm>
            <a:off x="467544" y="955576"/>
            <a:ext cx="3095625" cy="914400"/>
          </a:xfrm>
          <a:prstGeom prst="rect">
            <a:avLst/>
          </a:prstGeom>
        </p:spPr>
      </p:pic>
      <p:pic>
        <p:nvPicPr>
          <p:cNvPr id="8" name="Εικόνα 7"/>
          <p:cNvPicPr>
            <a:picLocks noChangeAspect="1"/>
          </p:cNvPicPr>
          <p:nvPr/>
        </p:nvPicPr>
        <p:blipFill>
          <a:blip r:embed="rId4"/>
          <a:stretch>
            <a:fillRect/>
          </a:stretch>
        </p:blipFill>
        <p:spPr>
          <a:xfrm>
            <a:off x="2267744" y="2924944"/>
            <a:ext cx="5112567" cy="3342833"/>
          </a:xfrm>
          <a:prstGeom prst="rect">
            <a:avLst/>
          </a:prstGeom>
        </p:spPr>
      </p:pic>
    </p:spTree>
    <p:extLst>
      <p:ext uri="{BB962C8B-B14F-4D97-AF65-F5344CB8AC3E}">
        <p14:creationId xmlns:p14="http://schemas.microsoft.com/office/powerpoint/2010/main" val="1324690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Στην παράλληλη σύνδεση ισχύουν:</a:t>
            </a:r>
            <a:endParaRPr lang="el-GR" dirty="0"/>
          </a:p>
        </p:txBody>
      </p:sp>
      <p:sp>
        <p:nvSpPr>
          <p:cNvPr id="4" name="2 - Θέση περιεχομένου"/>
          <p:cNvSpPr>
            <a:spLocks noGrp="1"/>
          </p:cNvSpPr>
          <p:nvPr>
            <p:ph idx="1"/>
          </p:nvPr>
        </p:nvSpPr>
        <p:spPr/>
        <p:txBody>
          <a:bodyPr/>
          <a:lstStyle/>
          <a:p>
            <a:r>
              <a:rPr lang="el-GR" dirty="0" smtClean="0"/>
              <a:t>1. </a:t>
            </a:r>
            <a:endParaRPr lang="en-US" dirty="0" smtClean="0"/>
          </a:p>
          <a:p>
            <a:endParaRPr lang="en-US" dirty="0" smtClean="0"/>
          </a:p>
          <a:p>
            <a:r>
              <a:rPr lang="en-US" dirty="0" smtClean="0"/>
              <a:t>2. </a:t>
            </a:r>
          </a:p>
          <a:p>
            <a:endParaRPr lang="en-US" dirty="0" smtClean="0"/>
          </a:p>
          <a:p>
            <a:r>
              <a:rPr lang="en-US" dirty="0" smtClean="0"/>
              <a:t>3  </a:t>
            </a:r>
            <a:endParaRPr lang="el-GR" dirty="0"/>
          </a:p>
        </p:txBody>
      </p:sp>
      <p:graphicFrame>
        <p:nvGraphicFramePr>
          <p:cNvPr id="5" name="4 - Αντικείμενο"/>
          <p:cNvGraphicFramePr>
            <a:graphicFrameLocks noChangeAspect="1"/>
          </p:cNvGraphicFramePr>
          <p:nvPr/>
        </p:nvGraphicFramePr>
        <p:xfrm>
          <a:off x="1619672" y="1412776"/>
          <a:ext cx="2736304" cy="1292143"/>
        </p:xfrm>
        <a:graphic>
          <a:graphicData uri="http://schemas.openxmlformats.org/presentationml/2006/ole">
            <mc:AlternateContent xmlns:mc="http://schemas.openxmlformats.org/markup-compatibility/2006">
              <mc:Choice xmlns:v="urn:schemas-microsoft-com:vml" Requires="v">
                <p:oleObj spid="_x0000_s15458" name="Εξίσωση" r:id="rId3" imgW="914400" imgH="431640" progId="Equation.3">
                  <p:embed/>
                </p:oleObj>
              </mc:Choice>
              <mc:Fallback>
                <p:oleObj name="Εξίσωση" r:id="rId3" imgW="91440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1412776"/>
                        <a:ext cx="2736304" cy="12921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5 - Αντικείμενο"/>
          <p:cNvGraphicFramePr>
            <a:graphicFrameLocks noChangeAspect="1"/>
          </p:cNvGraphicFramePr>
          <p:nvPr/>
        </p:nvGraphicFramePr>
        <p:xfrm>
          <a:off x="1547664" y="3933056"/>
          <a:ext cx="2795605" cy="864096"/>
        </p:xfrm>
        <a:graphic>
          <a:graphicData uri="http://schemas.openxmlformats.org/presentationml/2006/ole">
            <mc:AlternateContent xmlns:mc="http://schemas.openxmlformats.org/markup-compatibility/2006">
              <mc:Choice xmlns:v="urn:schemas-microsoft-com:vml" Requires="v">
                <p:oleObj spid="_x0000_s15459" name="Εξίσωση" r:id="rId5" imgW="698400" imgH="215640" progId="Equation.3">
                  <p:embed/>
                </p:oleObj>
              </mc:Choice>
              <mc:Fallback>
                <p:oleObj name="Εξίσωση" r:id="rId5" imgW="69840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4" y="3933056"/>
                        <a:ext cx="2795605" cy="864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6 - Αντικείμενο"/>
          <p:cNvGraphicFramePr>
            <a:graphicFrameLocks noChangeAspect="1"/>
          </p:cNvGraphicFramePr>
          <p:nvPr/>
        </p:nvGraphicFramePr>
        <p:xfrm>
          <a:off x="1691680" y="2852936"/>
          <a:ext cx="2664296" cy="943605"/>
        </p:xfrm>
        <a:graphic>
          <a:graphicData uri="http://schemas.openxmlformats.org/presentationml/2006/ole">
            <mc:AlternateContent xmlns:mc="http://schemas.openxmlformats.org/markup-compatibility/2006">
              <mc:Choice xmlns:v="urn:schemas-microsoft-com:vml" Requires="v">
                <p:oleObj spid="_x0000_s15460" name="Εξίσωση" r:id="rId7" imgW="634680" imgH="215640" progId="Equation.3">
                  <p:embed/>
                </p:oleObj>
              </mc:Choice>
              <mc:Fallback>
                <p:oleObj name="Εξίσωση" r:id="rId7" imgW="634680" imgH="215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1680" y="2852936"/>
                        <a:ext cx="2664296" cy="9436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548680"/>
          </a:xfrm>
        </p:spPr>
        <p:txBody>
          <a:bodyPr>
            <a:normAutofit fontScale="90000"/>
          </a:bodyPr>
          <a:lstStyle/>
          <a:p>
            <a:r>
              <a:rPr lang="el-GR" dirty="0" smtClean="0"/>
              <a:t>Και μερικές ερωτήσεις</a:t>
            </a:r>
            <a:endParaRPr lang="el-GR" dirty="0"/>
          </a:p>
        </p:txBody>
      </p:sp>
      <p:pic>
        <p:nvPicPr>
          <p:cNvPr id="16387" name="Picture 3" descr="F:\ΦΥΣΙΚΗ Γ ΓΥΜΝΑΣΙΟΥ ΝΙΣΥΡΟΣ\Screenshot_31.png"/>
          <p:cNvPicPr>
            <a:picLocks noChangeAspect="1" noChangeArrowheads="1"/>
          </p:cNvPicPr>
          <p:nvPr/>
        </p:nvPicPr>
        <p:blipFill>
          <a:blip r:embed="rId2" cstate="print"/>
          <a:srcRect/>
          <a:stretch>
            <a:fillRect/>
          </a:stretch>
        </p:blipFill>
        <p:spPr bwMode="auto">
          <a:xfrm>
            <a:off x="0" y="548680"/>
            <a:ext cx="9143999" cy="630931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ΦΥΣΙΚΗ Γ ΓΥΜΝΑΣΙΟΥ ΝΙΣΥΡΟΣ\Screenshot_32.png"/>
          <p:cNvPicPr>
            <a:picLocks noChangeAspect="1" noChangeArrowheads="1"/>
          </p:cNvPicPr>
          <p:nvPr/>
        </p:nvPicPr>
        <p:blipFill>
          <a:blip r:embed="rId2" cstate="print"/>
          <a:srcRect/>
          <a:stretch>
            <a:fillRect/>
          </a:stretch>
        </p:blipFill>
        <p:spPr bwMode="auto">
          <a:xfrm>
            <a:off x="-76836" y="0"/>
            <a:ext cx="9220836"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ΕΙΔΗ ΤΟΥ ΗΡ</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smtClean="0"/>
              <a:t>Γενικά υπάρχουν 2 είδη του ΗΡ, το συνεχές, στο οποίο οι φορείς της αγωγιμότητας κινούνται συνεχώς προς την ίδια κατεύθυνση (</a:t>
            </a:r>
            <a:r>
              <a:rPr lang="en-US" dirty="0" smtClean="0"/>
              <a:t>DC)</a:t>
            </a:r>
            <a:r>
              <a:rPr lang="el-GR" dirty="0" smtClean="0"/>
              <a:t> και το εναλλασσόμενο, στο οποίο οι φορείς της αγωγιμότητας κινούνται για κάποιο χρονικό διάστημα προς μία κατεύθυνση και για ίσο χρονικό διάστημα προς την αντίθετη </a:t>
            </a:r>
            <a:r>
              <a:rPr lang="en-US" dirty="0" smtClean="0"/>
              <a:t>(AC)</a:t>
            </a:r>
            <a:endParaRPr lang="el-GR" dirty="0" smtClean="0"/>
          </a:p>
          <a:p>
            <a:r>
              <a:rPr lang="el-GR" dirty="0" smtClean="0"/>
              <a:t>Τόσο για το συνεχές όσο και για το εναλλασσόμενο ρεύμα υπάρχουν διάφορες υποπεριπτώσεις. Γενικά θα ασχοληθούμε με το συνεχές ρεύμα, σταθερής τιμής.</a:t>
            </a:r>
            <a:endParaRPr lang="el-GR" dirty="0"/>
          </a:p>
        </p:txBody>
      </p:sp>
    </p:spTree>
    <p:extLst>
      <p:ext uri="{BB962C8B-B14F-4D97-AF65-F5344CB8AC3E}">
        <p14:creationId xmlns:p14="http://schemas.microsoft.com/office/powerpoint/2010/main" val="3688549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2"/>
          <a:stretch>
            <a:fillRect/>
          </a:stretch>
        </p:blipFill>
        <p:spPr>
          <a:xfrm>
            <a:off x="665210" y="1052736"/>
            <a:ext cx="7796976" cy="4680520"/>
          </a:xfrm>
          <a:prstGeom prst="rect">
            <a:avLst/>
          </a:prstGeom>
        </p:spPr>
      </p:pic>
    </p:spTree>
    <p:extLst>
      <p:ext uri="{BB962C8B-B14F-4D97-AF65-F5344CB8AC3E}">
        <p14:creationId xmlns:p14="http://schemas.microsoft.com/office/powerpoint/2010/main" val="2806077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36865"/>
            <a:ext cx="8229600" cy="1446550"/>
          </a:xfrm>
        </p:spPr>
        <p:txBody>
          <a:bodyPr>
            <a:noAutofit/>
          </a:bodyPr>
          <a:lstStyle/>
          <a:p>
            <a:r>
              <a:rPr lang="el-GR" dirty="0" smtClean="0"/>
              <a:t>ΠΡΑΓΜΑΤΙΚΗ ΚΑΙ ΣΥΜΒΑΤΙΚΗ ΦΟΡΑ</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431869" y="1481190"/>
            <a:ext cx="8415577" cy="4036042"/>
          </a:xfrm>
          <a:prstGeom prst="rect">
            <a:avLst/>
          </a:prstGeom>
        </p:spPr>
      </p:pic>
    </p:spTree>
    <p:extLst>
      <p:ext uri="{BB962C8B-B14F-4D97-AF65-F5344CB8AC3E}">
        <p14:creationId xmlns:p14="http://schemas.microsoft.com/office/powerpoint/2010/main" val="344033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260648"/>
            <a:ext cx="8229600" cy="6264696"/>
          </a:xfrm>
        </p:spPr>
        <p:txBody>
          <a:bodyPr/>
          <a:lstStyle/>
          <a:p>
            <a:r>
              <a:rPr lang="el-GR" b="1" dirty="0" smtClean="0"/>
              <a:t>ΠΡΑΓΜΑΤΙΚΗ ΦΟΡΑ: </a:t>
            </a:r>
            <a:r>
              <a:rPr lang="el-GR" dirty="0" smtClean="0"/>
              <a:t>είναι η φορά κίνησης των ηλεκτρονίων. Αυτή γίνεται από τον αρνητικό προς τον θετικό πόλο της ηλεκτρικής πηγής που χρησιμοποιούμε.</a:t>
            </a:r>
          </a:p>
          <a:p>
            <a:r>
              <a:rPr lang="el-GR" b="1" dirty="0" smtClean="0"/>
              <a:t>ΣΥΜΒΑΤΙΚΗ ΦΟΡΑ:</a:t>
            </a:r>
            <a:r>
              <a:rPr lang="el-GR" dirty="0" smtClean="0"/>
              <a:t> είναι η αντίθετη της πραγματικής και γίνεται από τον θετικό προς τον αρνητικό πόλο.</a:t>
            </a:r>
          </a:p>
          <a:p>
            <a:r>
              <a:rPr lang="el-GR" b="1" dirty="0" smtClean="0"/>
              <a:t>Αυτά ισχύουν για συνεχές ηλεκτρικό ρεύμα.</a:t>
            </a:r>
            <a:endParaRPr lang="el-GR" b="1" dirty="0"/>
          </a:p>
        </p:txBody>
      </p:sp>
    </p:spTree>
    <p:extLst>
      <p:ext uri="{BB962C8B-B14F-4D97-AF65-F5344CB8AC3E}">
        <p14:creationId xmlns:p14="http://schemas.microsoft.com/office/powerpoint/2010/main" val="3277308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ΤΑ ΦΟΡΤΙΑ ΠΟΥ ΚΙΝΟΥΝΤΑΙ ΦΟΡΕΙΣ ΑΓΩΓΙΜΟΤΗΤΑΣ</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Στους μεταλλικούς αγωγούς, τα φορτία που μπορούν να κινούνται είναι τα ελεύθερα ηλεκτρόνια τους.</a:t>
            </a:r>
          </a:p>
          <a:p>
            <a:r>
              <a:rPr lang="el-GR" dirty="0" smtClean="0"/>
              <a:t>Στα υδατικά διαλύματα ηλεκτρολυτών, τα φορτία που μπορούν να κινούνται είναι τα ιόντα του διαλύματος.</a:t>
            </a:r>
          </a:p>
          <a:p>
            <a:r>
              <a:rPr lang="el-GR" dirty="0" smtClean="0"/>
              <a:t>Φορείς αγωγιμότητας λέγονται γενικά τα φορτία που μπορούν να κινούνται δημιουργώντας ΗΡ.</a:t>
            </a:r>
            <a:endParaRPr lang="el-GR" dirty="0"/>
          </a:p>
        </p:txBody>
      </p:sp>
    </p:spTree>
    <p:extLst>
      <p:ext uri="{BB962C8B-B14F-4D97-AF65-F5344CB8AC3E}">
        <p14:creationId xmlns:p14="http://schemas.microsoft.com/office/powerpoint/2010/main" val="2083676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ΤΟ ΗΡ ΣΤΟΥΣ ΜΕΤΑΛΛΙΚΟΥΣ ΑΓΩΓΟΥΣ</a:t>
            </a:r>
            <a:endParaRPr lang="el-GR" dirty="0"/>
          </a:p>
        </p:txBody>
      </p:sp>
      <p:sp>
        <p:nvSpPr>
          <p:cNvPr id="3" name="Θέση περιεχομένου 2"/>
          <p:cNvSpPr>
            <a:spLocks noGrp="1"/>
          </p:cNvSpPr>
          <p:nvPr>
            <p:ph idx="1"/>
          </p:nvPr>
        </p:nvSpPr>
        <p:spPr/>
        <p:txBody>
          <a:bodyPr/>
          <a:lstStyle/>
          <a:p>
            <a:r>
              <a:rPr lang="el-GR" dirty="0" smtClean="0"/>
              <a:t>Όπως έχουμε πει το ΗΡ στους μεταλλικούς αγωγούς οφείλεται στα ελεύθερα ηλεκτρόνια τους. Τι είναι όμως αυτά;</a:t>
            </a:r>
            <a:endParaRPr lang="el-GR" dirty="0"/>
          </a:p>
        </p:txBody>
      </p:sp>
      <p:pic>
        <p:nvPicPr>
          <p:cNvPr id="4" name="Εικόνα 3"/>
          <p:cNvPicPr>
            <a:picLocks noChangeAspect="1"/>
          </p:cNvPicPr>
          <p:nvPr/>
        </p:nvPicPr>
        <p:blipFill>
          <a:blip r:embed="rId2"/>
          <a:stretch>
            <a:fillRect/>
          </a:stretch>
        </p:blipFill>
        <p:spPr>
          <a:xfrm>
            <a:off x="827584" y="3212976"/>
            <a:ext cx="7632848" cy="3464544"/>
          </a:xfrm>
          <a:prstGeom prst="rect">
            <a:avLst/>
          </a:prstGeom>
        </p:spPr>
      </p:pic>
    </p:spTree>
    <p:extLst>
      <p:ext uri="{BB962C8B-B14F-4D97-AF65-F5344CB8AC3E}">
        <p14:creationId xmlns:p14="http://schemas.microsoft.com/office/powerpoint/2010/main" val="402402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816</Words>
  <Application>Microsoft Office PowerPoint</Application>
  <PresentationFormat>Προβολή στην οθόνη (4:3)</PresentationFormat>
  <Paragraphs>60</Paragraphs>
  <Slides>32</Slides>
  <Notes>0</Notes>
  <HiddenSlides>0</HiddenSlides>
  <MMClips>0</MMClips>
  <ScaleCrop>false</ScaleCrop>
  <HeadingPairs>
    <vt:vector size="8" baseType="variant">
      <vt:variant>
        <vt:lpstr>Γραμματοσειρές που χρησιμοποιούνται</vt:lpstr>
      </vt:variant>
      <vt:variant>
        <vt:i4>2</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32</vt:i4>
      </vt:variant>
    </vt:vector>
  </HeadingPairs>
  <TitlesOfParts>
    <vt:vector size="36" baseType="lpstr">
      <vt:lpstr>Arial</vt:lpstr>
      <vt:lpstr>Calibri</vt:lpstr>
      <vt:lpstr>Θέμα του Office</vt:lpstr>
      <vt:lpstr>Εξίσωση</vt:lpstr>
      <vt:lpstr>ΤΟ ΗΛΕΚΤΡΙΚΟ ΡΕΥΜΑ</vt:lpstr>
      <vt:lpstr>ΤΙ ΕΊΝΑΙ ΤΟ ΗΡ</vt:lpstr>
      <vt:lpstr>Παρουσίαση του PowerPoint</vt:lpstr>
      <vt:lpstr>ΕΙΔΗ ΤΟΥ ΗΡ</vt:lpstr>
      <vt:lpstr>Παρουσίαση του PowerPoint</vt:lpstr>
      <vt:lpstr>ΠΡΑΓΜΑΤΙΚΗ ΚΑΙ ΣΥΜΒΑΤΙΚΗ ΦΟΡΑ</vt:lpstr>
      <vt:lpstr>Παρουσίαση του PowerPoint</vt:lpstr>
      <vt:lpstr>ΤΑ ΦΟΡΤΙΑ ΠΟΥ ΚΙΝΟΥΝΤΑΙ ΦΟΡΕΙΣ ΑΓΩΓΙΜΟΤΗΤΑΣ</vt:lpstr>
      <vt:lpstr>ΤΟ ΗΡ ΣΤΟΥΣ ΜΕΤΑΛΛΙΚΟΥΣ ΑΓΩΓΟΥΣ</vt:lpstr>
      <vt:lpstr>Παρουσίαση του PowerPoint</vt:lpstr>
      <vt:lpstr>Παρουσίαση του PowerPoint</vt:lpstr>
      <vt:lpstr>Παρουσίαση του PowerPoint</vt:lpstr>
      <vt:lpstr>ΗΛΕΚΤΡΙΚΕΣ ΠΗΓΕΣ (ΗΠ)</vt:lpstr>
      <vt:lpstr>ΜΗΧΑΝΙΚΟ ΚΑΙ ΥΔΡΑΥΛΙΚΟ ΑΝΑΛΟΓΟ</vt:lpstr>
      <vt:lpstr>ΔΥΝΑΜΙΚΟ ΚΑΙ ΔΙΑΦΟΡΑ ΔΥΝΑΜΙΚΟΥ (ΤΑΣΗ)</vt:lpstr>
      <vt:lpstr>Παρουσίαση του PowerPoint</vt:lpstr>
      <vt:lpstr>Παρουσίαση του PowerPoint</vt:lpstr>
      <vt:lpstr>ΕΠΑΝΑΦΟΡΤΙΖΟΜΕΝΕΣ ΜΠΑΤΑΡΙΕΣ</vt:lpstr>
      <vt:lpstr>Παρουσίαση του PowerPoint</vt:lpstr>
      <vt:lpstr>Παρουσίαση του PowerPoint</vt:lpstr>
      <vt:lpstr>Παρουσίαση του PowerPoint</vt:lpstr>
      <vt:lpstr>Η γραφική παράσταση του νόμου του Ωμ για μία αντίσταση</vt:lpstr>
      <vt:lpstr>Εικόνες αντιστάσεων</vt:lpstr>
      <vt:lpstr>Παρουσίαση του PowerPoint</vt:lpstr>
      <vt:lpstr>Παρουσίαση του PowerPoint</vt:lpstr>
      <vt:lpstr>Συνδεσμολογία αντιστάσεων</vt:lpstr>
      <vt:lpstr>Σε σειρά</vt:lpstr>
      <vt:lpstr>Στην σύνδεση σε σειρά ισχύουν:</vt:lpstr>
      <vt:lpstr>Παράλληλα </vt:lpstr>
      <vt:lpstr>Στην παράλληλη σύνδεση ισχύουν:</vt:lpstr>
      <vt:lpstr>Και μερικές ερωτήσεις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ΚΥΚΛΩΜΑΤΑ ΗΛΕΚΤΡΙΚΟΥ ΡΕΥΜΑΤΟΣ</dc:title>
  <dc:creator>ΚΩΣΤΑΣ ΝΙΚΟΛΑΟΥ</dc:creator>
  <cp:lastModifiedBy>ΚΩΣΤΑΣ ΝΙΚΟΛΑΟΥ</cp:lastModifiedBy>
  <cp:revision>68</cp:revision>
  <dcterms:created xsi:type="dcterms:W3CDTF">2018-12-02T16:52:12Z</dcterms:created>
  <dcterms:modified xsi:type="dcterms:W3CDTF">2023-10-31T17:06:50Z</dcterms:modified>
</cp:coreProperties>
</file>