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C94156-0450-4798-BAB7-72BA8A304333}" type="datetimeFigureOut">
              <a:rPr lang="el-GR" smtClean="0"/>
              <a:pPr/>
              <a:t>5/10/2018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53B1214-6726-42DF-8D96-00DE41A63FD1}"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94156-0450-4798-BAB7-72BA8A304333}" type="datetimeFigureOut">
              <a:rPr lang="el-GR" smtClean="0"/>
              <a:pPr/>
              <a:t>5/10/2018</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3B1214-6726-42DF-8D96-00DE41A63FD1}"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ΦΥΣΙΚΗ γ ΓΥΜΝΑΣΙΟΥ</a:t>
            </a:r>
            <a:endParaRPr lang="el-GR" dirty="0"/>
          </a:p>
        </p:txBody>
      </p:sp>
      <p:sp>
        <p:nvSpPr>
          <p:cNvPr id="3" name="2 - Υπότιτλος"/>
          <p:cNvSpPr>
            <a:spLocks noGrp="1"/>
          </p:cNvSpPr>
          <p:nvPr>
            <p:ph type="subTitle" idx="1"/>
          </p:nvPr>
        </p:nvSpPr>
        <p:spPr/>
        <p:txBody>
          <a:bodyPr/>
          <a:lstStyle/>
          <a:p>
            <a:r>
              <a:rPr lang="el-GR" dirty="0" smtClean="0"/>
              <a:t>ΤΟ ΗΛΕΚΤΡΙΚΟ ΦΟΡΤΙΟ</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88640"/>
            <a:ext cx="8229600" cy="6480720"/>
          </a:xfrm>
        </p:spPr>
        <p:txBody>
          <a:bodyPr>
            <a:normAutofit fontScale="85000" lnSpcReduction="20000"/>
          </a:bodyPr>
          <a:lstStyle/>
          <a:p>
            <a:r>
              <a:rPr lang="el-GR" dirty="0" smtClean="0"/>
              <a:t>Λόγω της δομής του ατόμου τα πρωτόνια και τα νετρόνια που βρίσκονται στον πυρήνα είναι σχεδόν αδύνατον να μετακινηθούν και έτσι η φόρτιση των διαφόρων σωμάτων γίνεται στην πραγματικότητα με μετακίνηση ηλεκτρονίων από το ένα άτομο στο άλλο.</a:t>
            </a:r>
          </a:p>
          <a:p>
            <a:r>
              <a:rPr lang="el-GR" dirty="0" smtClean="0"/>
              <a:t>Η μετακίνηση αυτή μπορεί να γίνει με τριβή, με επαφή ή με επαγωγή.</a:t>
            </a:r>
          </a:p>
          <a:p>
            <a:r>
              <a:rPr lang="el-GR" dirty="0" smtClean="0"/>
              <a:t>Σε κάθε περίπτωση όμως αυτά που μετακινούνται είναι τα ηλεκτρόνια και έτσι το ηλεκτρικό φορτίο που έχει το κάθε σώμα είναι ακέραιο πολλαπλάσιο του φορτίου του ηλεκτρονίου. </a:t>
            </a:r>
            <a:r>
              <a:rPr lang="el-GR" b="1" dirty="0" smtClean="0"/>
              <a:t>(κβάντωση</a:t>
            </a:r>
            <a:r>
              <a:rPr lang="el-GR" dirty="0" smtClean="0"/>
              <a:t>)</a:t>
            </a:r>
          </a:p>
          <a:p>
            <a:r>
              <a:rPr lang="el-GR" dirty="0" smtClean="0"/>
              <a:t>Επίσης αν υποθέσουμε ότι έχουμε δύο σώματα που ανταλλάζουν ηλεκτρόνια, τότε το σύνολο των ηλεκτρονίων θα είναι σταθερό όποια μετακίνηση και να γίνει μεταξύ των δύο σωμάτων, άρα και το ηλεκτρικό φορτίο θα μένει σταθερό (</a:t>
            </a:r>
            <a:r>
              <a:rPr lang="el-GR" b="1" dirty="0" smtClean="0"/>
              <a:t>αρχή διατήρησης του ηλεκτρικού φορτίου)</a:t>
            </a: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 οι τύποι</a:t>
            </a:r>
            <a:endParaRPr lang="el-GR" dirty="0"/>
          </a:p>
        </p:txBody>
      </p:sp>
      <p:sp>
        <p:nvSpPr>
          <p:cNvPr id="3" name="2 - Θέση περιεχομένου"/>
          <p:cNvSpPr>
            <a:spLocks noGrp="1"/>
          </p:cNvSpPr>
          <p:nvPr>
            <p:ph idx="1"/>
          </p:nvPr>
        </p:nvSpPr>
        <p:spPr>
          <a:xfrm>
            <a:off x="467544" y="1196752"/>
            <a:ext cx="8229600" cy="4525963"/>
          </a:xfrm>
        </p:spPr>
        <p:txBody>
          <a:bodyPr/>
          <a:lstStyle/>
          <a:p>
            <a:r>
              <a:rPr lang="el-GR" dirty="0" smtClean="0"/>
              <a:t>Το ηλεκτρικό φορτίο το συμβολίζουμε με το </a:t>
            </a:r>
            <a:r>
              <a:rPr lang="en-US" dirty="0" smtClean="0"/>
              <a:t>q</a:t>
            </a:r>
            <a:r>
              <a:rPr lang="el-GR" dirty="0" smtClean="0"/>
              <a:t> ή </a:t>
            </a:r>
            <a:r>
              <a:rPr lang="en-US" dirty="0" smtClean="0"/>
              <a:t>Q</a:t>
            </a:r>
          </a:p>
          <a:p>
            <a:r>
              <a:rPr lang="el-GR" dirty="0" smtClean="0"/>
              <a:t>Το φορτίο το μετράμε σε </a:t>
            </a:r>
            <a:r>
              <a:rPr lang="en-US" dirty="0" smtClean="0"/>
              <a:t>C</a:t>
            </a:r>
            <a:r>
              <a:rPr lang="el-GR" dirty="0" smtClean="0"/>
              <a:t> που επειδή είναι πολύ μεγάλο χρησιμοποιούμε υποπολλαπλάσια </a:t>
            </a:r>
            <a:endParaRPr lang="el-GR" dirty="0"/>
          </a:p>
        </p:txBody>
      </p:sp>
      <p:graphicFrame>
        <p:nvGraphicFramePr>
          <p:cNvPr id="4" name="3 - Αντικείμενο"/>
          <p:cNvGraphicFramePr>
            <a:graphicFrameLocks noChangeAspect="1"/>
          </p:cNvGraphicFramePr>
          <p:nvPr/>
        </p:nvGraphicFramePr>
        <p:xfrm>
          <a:off x="2339752" y="3735162"/>
          <a:ext cx="1008112" cy="1544342"/>
        </p:xfrm>
        <a:graphic>
          <a:graphicData uri="http://schemas.openxmlformats.org/presentationml/2006/ole">
            <p:oleObj spid="_x0000_s20482" name="Εξίσωση" r:id="rId3" imgW="596880" imgH="9144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88640"/>
            <a:ext cx="8229600" cy="6336704"/>
          </a:xfrm>
        </p:spPr>
        <p:txBody>
          <a:bodyPr/>
          <a:lstStyle/>
          <a:p>
            <a:r>
              <a:rPr lang="el-GR" dirty="0" smtClean="0"/>
              <a:t>Με το Ν παριστάνουμε το πλήθος, έτσι η κβάντωση του ηλεκτρικού φορτίου παριστάνεται με τον τύπο:</a:t>
            </a:r>
          </a:p>
          <a:p>
            <a:endParaRPr lang="en-US" dirty="0" smtClean="0"/>
          </a:p>
          <a:p>
            <a:endParaRPr lang="en-US" dirty="0" smtClean="0"/>
          </a:p>
          <a:p>
            <a:r>
              <a:rPr lang="el-GR" dirty="0" smtClean="0"/>
              <a:t>Και η διατήρηση του ηλεκτρικού φορτίου παριστάνεται </a:t>
            </a:r>
            <a:r>
              <a:rPr lang="el-GR" smtClean="0"/>
              <a:t>με τον </a:t>
            </a:r>
            <a:r>
              <a:rPr lang="el-GR" dirty="0" smtClean="0"/>
              <a:t>τύπο:</a:t>
            </a:r>
          </a:p>
          <a:p>
            <a:endParaRPr lang="el-GR" dirty="0"/>
          </a:p>
        </p:txBody>
      </p:sp>
      <p:graphicFrame>
        <p:nvGraphicFramePr>
          <p:cNvPr id="4" name="3 - Αντικείμενο"/>
          <p:cNvGraphicFramePr>
            <a:graphicFrameLocks noChangeAspect="1"/>
          </p:cNvGraphicFramePr>
          <p:nvPr/>
        </p:nvGraphicFramePr>
        <p:xfrm>
          <a:off x="5652120" y="1268760"/>
          <a:ext cx="1892876" cy="822989"/>
        </p:xfrm>
        <a:graphic>
          <a:graphicData uri="http://schemas.openxmlformats.org/presentationml/2006/ole">
            <p:oleObj spid="_x0000_s21506" name="Εξίσωση" r:id="rId3" imgW="583920" imgH="253800" progId="Equation.3">
              <p:embed/>
            </p:oleObj>
          </a:graphicData>
        </a:graphic>
      </p:graphicFrame>
      <p:graphicFrame>
        <p:nvGraphicFramePr>
          <p:cNvPr id="5" name="4 - Αντικείμενο"/>
          <p:cNvGraphicFramePr>
            <a:graphicFrameLocks noChangeAspect="1"/>
          </p:cNvGraphicFramePr>
          <p:nvPr/>
        </p:nvGraphicFramePr>
        <p:xfrm>
          <a:off x="4499992" y="4005064"/>
          <a:ext cx="3397470" cy="804664"/>
        </p:xfrm>
        <a:graphic>
          <a:graphicData uri="http://schemas.openxmlformats.org/presentationml/2006/ole">
            <p:oleObj spid="_x0000_s21507" name="Εξίσωση" r:id="rId4" imgW="965160" imgH="2286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ΛΙΓΗ ΙΣΤΟΡΙΑ</a:t>
            </a:r>
            <a:endParaRPr lang="el-GR" dirty="0"/>
          </a:p>
        </p:txBody>
      </p:sp>
      <p:sp>
        <p:nvSpPr>
          <p:cNvPr id="3" name="2 - Θέση περιεχομένου"/>
          <p:cNvSpPr>
            <a:spLocks noGrp="1"/>
          </p:cNvSpPr>
          <p:nvPr>
            <p:ph idx="1"/>
          </p:nvPr>
        </p:nvSpPr>
        <p:spPr/>
        <p:txBody>
          <a:bodyPr/>
          <a:lstStyle/>
          <a:p>
            <a:r>
              <a:rPr lang="el-GR" dirty="0" smtClean="0"/>
              <a:t>Ο ηλεκτρισμός ήταν γνωστός από την αρχαιότητα.</a:t>
            </a:r>
          </a:p>
          <a:p>
            <a:r>
              <a:rPr lang="el-GR" dirty="0" smtClean="0"/>
              <a:t>Ο Θαλής ο Μιλήσιος, παρατήρησε για πρώτη φορά την ικανότητα που είχε το </a:t>
            </a:r>
            <a:r>
              <a:rPr lang="el-GR" b="1" dirty="0" smtClean="0"/>
              <a:t>ήλεκτρο</a:t>
            </a:r>
            <a:r>
              <a:rPr lang="el-GR" dirty="0" smtClean="0"/>
              <a:t> να έλκει μικρά αντικείμενα, όπως φύλλα, πούπουλα, κλωστές κλπ. Έτσι τα φαινόμενα αυτά ονομάστηκαν </a:t>
            </a:r>
            <a:r>
              <a:rPr lang="el-GR" b="1" dirty="0" smtClean="0"/>
              <a:t>ηλεκτρικά</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Ηλεκτρικές δυνάμεις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Παρατηρήσαμε ότι διάφορα σώματα όταν τα τρίψουμε με κάποιο άλλο σώμα αποκτούν την ιδιότητα να έλκουν μικρά αντικείμενα. </a:t>
            </a:r>
          </a:p>
          <a:p>
            <a:r>
              <a:rPr lang="el-GR" dirty="0" smtClean="0"/>
              <a:t>Τα σώματα αυτά τα λέμε </a:t>
            </a:r>
            <a:r>
              <a:rPr lang="el-GR" b="1" dirty="0" smtClean="0"/>
              <a:t>ηλεκτρισμένα </a:t>
            </a:r>
            <a:endParaRPr lang="el-GR" dirty="0" smtClean="0"/>
          </a:p>
          <a:p>
            <a:r>
              <a:rPr lang="el-GR" dirty="0" smtClean="0"/>
              <a:t>Τις δυνάμεις μεταξύ των ηλεκτρισμένων σωμάτων τις λέμε </a:t>
            </a:r>
            <a:r>
              <a:rPr lang="el-GR" b="1" dirty="0" smtClean="0"/>
              <a:t>ηλεκτρικές</a:t>
            </a:r>
          </a:p>
          <a:p>
            <a:r>
              <a:rPr lang="el-GR" dirty="0" smtClean="0"/>
              <a:t>Για να ελέγξουμε αν κάποιο σώμα είναι ηλεκτρισμένο χρησιμοποιούμε το ηλεκτροσκόπιο ή το ηλεκτρικό εκκρεμές.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260648"/>
            <a:ext cx="8229600" cy="6336704"/>
          </a:xfrm>
        </p:spPr>
        <p:txBody>
          <a:bodyPr/>
          <a:lstStyle/>
          <a:p>
            <a:r>
              <a:rPr lang="el-GR" dirty="0" smtClean="0"/>
              <a:t>Οι ηλεκτρικές δυνάμεις είναι δυνάμεις από απόσταση.</a:t>
            </a:r>
          </a:p>
          <a:p>
            <a:r>
              <a:rPr lang="el-GR" dirty="0" smtClean="0"/>
              <a:t>Οι ηλεκτρικές δυνάμεις είναι άλλοτε ελκτικές και άλλοτε απωστικές.</a:t>
            </a:r>
          </a:p>
          <a:p>
            <a:r>
              <a:rPr lang="el-GR" dirty="0" smtClean="0"/>
              <a:t>Για να εξηγήσουμε τις ηλεκτρικές δυνάμεις δεχτήκαμε ότι υπάρχει ένα φυσικό μέγεθος που το λέμε </a:t>
            </a:r>
            <a:r>
              <a:rPr lang="el-GR" b="1" dirty="0" smtClean="0"/>
              <a:t>ηλεκτρικό φορτίο</a:t>
            </a:r>
            <a:r>
              <a:rPr lang="el-GR" dirty="0" smtClean="0"/>
              <a:t>.</a:t>
            </a:r>
          </a:p>
          <a:p>
            <a:r>
              <a:rPr lang="el-GR" dirty="0" smtClean="0"/>
              <a:t>Τα σώματα που έχουν ηλεκτρικό φορτίο τα λέμε </a:t>
            </a:r>
            <a:r>
              <a:rPr lang="el-GR" b="1" dirty="0" smtClean="0"/>
              <a:t>φορτισμένα</a:t>
            </a:r>
            <a:r>
              <a:rPr lang="el-GR" dirty="0" smtClean="0"/>
              <a:t>.</a:t>
            </a:r>
          </a:p>
          <a:p>
            <a:r>
              <a:rPr lang="el-GR" dirty="0" smtClean="0"/>
              <a:t>Τα σώματα που έχουν ίδιο είδος φορτίου </a:t>
            </a:r>
            <a:r>
              <a:rPr lang="el-GR" b="1" dirty="0" smtClean="0"/>
              <a:t>απωθούνται</a:t>
            </a:r>
            <a:r>
              <a:rPr lang="el-GR" dirty="0" smtClean="0"/>
              <a:t> ενώ τα σώματα που έχουν διαφορετικό είδος φορτίου </a:t>
            </a:r>
            <a:r>
              <a:rPr lang="el-GR" b="1" dirty="0" smtClean="0"/>
              <a:t>έλκονται</a:t>
            </a:r>
            <a:r>
              <a:rPr lang="el-GR"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θετικό και το αρνητικό φορτίο</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Ο Φραγκλίνος ( αμερικανός φυσικός ) πρότεινε ότι:</a:t>
            </a:r>
          </a:p>
          <a:p>
            <a:r>
              <a:rPr lang="el-GR" dirty="0" smtClean="0"/>
              <a:t>Τα σώματα που αποκτούν φορτίο ίδιο με εκείνο μιας γυάλινης ράβδου όταν την τρίψουμε με μεταξωτό ύφασμα έχουν </a:t>
            </a:r>
            <a:r>
              <a:rPr lang="el-GR" b="1" dirty="0" smtClean="0"/>
              <a:t>θετικό φορτίο</a:t>
            </a:r>
            <a:r>
              <a:rPr lang="el-GR" dirty="0" smtClean="0"/>
              <a:t>.</a:t>
            </a:r>
          </a:p>
          <a:p>
            <a:r>
              <a:rPr lang="el-GR" dirty="0" smtClean="0"/>
              <a:t>Τα σώματα που αποκτούν φορτίο ίδιο με εκείνο μιας πλαστικής ράβδου όταν την τρίψουμε με μάλλινο ύφασμα έχουν </a:t>
            </a:r>
            <a:r>
              <a:rPr lang="el-GR" b="1" dirty="0" smtClean="0"/>
              <a:t>αρνητικό φορτίο</a:t>
            </a:r>
            <a:r>
              <a:rPr lang="el-GR" dirty="0" smtClean="0"/>
              <a:t>.</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ηλεκτρικό φορτίο στο εσωτερικό του ατόμου</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Τα άτομα γνωρίζουμε ότι αποτελούνται από πρωτόνια (</a:t>
            </a:r>
            <a:r>
              <a:rPr lang="en-US" dirty="0" smtClean="0"/>
              <a:t>p</a:t>
            </a:r>
            <a:r>
              <a:rPr lang="el-GR" dirty="0" smtClean="0"/>
              <a:t>) νετρόνια </a:t>
            </a:r>
            <a:r>
              <a:rPr lang="en-US" dirty="0" smtClean="0"/>
              <a:t>(n)</a:t>
            </a:r>
            <a:r>
              <a:rPr lang="el-GR" dirty="0" smtClean="0"/>
              <a:t> και ηλεκτρόνια </a:t>
            </a:r>
            <a:r>
              <a:rPr lang="en-US" dirty="0" smtClean="0"/>
              <a:t>(e)</a:t>
            </a:r>
            <a:r>
              <a:rPr lang="el-GR" dirty="0" smtClean="0"/>
              <a:t>.</a:t>
            </a:r>
          </a:p>
          <a:p>
            <a:r>
              <a:rPr lang="el-GR" dirty="0" smtClean="0"/>
              <a:t>Τα </a:t>
            </a:r>
            <a:r>
              <a:rPr lang="en-US" dirty="0" smtClean="0"/>
              <a:t>p</a:t>
            </a:r>
            <a:r>
              <a:rPr lang="el-GR" dirty="0" smtClean="0"/>
              <a:t> έχουν το μικρότερο θετικό φορτίο που έχει παρατηρηθεί ελεύθερο στην φύση, τα </a:t>
            </a:r>
            <a:r>
              <a:rPr lang="en-US" dirty="0" smtClean="0"/>
              <a:t>n</a:t>
            </a:r>
            <a:r>
              <a:rPr lang="el-GR" dirty="0" smtClean="0"/>
              <a:t> δεν έχουν ηλεκτρικό φορτίο και τα </a:t>
            </a:r>
            <a:r>
              <a:rPr lang="en-US" dirty="0" smtClean="0"/>
              <a:t>e</a:t>
            </a:r>
            <a:r>
              <a:rPr lang="el-GR" dirty="0" smtClean="0"/>
              <a:t> έχουν το μικρότερο αρνητικό φορτίο ελεύθερο στη φύση, που μάλιστα σε απόλυτη τιμή είναι ίσο με το φορτίο του κάθε </a:t>
            </a:r>
            <a:r>
              <a:rPr lang="en-US" dirty="0" smtClean="0"/>
              <a:t>p</a:t>
            </a:r>
            <a:r>
              <a:rPr lang="el-GR" dirty="0" smtClean="0"/>
              <a:t>.</a:t>
            </a:r>
          </a:p>
          <a:p>
            <a:r>
              <a:rPr lang="el-GR" dirty="0" smtClean="0"/>
              <a:t>Ο πυρήνας του κάθε ατόμου που περιέχει </a:t>
            </a:r>
            <a:r>
              <a:rPr lang="en-US" dirty="0" smtClean="0"/>
              <a:t>p</a:t>
            </a:r>
            <a:r>
              <a:rPr lang="el-GR" dirty="0" smtClean="0"/>
              <a:t> και </a:t>
            </a:r>
            <a:r>
              <a:rPr lang="en-US" dirty="0" smtClean="0"/>
              <a:t>n</a:t>
            </a:r>
            <a:r>
              <a:rPr lang="el-GR" dirty="0" smtClean="0"/>
              <a:t> έχει θετικό φορτίο και γύρω από αυτόν περιφέρονται τα </a:t>
            </a:r>
            <a:r>
              <a:rPr lang="en-US" dirty="0" smtClean="0"/>
              <a:t>e</a:t>
            </a:r>
            <a:r>
              <a:rPr lang="el-GR" dirty="0" smtClean="0"/>
              <a:t> που έχουν αρνητικό φορτίο.</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332656"/>
            <a:ext cx="8229600" cy="6192688"/>
          </a:xfrm>
        </p:spPr>
        <p:txBody>
          <a:bodyPr/>
          <a:lstStyle/>
          <a:p>
            <a:r>
              <a:rPr lang="el-GR" dirty="0" smtClean="0"/>
              <a:t>Το φορτίο που έχουν τα </a:t>
            </a:r>
            <a:r>
              <a:rPr lang="en-US" dirty="0" smtClean="0"/>
              <a:t>p</a:t>
            </a:r>
            <a:r>
              <a:rPr lang="el-GR" dirty="0" smtClean="0"/>
              <a:t> ή τα </a:t>
            </a:r>
            <a:r>
              <a:rPr lang="en-US" dirty="0" smtClean="0"/>
              <a:t>e</a:t>
            </a:r>
            <a:r>
              <a:rPr lang="el-GR" dirty="0" smtClean="0"/>
              <a:t> το λέμε </a:t>
            </a:r>
            <a:r>
              <a:rPr lang="el-GR" b="1" dirty="0" smtClean="0"/>
              <a:t>στοιχειώδες φορτίο</a:t>
            </a:r>
            <a:r>
              <a:rPr lang="en-US" b="1" dirty="0" smtClean="0"/>
              <a:t> </a:t>
            </a:r>
            <a:r>
              <a:rPr lang="el-GR" dirty="0" smtClean="0"/>
              <a:t>και είναι ίσο με:</a:t>
            </a:r>
          </a:p>
          <a:p>
            <a:endParaRPr lang="en-US" dirty="0" smtClean="0"/>
          </a:p>
          <a:p>
            <a:endParaRPr lang="en-US" dirty="0"/>
          </a:p>
          <a:p>
            <a:r>
              <a:rPr lang="el-GR" dirty="0" smtClean="0"/>
              <a:t>Αν σε κάποιο άτομο τα </a:t>
            </a:r>
            <a:r>
              <a:rPr lang="en-US" dirty="0" smtClean="0"/>
              <a:t>p</a:t>
            </a:r>
            <a:r>
              <a:rPr lang="el-GR" dirty="0" smtClean="0"/>
              <a:t> είναι ισάριθμα με τα </a:t>
            </a:r>
            <a:r>
              <a:rPr lang="en-US" dirty="0" smtClean="0"/>
              <a:t>e</a:t>
            </a:r>
            <a:r>
              <a:rPr lang="el-GR" dirty="0" smtClean="0"/>
              <a:t> τότε το συνολικό φορτίο του ατόμου είναι 0 και το λέμε </a:t>
            </a:r>
            <a:r>
              <a:rPr lang="el-GR" b="1" dirty="0" smtClean="0"/>
              <a:t>ηλεκτρικά ουδέτερο</a:t>
            </a:r>
            <a:r>
              <a:rPr lang="el-GR" dirty="0" smtClean="0"/>
              <a:t>.</a:t>
            </a:r>
          </a:p>
          <a:p>
            <a:r>
              <a:rPr lang="el-GR" dirty="0" smtClean="0"/>
              <a:t>Αν τα </a:t>
            </a:r>
            <a:r>
              <a:rPr lang="en-US" dirty="0" smtClean="0"/>
              <a:t>e</a:t>
            </a:r>
            <a:r>
              <a:rPr lang="el-GR" dirty="0" smtClean="0"/>
              <a:t> είναι περισσότερα από τα </a:t>
            </a:r>
            <a:r>
              <a:rPr lang="en-US" dirty="0" smtClean="0"/>
              <a:t>p</a:t>
            </a:r>
            <a:r>
              <a:rPr lang="el-GR" dirty="0" smtClean="0"/>
              <a:t> τότε το άτομο είναι </a:t>
            </a:r>
            <a:r>
              <a:rPr lang="el-GR" b="1" dirty="0" smtClean="0"/>
              <a:t>αρνητικά φορτισμένο</a:t>
            </a:r>
            <a:r>
              <a:rPr lang="el-GR" dirty="0" smtClean="0"/>
              <a:t>.</a:t>
            </a:r>
          </a:p>
          <a:p>
            <a:r>
              <a:rPr lang="el-GR" dirty="0" smtClean="0"/>
              <a:t>Αν τα </a:t>
            </a:r>
            <a:r>
              <a:rPr lang="en-US" dirty="0" smtClean="0"/>
              <a:t>e</a:t>
            </a:r>
            <a:r>
              <a:rPr lang="el-GR" dirty="0" smtClean="0"/>
              <a:t> είναι λιγότερα από τα </a:t>
            </a:r>
            <a:r>
              <a:rPr lang="en-US" dirty="0" smtClean="0"/>
              <a:t>p</a:t>
            </a:r>
            <a:r>
              <a:rPr lang="el-GR" dirty="0" smtClean="0"/>
              <a:t> τότε το άτομο είναι </a:t>
            </a:r>
            <a:r>
              <a:rPr lang="el-GR" b="1" dirty="0" smtClean="0"/>
              <a:t>θετικά φορτισμένο</a:t>
            </a:r>
            <a:r>
              <a:rPr lang="el-GR" dirty="0" smtClean="0"/>
              <a:t>.</a:t>
            </a:r>
            <a:endParaRPr lang="el-GR" dirty="0"/>
          </a:p>
        </p:txBody>
      </p:sp>
      <p:graphicFrame>
        <p:nvGraphicFramePr>
          <p:cNvPr id="4" name="3 - Αντικείμενο"/>
          <p:cNvGraphicFramePr>
            <a:graphicFrameLocks noChangeAspect="1"/>
          </p:cNvGraphicFramePr>
          <p:nvPr/>
        </p:nvGraphicFramePr>
        <p:xfrm>
          <a:off x="6084168" y="1412776"/>
          <a:ext cx="2430270" cy="648072"/>
        </p:xfrm>
        <a:graphic>
          <a:graphicData uri="http://schemas.openxmlformats.org/presentationml/2006/ole">
            <p:oleObj spid="_x0000_s1026" name="Εξίσωση" r:id="rId3" imgW="952200" imgH="2538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Μερικές εικόνες ατόμου</a:t>
            </a:r>
            <a:endParaRPr lang="el-GR" dirty="0"/>
          </a:p>
        </p:txBody>
      </p:sp>
      <p:pic>
        <p:nvPicPr>
          <p:cNvPr id="4" name="3 - Θέση περιεχομένου" descr="carbon_atom.jpg"/>
          <p:cNvPicPr>
            <a:picLocks noGrp="1" noChangeAspect="1"/>
          </p:cNvPicPr>
          <p:nvPr>
            <p:ph idx="1"/>
          </p:nvPr>
        </p:nvPicPr>
        <p:blipFill>
          <a:blip r:embed="rId2" cstate="print"/>
          <a:stretch>
            <a:fillRect/>
          </a:stretch>
        </p:blipFill>
        <p:spPr>
          <a:xfrm>
            <a:off x="251520" y="1052736"/>
            <a:ext cx="3600400" cy="3000333"/>
          </a:xfrm>
        </p:spPr>
      </p:pic>
      <p:pic>
        <p:nvPicPr>
          <p:cNvPr id="7" name="Picture 2" descr="C:\Users\User\Documents\αρχείο λήψης ατομο.png"/>
          <p:cNvPicPr>
            <a:picLocks noChangeAspect="1" noChangeArrowheads="1"/>
          </p:cNvPicPr>
          <p:nvPr/>
        </p:nvPicPr>
        <p:blipFill>
          <a:blip r:embed="rId3" cstate="print"/>
          <a:srcRect/>
          <a:stretch>
            <a:fillRect/>
          </a:stretch>
        </p:blipFill>
        <p:spPr bwMode="auto">
          <a:xfrm>
            <a:off x="3923928" y="3858095"/>
            <a:ext cx="4891633" cy="245353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3 - Θέση περιεχομένου" descr="images λεπτονια κουαρκ.jpg"/>
          <p:cNvPicPr>
            <a:picLocks noGrp="1" noChangeAspect="1"/>
          </p:cNvPicPr>
          <p:nvPr>
            <p:ph idx="1"/>
          </p:nvPr>
        </p:nvPicPr>
        <p:blipFill>
          <a:blip r:embed="rId2" cstate="print"/>
          <a:stretch>
            <a:fillRect/>
          </a:stretch>
        </p:blipFill>
        <p:spPr>
          <a:xfrm>
            <a:off x="539552" y="3429000"/>
            <a:ext cx="8064896" cy="3240360"/>
          </a:xfrm>
          <a:prstGeom prst="rect">
            <a:avLst/>
          </a:prstGeom>
        </p:spPr>
      </p:pic>
      <p:pic>
        <p:nvPicPr>
          <p:cNvPr id="6" name="3 - Θέση περιεχομένου" descr="images μετακινηση ηλεκτρονιου.png"/>
          <p:cNvPicPr>
            <a:picLocks noChangeAspect="1"/>
          </p:cNvPicPr>
          <p:nvPr/>
        </p:nvPicPr>
        <p:blipFill>
          <a:blip r:embed="rId3" cstate="print"/>
          <a:stretch>
            <a:fillRect/>
          </a:stretch>
        </p:blipFill>
        <p:spPr>
          <a:xfrm>
            <a:off x="611560" y="836712"/>
            <a:ext cx="7344816" cy="2516113"/>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582</Words>
  <Application>Microsoft Office PowerPoint</Application>
  <PresentationFormat>Προβολή στην οθόνη (4:3)</PresentationFormat>
  <Paragraphs>41</Paragraphs>
  <Slides>12</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12</vt:i4>
      </vt:variant>
    </vt:vector>
  </HeadingPairs>
  <TitlesOfParts>
    <vt:vector size="14" baseType="lpstr">
      <vt:lpstr>Θέμα του Office</vt:lpstr>
      <vt:lpstr>Εξίσωση</vt:lpstr>
      <vt:lpstr>ΦΥΣΙΚΗ γ ΓΥΜΝΑΣΙΟΥ</vt:lpstr>
      <vt:lpstr>ΛΙΓΗ ΙΣΤΟΡΙΑ</vt:lpstr>
      <vt:lpstr>Ηλεκτρικές δυνάμεις</vt:lpstr>
      <vt:lpstr>Διαφάνεια 4</vt:lpstr>
      <vt:lpstr>Το θετικό και το αρνητικό φορτίο</vt:lpstr>
      <vt:lpstr>Το ηλεκτρικό φορτίο στο εσωτερικό του ατόμου</vt:lpstr>
      <vt:lpstr>Διαφάνεια 7</vt:lpstr>
      <vt:lpstr>Μερικές εικόνες ατόμου</vt:lpstr>
      <vt:lpstr>Διαφάνεια 9</vt:lpstr>
      <vt:lpstr>Διαφάνεια 10</vt:lpstr>
      <vt:lpstr>Και οι τύποι</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ΦΥΣΙΚΗ γ ΓΥΜΝΑΣΙΟΥ</dc:title>
  <dc:creator>User</dc:creator>
  <cp:lastModifiedBy>User</cp:lastModifiedBy>
  <cp:revision>25</cp:revision>
  <dcterms:created xsi:type="dcterms:W3CDTF">2018-10-04T15:27:53Z</dcterms:created>
  <dcterms:modified xsi:type="dcterms:W3CDTF">2018-10-05T07:54:44Z</dcterms:modified>
</cp:coreProperties>
</file>