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87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7F67DD0A-8257-49F2-90A9-DF5239DD80EF}" type="datetimeFigureOut">
              <a:rPr lang="el-GR" smtClean="0"/>
              <a:t>17/9/2024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818E220-31DE-45A5-98F4-26FC573D158B}" type="slidenum">
              <a:rPr lang="el-GR" smtClean="0"/>
              <a:t>‹#›</a:t>
            </a:fld>
            <a:endParaRPr lang="el-GR"/>
          </a:p>
        </p:txBody>
      </p:sp>
    </p:spTree>
    <p:extLst>
      <p:ext uri="{BB962C8B-B14F-4D97-AF65-F5344CB8AC3E}">
        <p14:creationId xmlns:p14="http://schemas.microsoft.com/office/powerpoint/2010/main" val="1012485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F67DD0A-8257-49F2-90A9-DF5239DD80EF}" type="datetimeFigureOut">
              <a:rPr lang="el-GR" smtClean="0"/>
              <a:t>17/9/2024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818E220-31DE-45A5-98F4-26FC573D158B}" type="slidenum">
              <a:rPr lang="el-GR" smtClean="0"/>
              <a:t>‹#›</a:t>
            </a:fld>
            <a:endParaRPr lang="el-GR"/>
          </a:p>
        </p:txBody>
      </p:sp>
    </p:spTree>
    <p:extLst>
      <p:ext uri="{BB962C8B-B14F-4D97-AF65-F5344CB8AC3E}">
        <p14:creationId xmlns:p14="http://schemas.microsoft.com/office/powerpoint/2010/main" val="956514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F67DD0A-8257-49F2-90A9-DF5239DD80EF}" type="datetimeFigureOut">
              <a:rPr lang="el-GR" smtClean="0"/>
              <a:t>17/9/2024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818E220-31DE-45A5-98F4-26FC573D158B}" type="slidenum">
              <a:rPr lang="el-GR" smtClean="0"/>
              <a:t>‹#›</a:t>
            </a:fld>
            <a:endParaRPr lang="el-GR"/>
          </a:p>
        </p:txBody>
      </p:sp>
    </p:spTree>
    <p:extLst>
      <p:ext uri="{BB962C8B-B14F-4D97-AF65-F5344CB8AC3E}">
        <p14:creationId xmlns:p14="http://schemas.microsoft.com/office/powerpoint/2010/main" val="338636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F67DD0A-8257-49F2-90A9-DF5239DD80EF}" type="datetimeFigureOut">
              <a:rPr lang="el-GR" smtClean="0"/>
              <a:t>17/9/2024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818E220-31DE-45A5-98F4-26FC573D158B}" type="slidenum">
              <a:rPr lang="el-GR" smtClean="0"/>
              <a:t>‹#›</a:t>
            </a:fld>
            <a:endParaRPr lang="el-GR"/>
          </a:p>
        </p:txBody>
      </p:sp>
    </p:spTree>
    <p:extLst>
      <p:ext uri="{BB962C8B-B14F-4D97-AF65-F5344CB8AC3E}">
        <p14:creationId xmlns:p14="http://schemas.microsoft.com/office/powerpoint/2010/main" val="45376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7F67DD0A-8257-49F2-90A9-DF5239DD80EF}" type="datetimeFigureOut">
              <a:rPr lang="el-GR" smtClean="0"/>
              <a:t>17/9/2024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818E220-31DE-45A5-98F4-26FC573D158B}" type="slidenum">
              <a:rPr lang="el-GR" smtClean="0"/>
              <a:t>‹#›</a:t>
            </a:fld>
            <a:endParaRPr lang="el-GR"/>
          </a:p>
        </p:txBody>
      </p:sp>
    </p:spTree>
    <p:extLst>
      <p:ext uri="{BB962C8B-B14F-4D97-AF65-F5344CB8AC3E}">
        <p14:creationId xmlns:p14="http://schemas.microsoft.com/office/powerpoint/2010/main" val="1197208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7F67DD0A-8257-49F2-90A9-DF5239DD80EF}" type="datetimeFigureOut">
              <a:rPr lang="el-GR" smtClean="0"/>
              <a:t>17/9/2024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818E220-31DE-45A5-98F4-26FC573D158B}" type="slidenum">
              <a:rPr lang="el-GR" smtClean="0"/>
              <a:t>‹#›</a:t>
            </a:fld>
            <a:endParaRPr lang="el-GR"/>
          </a:p>
        </p:txBody>
      </p:sp>
    </p:spTree>
    <p:extLst>
      <p:ext uri="{BB962C8B-B14F-4D97-AF65-F5344CB8AC3E}">
        <p14:creationId xmlns:p14="http://schemas.microsoft.com/office/powerpoint/2010/main" val="2616062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F67DD0A-8257-49F2-90A9-DF5239DD80EF}" type="datetimeFigureOut">
              <a:rPr lang="el-GR" smtClean="0"/>
              <a:t>17/9/2024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E818E220-31DE-45A5-98F4-26FC573D158B}" type="slidenum">
              <a:rPr lang="el-GR" smtClean="0"/>
              <a:t>‹#›</a:t>
            </a:fld>
            <a:endParaRPr lang="el-GR"/>
          </a:p>
        </p:txBody>
      </p:sp>
    </p:spTree>
    <p:extLst>
      <p:ext uri="{BB962C8B-B14F-4D97-AF65-F5344CB8AC3E}">
        <p14:creationId xmlns:p14="http://schemas.microsoft.com/office/powerpoint/2010/main" val="3209920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F67DD0A-8257-49F2-90A9-DF5239DD80EF}" type="datetimeFigureOut">
              <a:rPr lang="el-GR" smtClean="0"/>
              <a:t>17/9/2024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E818E220-31DE-45A5-98F4-26FC573D158B}" type="slidenum">
              <a:rPr lang="el-GR" smtClean="0"/>
              <a:t>‹#›</a:t>
            </a:fld>
            <a:endParaRPr lang="el-GR"/>
          </a:p>
        </p:txBody>
      </p:sp>
    </p:spTree>
    <p:extLst>
      <p:ext uri="{BB962C8B-B14F-4D97-AF65-F5344CB8AC3E}">
        <p14:creationId xmlns:p14="http://schemas.microsoft.com/office/powerpoint/2010/main" val="405013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F67DD0A-8257-49F2-90A9-DF5239DD80EF}" type="datetimeFigureOut">
              <a:rPr lang="el-GR" smtClean="0"/>
              <a:t>17/9/2024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E818E220-31DE-45A5-98F4-26FC573D158B}" type="slidenum">
              <a:rPr lang="el-GR" smtClean="0"/>
              <a:t>‹#›</a:t>
            </a:fld>
            <a:endParaRPr lang="el-GR"/>
          </a:p>
        </p:txBody>
      </p:sp>
    </p:spTree>
    <p:extLst>
      <p:ext uri="{BB962C8B-B14F-4D97-AF65-F5344CB8AC3E}">
        <p14:creationId xmlns:p14="http://schemas.microsoft.com/office/powerpoint/2010/main" val="894259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7F67DD0A-8257-49F2-90A9-DF5239DD80EF}" type="datetimeFigureOut">
              <a:rPr lang="el-GR" smtClean="0"/>
              <a:t>17/9/2024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818E220-31DE-45A5-98F4-26FC573D158B}" type="slidenum">
              <a:rPr lang="el-GR" smtClean="0"/>
              <a:t>‹#›</a:t>
            </a:fld>
            <a:endParaRPr lang="el-GR"/>
          </a:p>
        </p:txBody>
      </p:sp>
    </p:spTree>
    <p:extLst>
      <p:ext uri="{BB962C8B-B14F-4D97-AF65-F5344CB8AC3E}">
        <p14:creationId xmlns:p14="http://schemas.microsoft.com/office/powerpoint/2010/main" val="2918126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7F67DD0A-8257-49F2-90A9-DF5239DD80EF}" type="datetimeFigureOut">
              <a:rPr lang="el-GR" smtClean="0"/>
              <a:t>17/9/2024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818E220-31DE-45A5-98F4-26FC573D158B}" type="slidenum">
              <a:rPr lang="el-GR" smtClean="0"/>
              <a:t>‹#›</a:t>
            </a:fld>
            <a:endParaRPr lang="el-GR"/>
          </a:p>
        </p:txBody>
      </p:sp>
    </p:spTree>
    <p:extLst>
      <p:ext uri="{BB962C8B-B14F-4D97-AF65-F5344CB8AC3E}">
        <p14:creationId xmlns:p14="http://schemas.microsoft.com/office/powerpoint/2010/main" val="906168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67DD0A-8257-49F2-90A9-DF5239DD80EF}" type="datetimeFigureOut">
              <a:rPr lang="el-GR" smtClean="0"/>
              <a:t>17/9/2024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18E220-31DE-45A5-98F4-26FC573D158B}" type="slidenum">
              <a:rPr lang="el-GR" smtClean="0"/>
              <a:t>‹#›</a:t>
            </a:fld>
            <a:endParaRPr lang="el-GR"/>
          </a:p>
        </p:txBody>
      </p:sp>
    </p:spTree>
    <p:extLst>
      <p:ext uri="{BB962C8B-B14F-4D97-AF65-F5344CB8AC3E}">
        <p14:creationId xmlns:p14="http://schemas.microsoft.com/office/powerpoint/2010/main" val="1995412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el.wikipedia.org/wiki/%CE%A0%CE%B5%CF%81%CE%B9%CE%B2%CE%AC%CE%BB%CE%BB%CE%BF%CE%BD" TargetMode="External"/><Relationship Id="rId3" Type="http://schemas.openxmlformats.org/officeDocument/2006/relationships/hyperlink" Target="https://el.wikipedia.org/wiki/%CE%9C%CE%B9%CE%BA%CF%81%CE%BF%CF%83%CE%BA%CF%8C%CF%80%CE%B9%CE%BF" TargetMode="External"/><Relationship Id="rId7" Type="http://schemas.openxmlformats.org/officeDocument/2006/relationships/hyperlink" Target="https://el.wikipedia.org/wiki/%CE%95%CE%BA%CE%B1%CF%84%CE%BF%CF%83%CF%84%CF%8C%CE%BC%CE%B5%CF%84%CF%81%CE%BF" TargetMode="External"/><Relationship Id="rId2" Type="http://schemas.openxmlformats.org/officeDocument/2006/relationships/hyperlink" Target="https://el.wikipedia.org/wiki/%CE%9C%CE%B9%CE%BA%CF%81%CF%8C%CE%BC%CE%B5%CF%84%CF%81%CE%BF" TargetMode="External"/><Relationship Id="rId1" Type="http://schemas.openxmlformats.org/officeDocument/2006/relationships/slideLayout" Target="../slideLayouts/slideLayout2.xml"/><Relationship Id="rId6" Type="http://schemas.openxmlformats.org/officeDocument/2006/relationships/hyperlink" Target="https://el.wikipedia.org/w/index.php?title=%CE%94%CE%B9%CE%AC%CE%BC%CE%B5%CF%84%CF%81%CE%BF&amp;action=edit&amp;redlink=1" TargetMode="External"/><Relationship Id="rId5" Type="http://schemas.openxmlformats.org/officeDocument/2006/relationships/hyperlink" Target="https://el.wikipedia.org/w/index.php?title=%CE%9E%CE%B5%CE%BD%CE%BF%CF%86%CF%85%CE%BF%CF%86%CF%8C%CF%81%CE%B1&amp;action=edit&amp;redlink=1" TargetMode="External"/><Relationship Id="rId10" Type="http://schemas.openxmlformats.org/officeDocument/2006/relationships/hyperlink" Target="https://el.wikipedia.org/wiki/%CE%94%CF%85%CF%83%CE%B5%CE%BD%CF%84%CE%B5%CF%81%CE%AF%CE%B1" TargetMode="External"/><Relationship Id="rId4" Type="http://schemas.openxmlformats.org/officeDocument/2006/relationships/hyperlink" Target="https://el.wikipedia.org/wiki/%CE%A7%CE%B9%CE%BB%CE%B9%CE%BF%CF%83%CF%84%CF%8C%CE%BC%CE%B5%CF%84%CF%81%CE%BF" TargetMode="External"/><Relationship Id="rId9" Type="http://schemas.openxmlformats.org/officeDocument/2006/relationships/hyperlink" Target="https://el.wikipedia.org/wiki/%CE%95%CE%BB%CE%BF%CE%BD%CE%BF%CF%83%CE%AF%CE%B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l.wikipedia.org/wiki/%CE%91%CF%81%CE%B8%CF%81%CF%8C%CF%80%CE%BF%CE%B4%CE%B1" TargetMode="External"/><Relationship Id="rId2" Type="http://schemas.openxmlformats.org/officeDocument/2006/relationships/hyperlink" Target="http://el.wikipedia.org/wiki/%CE%95%CE%BE%CF%89%CF%83%CE%BA%CE%B5%CE%BB%CE%B5%CF%84%CF%8C%CF%8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ΒΙΟΛΟΓΙΑ Β </a:t>
            </a:r>
            <a:br>
              <a:rPr lang="el-GR" dirty="0" smtClean="0"/>
            </a:br>
            <a:r>
              <a:rPr lang="el-GR" dirty="0" smtClean="0"/>
              <a:t>ΣΤΗΡΙΞΗ ΚΑΙ ΚΙΝΗΣΗ</a:t>
            </a:r>
            <a:endParaRPr lang="el-GR" dirty="0"/>
          </a:p>
        </p:txBody>
      </p:sp>
      <p:sp>
        <p:nvSpPr>
          <p:cNvPr id="3" name="Υπότιτλος 2"/>
          <p:cNvSpPr>
            <a:spLocks noGrp="1"/>
          </p:cNvSpPr>
          <p:nvPr>
            <p:ph type="subTitle" idx="1"/>
          </p:nvPr>
        </p:nvSpPr>
        <p:spPr/>
        <p:txBody>
          <a:bodyPr/>
          <a:lstStyle/>
          <a:p>
            <a:r>
              <a:rPr lang="el-GR" dirty="0" smtClean="0"/>
              <a:t>ΚΝ</a:t>
            </a:r>
            <a:endParaRPr lang="el-GR" dirty="0"/>
          </a:p>
        </p:txBody>
      </p:sp>
    </p:spTree>
    <p:extLst>
      <p:ext uri="{BB962C8B-B14F-4D97-AF65-F5344CB8AC3E}">
        <p14:creationId xmlns:p14="http://schemas.microsoft.com/office/powerpoint/2010/main" val="120696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ΣΤΗΡΙΞΗ ΚΑΙ </a:t>
            </a:r>
            <a:r>
              <a:rPr lang="el-GR" b="1" dirty="0" smtClean="0"/>
              <a:t>ΚΙΝΗΣΗ</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ΚΙΝΗΣΗ = αλλάζει θέση ή προσανατολισμό κάποιο μέλος του οργανισμού</a:t>
            </a:r>
          </a:p>
          <a:p>
            <a:r>
              <a:rPr lang="el-GR" dirty="0" smtClean="0"/>
              <a:t>ΜΕΤΑΚΙΝΗΣΗ = αλλάζει η θέση όλου του οργανισμού.</a:t>
            </a:r>
          </a:p>
          <a:p>
            <a:r>
              <a:rPr lang="el-GR" dirty="0"/>
              <a:t>Έχουμε ήδη διαπιστώσει διαφορές μεταξύ ζωικού και φυτικού κυττάρου. Αντίστοιχα υπάρχουν διαφορές και ανάμεσα στους ζωικούς και φυτικούς οργανισμούς. Η πλέον χαρακτηριστική διαφορά έχει σχέση με την κίνηση. Η κίνηση δεν είναι εύκολο να παρατηρηθεί στα φυτά, είναι όμως χαρακτηριστική ιδιότητα των ζώων, τα οποία μπορούν να κινούνται αλλά και να μετακινούνται. Η δυνατότητα της μετακίνησης διευκολύνει τις προσπάθειες των ζώων για αναπαραγωγή, εξασφάλιση τροφής ή αποφυγή των εχθρών.</a:t>
            </a:r>
          </a:p>
          <a:p>
            <a:r>
              <a:rPr lang="el-GR" dirty="0"/>
              <a:t>Yπάρχουν ωστόσο και ζωικοί οργανισμοί, όπως η </a:t>
            </a:r>
            <a:r>
              <a:rPr lang="el-GR" dirty="0" err="1"/>
              <a:t>ύδρα</a:t>
            </a:r>
            <a:r>
              <a:rPr lang="el-GR" dirty="0"/>
              <a:t>, οι οποίοι ζουν προσκολλημένοι στον βυθό. Οι οργανισμοί αυτοί μπορούν να κινηθούν, αλλά δεν μπορούν να μετακινηθούν.</a:t>
            </a:r>
          </a:p>
          <a:p>
            <a:endParaRPr lang="el-GR" dirty="0"/>
          </a:p>
        </p:txBody>
      </p:sp>
    </p:spTree>
    <p:extLst>
      <p:ext uri="{BB962C8B-B14F-4D97-AF65-F5344CB8AC3E}">
        <p14:creationId xmlns:p14="http://schemas.microsoft.com/office/powerpoint/2010/main" val="1192116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411307"/>
            <a:ext cx="10515600" cy="1325563"/>
          </a:xfrm>
        </p:spPr>
        <p:txBody>
          <a:bodyPr>
            <a:normAutofit fontScale="90000"/>
          </a:bodyPr>
          <a:lstStyle/>
          <a:p>
            <a:r>
              <a:rPr lang="el-GR" sz="4000" b="1" dirty="0"/>
              <a:t>Η στήριξη και η κίνηση στους μονοκύτταρους οργανισμούς</a:t>
            </a:r>
            <a:r>
              <a:rPr lang="el-GR" b="1" dirty="0"/>
              <a:t/>
            </a:r>
            <a:br>
              <a:rPr lang="el-GR" b="1" dirty="0"/>
            </a:br>
            <a:endParaRPr lang="el-GR" dirty="0"/>
          </a:p>
        </p:txBody>
      </p:sp>
      <p:sp>
        <p:nvSpPr>
          <p:cNvPr id="3" name="Θέση περιεχομένου 2"/>
          <p:cNvSpPr>
            <a:spLocks noGrp="1"/>
          </p:cNvSpPr>
          <p:nvPr>
            <p:ph idx="1"/>
          </p:nvPr>
        </p:nvSpPr>
        <p:spPr>
          <a:xfrm>
            <a:off x="838200" y="1437697"/>
            <a:ext cx="10515600" cy="4351338"/>
          </a:xfrm>
        </p:spPr>
        <p:txBody>
          <a:bodyPr>
            <a:normAutofit lnSpcReduction="10000"/>
          </a:bodyPr>
          <a:lstStyle/>
          <a:p>
            <a:endParaRPr lang="el-GR" dirty="0" smtClean="0"/>
          </a:p>
          <a:p>
            <a:r>
              <a:rPr lang="el-GR" dirty="0"/>
              <a:t>Ορισμένοι μονοκύτταροι οργανισμοί, όπως τα βακτήρια και οι μύκητες, διαθέτουν κυτταρικό τοίχωμα, που χρησιμεύει στη στήριξή τους. Το κυτταρικό τοίχωμα των οργανισμών αυτών έχει διαφορετική χημική σύσταση από το κυτταρικό τοίχωμα του φυτικού κυττάρου, αλλά </a:t>
            </a:r>
            <a:r>
              <a:rPr lang="el-GR" dirty="0" smtClean="0"/>
              <a:t>εξυπηρετεί </a:t>
            </a:r>
            <a:r>
              <a:rPr lang="el-GR" dirty="0"/>
              <a:t>τον ίδιο σκοπό</a:t>
            </a:r>
            <a:r>
              <a:rPr lang="el-GR" dirty="0" smtClean="0"/>
              <a:t>.</a:t>
            </a:r>
          </a:p>
          <a:p>
            <a:r>
              <a:rPr lang="el-GR" dirty="0"/>
              <a:t>Οι μονοκύτταροι οργανισμοί μετακινούνται με τη βοήθεια διάφορων μηχανισμών</a:t>
            </a:r>
            <a:r>
              <a:rPr lang="el-GR" dirty="0" smtClean="0"/>
              <a:t>:    1. </a:t>
            </a:r>
            <a:r>
              <a:rPr lang="el-GR" dirty="0"/>
              <a:t>ψευδοπόδια (προσωρινές προεκβολές</a:t>
            </a:r>
            <a:r>
              <a:rPr lang="el-GR" dirty="0" smtClean="0"/>
              <a:t>)</a:t>
            </a:r>
          </a:p>
          <a:p>
            <a:r>
              <a:rPr lang="el-GR" dirty="0"/>
              <a:t> </a:t>
            </a:r>
            <a:r>
              <a:rPr lang="el-GR" dirty="0" smtClean="0"/>
              <a:t>                          2. μαστίγια</a:t>
            </a:r>
          </a:p>
          <a:p>
            <a:r>
              <a:rPr lang="el-GR" dirty="0"/>
              <a:t> </a:t>
            </a:r>
            <a:r>
              <a:rPr lang="el-GR" dirty="0" smtClean="0"/>
              <a:t>                          3. βλεφαρίδες</a:t>
            </a:r>
            <a:endParaRPr lang="el-GR" dirty="0"/>
          </a:p>
          <a:p>
            <a:endParaRPr lang="el-GR" dirty="0"/>
          </a:p>
        </p:txBody>
      </p:sp>
    </p:spTree>
    <p:extLst>
      <p:ext uri="{BB962C8B-B14F-4D97-AF65-F5344CB8AC3E}">
        <p14:creationId xmlns:p14="http://schemas.microsoft.com/office/powerpoint/2010/main" val="1527894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undefine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81019" y="247376"/>
            <a:ext cx="9111490" cy="5929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7110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ΠΡΩΤΟΖΩΑ</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Τα πρωτόζωα έχουν συνήθως μεγέθη που κυμαίνονται από 10 έως 52 </a:t>
            </a:r>
            <a:r>
              <a:rPr lang="el-GR" dirty="0">
                <a:hlinkClick r:id="rId2" tooltip="Μικρόμετρο"/>
              </a:rPr>
              <a:t>μικρόμετρα</a:t>
            </a:r>
            <a:r>
              <a:rPr lang="el-GR" dirty="0"/>
              <a:t>, οπότε γίνονται εύκολα ορατά με τη χρήση </a:t>
            </a:r>
            <a:r>
              <a:rPr lang="el-GR" dirty="0">
                <a:hlinkClick r:id="rId3" tooltip="Μικροσκόπιο"/>
              </a:rPr>
              <a:t>μικροσκοπίου</a:t>
            </a:r>
            <a:r>
              <a:rPr lang="el-GR" dirty="0"/>
              <a:t>, αλλά μπορούν να μεγαλώσουν μέχρι και το ένα </a:t>
            </a:r>
            <a:r>
              <a:rPr lang="el-GR" dirty="0">
                <a:hlinkClick r:id="rId4" tooltip="Χιλιοστόμετρο"/>
              </a:rPr>
              <a:t>χιλιοστόμετρο</a:t>
            </a:r>
            <a:r>
              <a:rPr lang="el-GR" dirty="0" smtClean="0"/>
              <a:t>.</a:t>
            </a:r>
          </a:p>
          <a:p>
            <a:r>
              <a:rPr lang="el-GR" dirty="0"/>
              <a:t>Τα μεγαλύτερα γνωστά πρωτόζωα είναι τα </a:t>
            </a:r>
            <a:r>
              <a:rPr lang="el-GR" dirty="0" err="1">
                <a:hlinkClick r:id="rId5" tooltip="Ξενοφυοφόρα (δεν έχει γραφτεί ακόμα)"/>
              </a:rPr>
              <a:t>ξενοφυοφόρα</a:t>
            </a:r>
            <a:r>
              <a:rPr lang="el-GR" dirty="0"/>
              <a:t>, που μπορούν να φθάσουν σε </a:t>
            </a:r>
            <a:r>
              <a:rPr lang="el-GR" dirty="0">
                <a:hlinkClick r:id="rId6" tooltip="Διάμετρο (δεν έχει γραφτεί ακόμα)"/>
              </a:rPr>
              <a:t>διάμετρο</a:t>
            </a:r>
            <a:r>
              <a:rPr lang="el-GR" dirty="0"/>
              <a:t> </a:t>
            </a:r>
            <a:r>
              <a:rPr lang="el-GR" dirty="0" err="1"/>
              <a:t>ώς</a:t>
            </a:r>
            <a:r>
              <a:rPr lang="el-GR" dirty="0"/>
              <a:t> και τα 20 </a:t>
            </a:r>
            <a:r>
              <a:rPr lang="el-GR" dirty="0">
                <a:hlinkClick r:id="rId7" tooltip="Εκατοστόμετρο"/>
              </a:rPr>
              <a:t>εκατοστόμετρα</a:t>
            </a:r>
            <a:r>
              <a:rPr lang="el-GR" dirty="0"/>
              <a:t> και ζουν σε βαθιές θάλασσες. Τα πρωτόζωα ζουν σε υδάτινα </a:t>
            </a:r>
            <a:r>
              <a:rPr lang="el-GR" dirty="0">
                <a:hlinkClick r:id="rId8" tooltip="Περιβάλλον"/>
              </a:rPr>
              <a:t>περιβάλλοντα</a:t>
            </a:r>
            <a:r>
              <a:rPr lang="el-GR" dirty="0"/>
              <a:t> και εδάφη, ακόμη και ως ξενιστές (παράσιτα) άλλων ζώων, ακόμη και ανθρώπων. Μερικά από τα τελευταία είναι παθογόνα και προκαλούν ασθένειες όπως π.χ. η </a:t>
            </a:r>
            <a:r>
              <a:rPr lang="el-GR" dirty="0">
                <a:hlinkClick r:id="rId9" tooltip="Ελονοσία"/>
              </a:rPr>
              <a:t>ελονοσία</a:t>
            </a:r>
            <a:r>
              <a:rPr lang="el-GR" dirty="0"/>
              <a:t>, η </a:t>
            </a:r>
            <a:r>
              <a:rPr lang="el-GR" dirty="0">
                <a:hlinkClick r:id="rId10" tooltip="Δυσεντερία"/>
              </a:rPr>
              <a:t>δυσεντερία</a:t>
            </a:r>
            <a:r>
              <a:rPr lang="el-GR" dirty="0"/>
              <a:t>. Δεν έχουν, όπως είναι φυσικό ιστούς και όργανα. Όλες οι λειτουργίες της ζωής εμφανίζονται στο μοναδικό κύτταρο. Έχουν πυρήνα στο εσωτερικό του κυττάρου. Το κύτταρο περιβάλλεται από μια ελαστική μεμβράνη, η οποία επιτρέπει την εκλεκτική διέλευση ουσιών, βοηθώντας στις ανταλλαγές με το περιβάλλον.</a:t>
            </a:r>
          </a:p>
        </p:txBody>
      </p:sp>
    </p:spTree>
    <p:extLst>
      <p:ext uri="{BB962C8B-B14F-4D97-AF65-F5344CB8AC3E}">
        <p14:creationId xmlns:p14="http://schemas.microsoft.com/office/powerpoint/2010/main" val="894740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ΕΥΓΛΗΝΗ</a:t>
            </a:r>
            <a:endParaRPr lang="el-GR" dirty="0"/>
          </a:p>
        </p:txBody>
      </p:sp>
      <p:sp>
        <p:nvSpPr>
          <p:cNvPr id="3" name="Θέση περιεχομένου 2"/>
          <p:cNvSpPr>
            <a:spLocks noGrp="1"/>
          </p:cNvSpPr>
          <p:nvPr>
            <p:ph idx="1"/>
          </p:nvPr>
        </p:nvSpPr>
        <p:spPr/>
        <p:txBody>
          <a:bodyPr/>
          <a:lstStyle/>
          <a:p>
            <a:r>
              <a:rPr lang="el-GR" dirty="0"/>
              <a:t>Η </a:t>
            </a:r>
            <a:r>
              <a:rPr lang="el-GR" dirty="0" err="1" smtClean="0"/>
              <a:t>Ευγλήνη</a:t>
            </a:r>
            <a:r>
              <a:rPr lang="el-GR" dirty="0" smtClean="0"/>
              <a:t> </a:t>
            </a:r>
            <a:r>
              <a:rPr lang="el-GR" dirty="0"/>
              <a:t>ανήκει στα </a:t>
            </a:r>
            <a:r>
              <a:rPr lang="el-GR" dirty="0" err="1" smtClean="0"/>
              <a:t>Ευγληνόζωα</a:t>
            </a:r>
            <a:r>
              <a:rPr lang="el-GR" dirty="0" smtClean="0"/>
              <a:t>. </a:t>
            </a:r>
            <a:r>
              <a:rPr lang="el-GR" dirty="0"/>
              <a:t>Είναι </a:t>
            </a:r>
            <a:r>
              <a:rPr lang="el-GR" dirty="0" err="1"/>
              <a:t>αυτότροφο</a:t>
            </a:r>
            <a:r>
              <a:rPr lang="el-GR" dirty="0"/>
              <a:t> κατά βάση όπως μας υποδεικνύει η ύπαρξη </a:t>
            </a:r>
            <a:r>
              <a:rPr lang="el-GR" dirty="0" err="1"/>
              <a:t>χλωροπλαστών</a:t>
            </a:r>
            <a:r>
              <a:rPr lang="el-GR" dirty="0"/>
              <a:t> (τα </a:t>
            </a:r>
            <a:r>
              <a:rPr lang="el-GR" dirty="0" smtClean="0"/>
              <a:t>σακουλάκια </a:t>
            </a:r>
            <a:r>
              <a:rPr lang="el-GR" dirty="0"/>
              <a:t>μέσα στο σώμα του πρωτόζωου). Το κόκκινο σημαδάκι που βλέπετε ονομάζεται στίγμα και οι επιστήμονες πιθανολογούν ότι αποτελεί ένα είδος «ματιού» (εντοπίζει το φως). Κοντά στο στίγμα όταν καθαρίζει λίγο η εικόνα πιθανόν να βλέπετε το μαστίγιο με το οποίο κινείται. Η </a:t>
            </a:r>
            <a:r>
              <a:rPr lang="el-GR" dirty="0" err="1" smtClean="0"/>
              <a:t>Ευγλήνη</a:t>
            </a:r>
            <a:r>
              <a:rPr lang="el-GR" dirty="0" smtClean="0"/>
              <a:t> </a:t>
            </a:r>
            <a:r>
              <a:rPr lang="el-GR" dirty="0"/>
              <a:t>βρίσκεται κυρίως σε περιοχές με έντονη βλάστηση </a:t>
            </a:r>
            <a:r>
              <a:rPr lang="el-GR" dirty="0" smtClean="0"/>
              <a:t>και </a:t>
            </a:r>
            <a:r>
              <a:rPr lang="el-GR" dirty="0"/>
              <a:t>σε ποτάμια, λίμνες και γενικά γλυκά νερά.</a:t>
            </a:r>
          </a:p>
        </p:txBody>
      </p:sp>
    </p:spTree>
    <p:extLst>
      <p:ext uri="{BB962C8B-B14F-4D97-AF65-F5344CB8AC3E}">
        <p14:creationId xmlns:p14="http://schemas.microsoft.com/office/powerpoint/2010/main" val="1482207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Η στήριξη στα φυτά</a:t>
            </a:r>
            <a:br>
              <a:rPr lang="el-GR" b="1" dirty="0"/>
            </a:br>
            <a:endParaRPr lang="el-GR" dirty="0"/>
          </a:p>
        </p:txBody>
      </p:sp>
      <p:sp>
        <p:nvSpPr>
          <p:cNvPr id="3" name="Θέση περιεχομένου 2"/>
          <p:cNvSpPr>
            <a:spLocks noGrp="1"/>
          </p:cNvSpPr>
          <p:nvPr>
            <p:ph idx="1"/>
          </p:nvPr>
        </p:nvSpPr>
        <p:spPr/>
        <p:txBody>
          <a:bodyPr/>
          <a:lstStyle/>
          <a:p>
            <a:r>
              <a:rPr lang="el-GR" dirty="0"/>
              <a:t>Η φωτοσύνθεση είναι βασική λειτουργία των φυτών. Επειδή για τη λειτουργία αυτή είναι απαραίτητη η ηλιακή ακτινοβολία, τα φύλλα των φυτών θα πρέπει να είναι εκτεθειμένα στο φως του ήλιου. Διάφορα τμήματα του φυτού υποστηρίζουν τα φύλλα και τις λειτουργίες τους. Ο βλαστός τα στηρίζει και η ρίζα συγκρατεί ολόκληρο το φυτό στο έδαφος. Το ξύλωμα, εκτός από τη μεταφορά των ουσιών, που ήδη γνωρίσαμε, εξυπηρετεί και τη στήριξη του φυτού. Τα τοιχώματα των αγωγών του ξυλώματος είναι φτιαγμένα από μια ουσία σκληρή και αδιάβροχη. Στα δέντρα οι αγωγοί του ξυλώματος είναι το κύριο συστατικό του ξύλου.</a:t>
            </a:r>
          </a:p>
        </p:txBody>
      </p:sp>
    </p:spTree>
    <p:extLst>
      <p:ext uri="{BB962C8B-B14F-4D97-AF65-F5344CB8AC3E}">
        <p14:creationId xmlns:p14="http://schemas.microsoft.com/office/powerpoint/2010/main" val="1371785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Η στήριξη και η κίνηση στους ζωικούς οργανισμούς</a:t>
            </a:r>
            <a:br>
              <a:rPr lang="el-GR" b="1"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Για την πραγματοποίηση των κινήσεων, ο άνθρωπος, όπως και άλλα ζώα, διαθέτει σκελετό και μυς.</a:t>
            </a:r>
          </a:p>
          <a:p>
            <a:r>
              <a:rPr lang="el-GR" dirty="0"/>
              <a:t>Στα ζώα που διαθέτουν σκελετό, αυτός μπορεί:</a:t>
            </a:r>
          </a:p>
          <a:p>
            <a:r>
              <a:rPr lang="el-GR" dirty="0"/>
              <a:t>να βρίσκεται στο εσωτερικό του οργανισμού (</a:t>
            </a:r>
            <a:r>
              <a:rPr lang="el-GR" b="1" dirty="0" err="1"/>
              <a:t>ενδοσκελετός</a:t>
            </a:r>
            <a:r>
              <a:rPr lang="el-GR" dirty="0"/>
              <a:t>) ή</a:t>
            </a:r>
          </a:p>
          <a:p>
            <a:r>
              <a:rPr lang="el-GR" dirty="0"/>
              <a:t>να καλύπτει εξωτερικά τον οργανισμό (</a:t>
            </a:r>
            <a:r>
              <a:rPr lang="el-GR" b="1" dirty="0"/>
              <a:t>εξωσκελετός</a:t>
            </a:r>
            <a:r>
              <a:rPr lang="el-GR" dirty="0"/>
              <a:t>).</a:t>
            </a:r>
          </a:p>
          <a:p>
            <a:r>
              <a:rPr lang="el-GR" dirty="0"/>
              <a:t>Σε κάθε περίπτωση, ο σκελετός αυτός, εκτός από την κίνηση, προστατεύει, υποστηρίζει και διατηρεί το σχήμα του σώματος των ζώων.</a:t>
            </a:r>
          </a:p>
          <a:p>
            <a:r>
              <a:rPr lang="el-GR" dirty="0"/>
              <a:t>Στα ασπόνδυλα ο </a:t>
            </a:r>
            <a:r>
              <a:rPr lang="el-GR" dirty="0">
                <a:hlinkClick r:id="rId2" tooltip="ΕΞΩΣΚΕΛΕΤΟΣ"/>
              </a:rPr>
              <a:t>εξωσκελετός</a:t>
            </a:r>
            <a:r>
              <a:rPr lang="el-GR" dirty="0"/>
              <a:t> βοηθά επιπλέον στη διατήρηση της υγρασίας του σώματός τους. Σε μια κατηγορία ασπονδύλων, τα </a:t>
            </a:r>
            <a:r>
              <a:rPr lang="el-GR" dirty="0">
                <a:hlinkClick r:id="rId3" tooltip="ΑΡΘΡΟΠΟΔΑ"/>
              </a:rPr>
              <a:t>αρθρόποδα</a:t>
            </a:r>
            <a:r>
              <a:rPr lang="el-GR" dirty="0"/>
              <a:t>, ο εξωσκελετός είναι αρθρωτός, έτσι ώστε να επιτρέπονται οι </a:t>
            </a:r>
            <a:r>
              <a:rPr lang="el-GR" dirty="0" smtClean="0"/>
              <a:t>κινήσεις.</a:t>
            </a:r>
            <a:endParaRPr lang="el-GR" dirty="0"/>
          </a:p>
          <a:p>
            <a:endParaRPr lang="el-GR" dirty="0"/>
          </a:p>
        </p:txBody>
      </p:sp>
    </p:spTree>
    <p:extLst>
      <p:ext uri="{BB962C8B-B14F-4D97-AF65-F5344CB8AC3E}">
        <p14:creationId xmlns:p14="http://schemas.microsoft.com/office/powerpoint/2010/main" val="3844619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ΤΑ ΣΠΟΝΔΥΛΩΤΑ</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Όλα τα σπονδυλωτά, όπου κι αν ζουν (ξηρά, αέρα ή νερό), διαθέτουν </a:t>
            </a:r>
            <a:r>
              <a:rPr lang="el-GR" b="1" dirty="0"/>
              <a:t>σπονδυλική στήλη,</a:t>
            </a:r>
            <a:r>
              <a:rPr lang="el-GR" dirty="0"/>
              <a:t> η οποία είναι μέρος του </a:t>
            </a:r>
            <a:r>
              <a:rPr lang="el-GR" dirty="0" err="1"/>
              <a:t>ενδοσκελετού</a:t>
            </a:r>
            <a:r>
              <a:rPr lang="el-GR" dirty="0"/>
              <a:t> τους.</a:t>
            </a:r>
          </a:p>
          <a:p>
            <a:r>
              <a:rPr lang="el-GR" dirty="0"/>
              <a:t>Ο σκελετός των σπονδυλωτών παρουσιάζει διαφοροποιήσεις, ανάλογα με το περιβάλλον στο οποίο ζουν και μετακινούνται:</a:t>
            </a:r>
          </a:p>
          <a:p>
            <a:r>
              <a:rPr lang="el-GR" dirty="0"/>
              <a:t>Στον αέρα η μετακίνηση (πτήση) γίνεται με τη βοήθεια των μπροστινών άκρων, που είναι διαμορφωμένα σε πτέρυγες. Τα φτερά είναι ελαφριά. Το σώμα των σπονδυλωτών που πετούν έχει αεροδυναμικό σχήμα, που εξυπηρετεί την πτήση.</a:t>
            </a:r>
          </a:p>
          <a:p>
            <a:r>
              <a:rPr lang="el-GR" dirty="0"/>
              <a:t>Στο νερό η μετακίνηση (κολύμβηση) διευκολύνεται από το </a:t>
            </a:r>
            <a:r>
              <a:rPr lang="el-GR" b="1" dirty="0"/>
              <a:t>υδροδυναμικό</a:t>
            </a:r>
            <a:r>
              <a:rPr lang="el-GR" dirty="0"/>
              <a:t> σχήμα που έχει το σώμα τους, από τα πτερύγια και τα λέπια.</a:t>
            </a:r>
          </a:p>
          <a:p>
            <a:r>
              <a:rPr lang="el-GR" dirty="0"/>
              <a:t>Στην ξηρά η μετακίνηση (βάδιση) γίνεται με τη βοήθεια άκρων τα οποία είναι κάθετα προς το έδαφος. Με τον τρόπο αυτό τα σπονδυλωτά της ξηράς βαδίζουν με ευκολία και μπορούν να τρέχουν γρήγορα. Τα ερπετά, όπως, για παράδειγμα, τα φίδια, μετακινούνται έρποντας. </a:t>
            </a:r>
          </a:p>
          <a:p>
            <a:endParaRPr lang="el-GR" dirty="0"/>
          </a:p>
        </p:txBody>
      </p:sp>
    </p:spTree>
    <p:extLst>
      <p:ext uri="{BB962C8B-B14F-4D97-AF65-F5344CB8AC3E}">
        <p14:creationId xmlns:p14="http://schemas.microsoft.com/office/powerpoint/2010/main" val="200765353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861</Words>
  <Application>Microsoft Office PowerPoint</Application>
  <PresentationFormat>Ευρεία οθόνη</PresentationFormat>
  <Paragraphs>33</Paragraphs>
  <Slides>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9</vt:i4>
      </vt:variant>
    </vt:vector>
  </HeadingPairs>
  <TitlesOfParts>
    <vt:vector size="13" baseType="lpstr">
      <vt:lpstr>Arial</vt:lpstr>
      <vt:lpstr>Calibri</vt:lpstr>
      <vt:lpstr>Calibri Light</vt:lpstr>
      <vt:lpstr>Θέμα του Office</vt:lpstr>
      <vt:lpstr>ΒΙΟΛΟΓΙΑ Β  ΣΤΗΡΙΞΗ ΚΑΙ ΚΙΝΗΣΗ</vt:lpstr>
      <vt:lpstr>ΣΤΗΡΙΞΗ ΚΑΙ ΚΙΝΗΣΗ</vt:lpstr>
      <vt:lpstr>Η στήριξη και η κίνηση στους μονοκύτταρους οργανισμούς </vt:lpstr>
      <vt:lpstr>Παρουσίαση του PowerPoint</vt:lpstr>
      <vt:lpstr>ΠΡΩΤΟΖΩΑ</vt:lpstr>
      <vt:lpstr>Η ΕΥΓΛΗΝΗ</vt:lpstr>
      <vt:lpstr>Η στήριξη στα φυτά </vt:lpstr>
      <vt:lpstr>Η στήριξη και η κίνηση στους ζωικούς οργανισμούς </vt:lpstr>
      <vt:lpstr>ΤΑ ΣΠΟΝΔΥΛΩΤΑ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ΒΙΟΛΟΓΙΑ Β  ΣΤΗΡΙΞΗ ΚΑΙ ΚΙΝΗΣΗ</dc:title>
  <dc:creator>ΚΩΣΤΑΣ ΝΙΚΟΛΑΟΥ</dc:creator>
  <cp:lastModifiedBy>ΚΩΣΤΑΣ ΝΙΚΟΛΑΟΥ</cp:lastModifiedBy>
  <cp:revision>16</cp:revision>
  <dcterms:created xsi:type="dcterms:W3CDTF">2024-09-17T15:53:27Z</dcterms:created>
  <dcterms:modified xsi:type="dcterms:W3CDTF">2024-09-17T16:35:15Z</dcterms:modified>
</cp:coreProperties>
</file>