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9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7D0FB6E9-69E8-4C23-8FAC-44CDD8BC7BCE}" type="datetimeFigureOut">
              <a:rPr lang="el-GR" smtClean="0"/>
              <a:t>13/10/2024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F64E350-46AF-4B87-BDCA-8105D7DB826F}" type="slidenum">
              <a:rPr lang="el-GR" smtClean="0"/>
              <a:t>‹#›</a:t>
            </a:fld>
            <a:endParaRPr lang="el-GR"/>
          </a:p>
        </p:txBody>
      </p:sp>
    </p:spTree>
    <p:extLst>
      <p:ext uri="{BB962C8B-B14F-4D97-AF65-F5344CB8AC3E}">
        <p14:creationId xmlns:p14="http://schemas.microsoft.com/office/powerpoint/2010/main" val="2663302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D0FB6E9-69E8-4C23-8FAC-44CDD8BC7BCE}" type="datetimeFigureOut">
              <a:rPr lang="el-GR" smtClean="0"/>
              <a:t>13/10/2024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F64E350-46AF-4B87-BDCA-8105D7DB826F}" type="slidenum">
              <a:rPr lang="el-GR" smtClean="0"/>
              <a:t>‹#›</a:t>
            </a:fld>
            <a:endParaRPr lang="el-GR"/>
          </a:p>
        </p:txBody>
      </p:sp>
    </p:spTree>
    <p:extLst>
      <p:ext uri="{BB962C8B-B14F-4D97-AF65-F5344CB8AC3E}">
        <p14:creationId xmlns:p14="http://schemas.microsoft.com/office/powerpoint/2010/main" val="263119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D0FB6E9-69E8-4C23-8FAC-44CDD8BC7BCE}" type="datetimeFigureOut">
              <a:rPr lang="el-GR" smtClean="0"/>
              <a:t>13/10/2024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F64E350-46AF-4B87-BDCA-8105D7DB826F}" type="slidenum">
              <a:rPr lang="el-GR" smtClean="0"/>
              <a:t>‹#›</a:t>
            </a:fld>
            <a:endParaRPr lang="el-GR"/>
          </a:p>
        </p:txBody>
      </p:sp>
    </p:spTree>
    <p:extLst>
      <p:ext uri="{BB962C8B-B14F-4D97-AF65-F5344CB8AC3E}">
        <p14:creationId xmlns:p14="http://schemas.microsoft.com/office/powerpoint/2010/main" val="1417839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D0FB6E9-69E8-4C23-8FAC-44CDD8BC7BCE}" type="datetimeFigureOut">
              <a:rPr lang="el-GR" smtClean="0"/>
              <a:t>13/10/2024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F64E350-46AF-4B87-BDCA-8105D7DB826F}" type="slidenum">
              <a:rPr lang="el-GR" smtClean="0"/>
              <a:t>‹#›</a:t>
            </a:fld>
            <a:endParaRPr lang="el-GR"/>
          </a:p>
        </p:txBody>
      </p:sp>
    </p:spTree>
    <p:extLst>
      <p:ext uri="{BB962C8B-B14F-4D97-AF65-F5344CB8AC3E}">
        <p14:creationId xmlns:p14="http://schemas.microsoft.com/office/powerpoint/2010/main" val="78980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7D0FB6E9-69E8-4C23-8FAC-44CDD8BC7BCE}" type="datetimeFigureOut">
              <a:rPr lang="el-GR" smtClean="0"/>
              <a:t>13/10/2024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F64E350-46AF-4B87-BDCA-8105D7DB826F}" type="slidenum">
              <a:rPr lang="el-GR" smtClean="0"/>
              <a:t>‹#›</a:t>
            </a:fld>
            <a:endParaRPr lang="el-GR"/>
          </a:p>
        </p:txBody>
      </p:sp>
    </p:spTree>
    <p:extLst>
      <p:ext uri="{BB962C8B-B14F-4D97-AF65-F5344CB8AC3E}">
        <p14:creationId xmlns:p14="http://schemas.microsoft.com/office/powerpoint/2010/main" val="801576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7D0FB6E9-69E8-4C23-8FAC-44CDD8BC7BCE}" type="datetimeFigureOut">
              <a:rPr lang="el-GR" smtClean="0"/>
              <a:t>13/10/2024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F64E350-46AF-4B87-BDCA-8105D7DB826F}" type="slidenum">
              <a:rPr lang="el-GR" smtClean="0"/>
              <a:t>‹#›</a:t>
            </a:fld>
            <a:endParaRPr lang="el-GR"/>
          </a:p>
        </p:txBody>
      </p:sp>
    </p:spTree>
    <p:extLst>
      <p:ext uri="{BB962C8B-B14F-4D97-AF65-F5344CB8AC3E}">
        <p14:creationId xmlns:p14="http://schemas.microsoft.com/office/powerpoint/2010/main" val="12182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7D0FB6E9-69E8-4C23-8FAC-44CDD8BC7BCE}" type="datetimeFigureOut">
              <a:rPr lang="el-GR" smtClean="0"/>
              <a:t>13/10/2024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1F64E350-46AF-4B87-BDCA-8105D7DB826F}" type="slidenum">
              <a:rPr lang="el-GR" smtClean="0"/>
              <a:t>‹#›</a:t>
            </a:fld>
            <a:endParaRPr lang="el-GR"/>
          </a:p>
        </p:txBody>
      </p:sp>
    </p:spTree>
    <p:extLst>
      <p:ext uri="{BB962C8B-B14F-4D97-AF65-F5344CB8AC3E}">
        <p14:creationId xmlns:p14="http://schemas.microsoft.com/office/powerpoint/2010/main" val="233629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7D0FB6E9-69E8-4C23-8FAC-44CDD8BC7BCE}" type="datetimeFigureOut">
              <a:rPr lang="el-GR" smtClean="0"/>
              <a:t>13/10/2024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1F64E350-46AF-4B87-BDCA-8105D7DB826F}" type="slidenum">
              <a:rPr lang="el-GR" smtClean="0"/>
              <a:t>‹#›</a:t>
            </a:fld>
            <a:endParaRPr lang="el-GR"/>
          </a:p>
        </p:txBody>
      </p:sp>
    </p:spTree>
    <p:extLst>
      <p:ext uri="{BB962C8B-B14F-4D97-AF65-F5344CB8AC3E}">
        <p14:creationId xmlns:p14="http://schemas.microsoft.com/office/powerpoint/2010/main" val="401510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D0FB6E9-69E8-4C23-8FAC-44CDD8BC7BCE}" type="datetimeFigureOut">
              <a:rPr lang="el-GR" smtClean="0"/>
              <a:t>13/10/2024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1F64E350-46AF-4B87-BDCA-8105D7DB826F}" type="slidenum">
              <a:rPr lang="el-GR" smtClean="0"/>
              <a:t>‹#›</a:t>
            </a:fld>
            <a:endParaRPr lang="el-GR"/>
          </a:p>
        </p:txBody>
      </p:sp>
    </p:spTree>
    <p:extLst>
      <p:ext uri="{BB962C8B-B14F-4D97-AF65-F5344CB8AC3E}">
        <p14:creationId xmlns:p14="http://schemas.microsoft.com/office/powerpoint/2010/main" val="218713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7D0FB6E9-69E8-4C23-8FAC-44CDD8BC7BCE}" type="datetimeFigureOut">
              <a:rPr lang="el-GR" smtClean="0"/>
              <a:t>13/10/2024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F64E350-46AF-4B87-BDCA-8105D7DB826F}" type="slidenum">
              <a:rPr lang="el-GR" smtClean="0"/>
              <a:t>‹#›</a:t>
            </a:fld>
            <a:endParaRPr lang="el-GR"/>
          </a:p>
        </p:txBody>
      </p:sp>
    </p:spTree>
    <p:extLst>
      <p:ext uri="{BB962C8B-B14F-4D97-AF65-F5344CB8AC3E}">
        <p14:creationId xmlns:p14="http://schemas.microsoft.com/office/powerpoint/2010/main" val="59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7D0FB6E9-69E8-4C23-8FAC-44CDD8BC7BCE}" type="datetimeFigureOut">
              <a:rPr lang="el-GR" smtClean="0"/>
              <a:t>13/10/2024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F64E350-46AF-4B87-BDCA-8105D7DB826F}" type="slidenum">
              <a:rPr lang="el-GR" smtClean="0"/>
              <a:t>‹#›</a:t>
            </a:fld>
            <a:endParaRPr lang="el-GR"/>
          </a:p>
        </p:txBody>
      </p:sp>
    </p:spTree>
    <p:extLst>
      <p:ext uri="{BB962C8B-B14F-4D97-AF65-F5344CB8AC3E}">
        <p14:creationId xmlns:p14="http://schemas.microsoft.com/office/powerpoint/2010/main" val="1185757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0FB6E9-69E8-4C23-8FAC-44CDD8BC7BCE}" type="datetimeFigureOut">
              <a:rPr lang="el-GR" smtClean="0"/>
              <a:t>13/10/2024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4E350-46AF-4B87-BDCA-8105D7DB826F}" type="slidenum">
              <a:rPr lang="el-GR" smtClean="0"/>
              <a:t>‹#›</a:t>
            </a:fld>
            <a:endParaRPr lang="el-GR"/>
          </a:p>
        </p:txBody>
      </p:sp>
    </p:spTree>
    <p:extLst>
      <p:ext uri="{BB962C8B-B14F-4D97-AF65-F5344CB8AC3E}">
        <p14:creationId xmlns:p14="http://schemas.microsoft.com/office/powerpoint/2010/main" val="344314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smtClean="0"/>
              <a:t>ΒΙΟΛΟΓΙΑ Γ ΓΥΜΝΑΣΙΟΥ</a:t>
            </a:r>
            <a:endParaRPr lang="el-GR" dirty="0"/>
          </a:p>
        </p:txBody>
      </p:sp>
      <p:sp>
        <p:nvSpPr>
          <p:cNvPr id="3" name="Υπότιτλος 2"/>
          <p:cNvSpPr>
            <a:spLocks noGrp="1"/>
          </p:cNvSpPr>
          <p:nvPr>
            <p:ph type="subTitle" idx="1"/>
          </p:nvPr>
        </p:nvSpPr>
        <p:spPr/>
        <p:txBody>
          <a:bodyPr/>
          <a:lstStyle/>
          <a:p>
            <a:r>
              <a:rPr lang="el-GR" dirty="0" smtClean="0"/>
              <a:t>ΤΟ ΚΥΤΤΑΡΟ</a:t>
            </a:r>
          </a:p>
          <a:p>
            <a:r>
              <a:rPr lang="el-GR" dirty="0" smtClean="0"/>
              <a:t>ΚΝ</a:t>
            </a:r>
            <a:endParaRPr lang="el-GR" dirty="0"/>
          </a:p>
        </p:txBody>
      </p:sp>
    </p:spTree>
    <p:extLst>
      <p:ext uri="{BB962C8B-B14F-4D97-AF65-F5344CB8AC3E}">
        <p14:creationId xmlns:p14="http://schemas.microsoft.com/office/powerpoint/2010/main" val="407148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83127" y="1597891"/>
            <a:ext cx="12022107" cy="5273640"/>
          </a:xfrm>
          <a:prstGeom prst="rect">
            <a:avLst/>
          </a:prstGeom>
        </p:spPr>
      </p:pic>
      <p:sp>
        <p:nvSpPr>
          <p:cNvPr id="5" name="TextBox 4"/>
          <p:cNvSpPr txBox="1"/>
          <p:nvPr/>
        </p:nvSpPr>
        <p:spPr>
          <a:xfrm>
            <a:off x="1256145" y="858982"/>
            <a:ext cx="7887855" cy="646331"/>
          </a:xfrm>
          <a:prstGeom prst="rect">
            <a:avLst/>
          </a:prstGeom>
          <a:noFill/>
        </p:spPr>
        <p:txBody>
          <a:bodyPr wrap="square" rtlCol="0">
            <a:spAutoFit/>
          </a:bodyPr>
          <a:lstStyle/>
          <a:p>
            <a:r>
              <a:rPr lang="el-GR" dirty="0" smtClean="0">
                <a:solidFill>
                  <a:srgbClr val="FF0000"/>
                </a:solidFill>
              </a:rPr>
              <a:t>ΣΥΜΠΛΕΓΜΑ </a:t>
            </a:r>
            <a:r>
              <a:rPr lang="en-US" dirty="0" smtClean="0">
                <a:solidFill>
                  <a:srgbClr val="FF0000"/>
                </a:solidFill>
              </a:rPr>
              <a:t>GOLGI</a:t>
            </a:r>
            <a:r>
              <a:rPr lang="el-GR" dirty="0" smtClean="0">
                <a:solidFill>
                  <a:srgbClr val="FF0000"/>
                </a:solidFill>
              </a:rPr>
              <a:t>: </a:t>
            </a:r>
            <a:r>
              <a:rPr lang="el-GR" dirty="0" smtClean="0"/>
              <a:t>ΈΝΑ ΣΥΝΟΛΟ ΑΠΌ ΠΕΠΛΑΤΥΣΜΕΝΟΥΣ ΣΑΚΚΟΥΣ ΟΠΟΥ ΟΙ ΠΡΩΤΕΙΝΕΣ ΠΑΙΡΝΟΥΝ ΤΗΝ ΤΕΛΙΚΗ ΤΟΥΣ ΜΟΡΦΗ.</a:t>
            </a:r>
            <a:endParaRPr lang="el-GR" dirty="0"/>
          </a:p>
        </p:txBody>
      </p:sp>
    </p:spTree>
    <p:extLst>
      <p:ext uri="{BB962C8B-B14F-4D97-AF65-F5344CB8AC3E}">
        <p14:creationId xmlns:p14="http://schemas.microsoft.com/office/powerpoint/2010/main" val="4132010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352402" y="0"/>
            <a:ext cx="11756471" cy="6705600"/>
          </a:xfrm>
          <a:prstGeom prst="rect">
            <a:avLst/>
          </a:prstGeom>
        </p:spPr>
      </p:pic>
    </p:spTree>
    <p:extLst>
      <p:ext uri="{BB962C8B-B14F-4D97-AF65-F5344CB8AC3E}">
        <p14:creationId xmlns:p14="http://schemas.microsoft.com/office/powerpoint/2010/main" val="1813426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142654" y="489528"/>
            <a:ext cx="11932731" cy="5687436"/>
          </a:xfrm>
          <a:prstGeom prst="rect">
            <a:avLst/>
          </a:prstGeom>
        </p:spPr>
      </p:pic>
    </p:spTree>
    <p:extLst>
      <p:ext uri="{BB962C8B-B14F-4D97-AF65-F5344CB8AC3E}">
        <p14:creationId xmlns:p14="http://schemas.microsoft.com/office/powerpoint/2010/main" val="3710641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172529" y="336906"/>
            <a:ext cx="11733143" cy="5840057"/>
          </a:xfrm>
          <a:prstGeom prst="rect">
            <a:avLst/>
          </a:prstGeom>
        </p:spPr>
      </p:pic>
    </p:spTree>
    <p:extLst>
      <p:ext uri="{BB962C8B-B14F-4D97-AF65-F5344CB8AC3E}">
        <p14:creationId xmlns:p14="http://schemas.microsoft.com/office/powerpoint/2010/main" val="3313731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99094" y="349762"/>
            <a:ext cx="11889706" cy="5827202"/>
          </a:xfrm>
          <a:prstGeom prst="rect">
            <a:avLst/>
          </a:prstGeom>
        </p:spPr>
      </p:pic>
    </p:spTree>
    <p:extLst>
      <p:ext uri="{BB962C8B-B14F-4D97-AF65-F5344CB8AC3E}">
        <p14:creationId xmlns:p14="http://schemas.microsoft.com/office/powerpoint/2010/main" val="1381067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ΚΥΤΤΑΡΟ – Η ΜΟΝΑΔΑ ΤΗΣ ΖΩΗΣ</a:t>
            </a:r>
            <a:endParaRPr lang="el-GR" dirty="0"/>
          </a:p>
        </p:txBody>
      </p:sp>
      <p:sp>
        <p:nvSpPr>
          <p:cNvPr id="3" name="Θέση περιεχομένου 2"/>
          <p:cNvSpPr>
            <a:spLocks noGrp="1"/>
          </p:cNvSpPr>
          <p:nvPr>
            <p:ph idx="1"/>
          </p:nvPr>
        </p:nvSpPr>
        <p:spPr/>
        <p:txBody>
          <a:bodyPr/>
          <a:lstStyle/>
          <a:p>
            <a:r>
              <a:rPr lang="el-GR" sz="5400" b="1" dirty="0" smtClean="0">
                <a:solidFill>
                  <a:schemeClr val="accent1">
                    <a:lumMod val="75000"/>
                  </a:schemeClr>
                </a:solidFill>
              </a:rPr>
              <a:t>ΚΥΤΤΑΡΙΚΗ ΘΕΩΡΙΑ</a:t>
            </a:r>
            <a:r>
              <a:rPr lang="el-GR" dirty="0" smtClean="0"/>
              <a:t>:</a:t>
            </a:r>
          </a:p>
          <a:p>
            <a:r>
              <a:rPr lang="el-GR" sz="4000" b="1" dirty="0" smtClean="0">
                <a:solidFill>
                  <a:srgbClr val="FF0000"/>
                </a:solidFill>
              </a:rPr>
              <a:t>1. ΤΟ ΚΥΤΤΑΡΟ  ΕΙΝΑΙ </a:t>
            </a:r>
            <a:r>
              <a:rPr lang="el-GR" sz="4000" b="1" smtClean="0">
                <a:solidFill>
                  <a:srgbClr val="FF0000"/>
                </a:solidFill>
              </a:rPr>
              <a:t>Η </a:t>
            </a:r>
            <a:r>
              <a:rPr lang="el-GR" sz="4000" b="1" smtClean="0">
                <a:solidFill>
                  <a:srgbClr val="FF0000"/>
                </a:solidFill>
              </a:rPr>
              <a:t>ΘΕΜΕΛΙΩΔΗΣ </a:t>
            </a:r>
            <a:r>
              <a:rPr lang="el-GR" sz="4000" b="1" dirty="0" smtClean="0">
                <a:solidFill>
                  <a:srgbClr val="FF0000"/>
                </a:solidFill>
              </a:rPr>
              <a:t>ΔΟΜΙΚΗ ΚΑΙ ΛΕΙΤΟΥΡΓΙΚΗ ΜΟΝΑΔΑ ΤΗΣ ΖΩΗΣ</a:t>
            </a:r>
          </a:p>
          <a:p>
            <a:r>
              <a:rPr lang="el-GR" sz="4000" b="1" dirty="0" smtClean="0">
                <a:solidFill>
                  <a:srgbClr val="FF0000"/>
                </a:solidFill>
              </a:rPr>
              <a:t>2. ΚΑΘΕ ΚΥΤΤΑΡΟ ΠΡΟΕΡΧΕΤΑΙ ΑΠΟ </a:t>
            </a:r>
            <a:r>
              <a:rPr lang="el-GR" sz="4000" b="1" dirty="0">
                <a:solidFill>
                  <a:srgbClr val="FF0000"/>
                </a:solidFill>
              </a:rPr>
              <a:t>Ε</a:t>
            </a:r>
            <a:r>
              <a:rPr lang="el-GR" sz="4000" b="1" dirty="0" smtClean="0">
                <a:solidFill>
                  <a:srgbClr val="FF0000"/>
                </a:solidFill>
              </a:rPr>
              <a:t>ΝΑ </a:t>
            </a:r>
            <a:r>
              <a:rPr lang="el-GR" sz="4000" b="1" dirty="0">
                <a:solidFill>
                  <a:srgbClr val="FF0000"/>
                </a:solidFill>
              </a:rPr>
              <a:t>Α</a:t>
            </a:r>
            <a:r>
              <a:rPr lang="el-GR" sz="4000" b="1" dirty="0" smtClean="0">
                <a:solidFill>
                  <a:srgbClr val="FF0000"/>
                </a:solidFill>
              </a:rPr>
              <a:t>ΛΛΟ ΚΥΤΤΑΡΟ</a:t>
            </a:r>
            <a:endParaRPr lang="el-GR" sz="4000" b="1" dirty="0">
              <a:solidFill>
                <a:srgbClr val="FF0000"/>
              </a:solidFill>
            </a:endParaRPr>
          </a:p>
        </p:txBody>
      </p:sp>
    </p:spTree>
    <p:extLst>
      <p:ext uri="{BB962C8B-B14F-4D97-AF65-F5344CB8AC3E}">
        <p14:creationId xmlns:p14="http://schemas.microsoft.com/office/powerpoint/2010/main" val="3770458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ΠΡΟΚΑΡΥΩΤΙΚΑ ΚΑΙ ΕΥΚΑΡΥΩΤΙΚΑ ΚΥΤΤΑΡΑ</a:t>
            </a:r>
            <a:endParaRPr lang="el-GR" dirty="0"/>
          </a:p>
        </p:txBody>
      </p:sp>
      <p:sp>
        <p:nvSpPr>
          <p:cNvPr id="3" name="Θέση περιεχομένου 2"/>
          <p:cNvSpPr>
            <a:spLocks noGrp="1"/>
          </p:cNvSpPr>
          <p:nvPr>
            <p:ph idx="1"/>
          </p:nvPr>
        </p:nvSpPr>
        <p:spPr/>
        <p:txBody>
          <a:bodyPr>
            <a:normAutofit/>
          </a:bodyPr>
          <a:lstStyle/>
          <a:p>
            <a:r>
              <a:rPr lang="el-GR" sz="4400" dirty="0" smtClean="0">
                <a:solidFill>
                  <a:srgbClr val="FF0000"/>
                </a:solidFill>
              </a:rPr>
              <a:t>ΤΑ ΠΡΟΚΑΡΥΩΤΙΚΑ ΔΕΝ ΕΧΟΥΝ ΣΧΗΜΑΤΙΣΜΕΝΟ ΠΥΡΗΝΑ</a:t>
            </a:r>
          </a:p>
          <a:p>
            <a:r>
              <a:rPr lang="el-GR" sz="4400" dirty="0" smtClean="0">
                <a:solidFill>
                  <a:srgbClr val="FF0000"/>
                </a:solidFill>
              </a:rPr>
              <a:t>ΤΑ ΕΥΚΑΡΥΩΤΙΚΑ ΕΧΟΥΝ ΣΧΗΜΑΤΙΣΜΕΝΟ ΠΥΡΗΝΑ</a:t>
            </a:r>
            <a:endParaRPr lang="el-GR" sz="4400" dirty="0">
              <a:solidFill>
                <a:srgbClr val="FF0000"/>
              </a:solidFill>
            </a:endParaRPr>
          </a:p>
        </p:txBody>
      </p:sp>
    </p:spTree>
    <p:extLst>
      <p:ext uri="{BB962C8B-B14F-4D97-AF65-F5344CB8AC3E}">
        <p14:creationId xmlns:p14="http://schemas.microsoft.com/office/powerpoint/2010/main" val="317423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357152" y="301625"/>
            <a:ext cx="5421889" cy="3614593"/>
          </a:xfrm>
          <a:prstGeom prst="rect">
            <a:avLst/>
          </a:prstGeom>
        </p:spPr>
      </p:pic>
      <p:pic>
        <p:nvPicPr>
          <p:cNvPr id="5" name="Εικόνα 4"/>
          <p:cNvPicPr>
            <a:picLocks noChangeAspect="1"/>
          </p:cNvPicPr>
          <p:nvPr/>
        </p:nvPicPr>
        <p:blipFill>
          <a:blip r:embed="rId3"/>
          <a:stretch>
            <a:fillRect/>
          </a:stretch>
        </p:blipFill>
        <p:spPr>
          <a:xfrm>
            <a:off x="6187567" y="208729"/>
            <a:ext cx="5210902" cy="5553850"/>
          </a:xfrm>
          <a:prstGeom prst="rect">
            <a:avLst/>
          </a:prstGeom>
        </p:spPr>
      </p:pic>
      <p:sp>
        <p:nvSpPr>
          <p:cNvPr id="6" name="TextBox 5"/>
          <p:cNvSpPr txBox="1"/>
          <p:nvPr/>
        </p:nvSpPr>
        <p:spPr>
          <a:xfrm>
            <a:off x="646545" y="4119418"/>
            <a:ext cx="5643419" cy="1446550"/>
          </a:xfrm>
          <a:prstGeom prst="rect">
            <a:avLst/>
          </a:prstGeom>
          <a:noFill/>
        </p:spPr>
        <p:txBody>
          <a:bodyPr wrap="square" rtlCol="0">
            <a:spAutoFit/>
          </a:bodyPr>
          <a:lstStyle/>
          <a:p>
            <a:r>
              <a:rPr lang="el-GR" sz="4400" dirty="0" smtClean="0">
                <a:solidFill>
                  <a:srgbClr val="FF0000"/>
                </a:solidFill>
              </a:rPr>
              <a:t>ΠΡΟΚΑΡΥΩΤΙΚΟ ΚΥΤΤΑΡΟ</a:t>
            </a:r>
            <a:endParaRPr lang="el-GR" sz="4400" dirty="0">
              <a:solidFill>
                <a:srgbClr val="FF0000"/>
              </a:solidFill>
            </a:endParaRPr>
          </a:p>
        </p:txBody>
      </p:sp>
    </p:spTree>
    <p:extLst>
      <p:ext uri="{BB962C8B-B14F-4D97-AF65-F5344CB8AC3E}">
        <p14:creationId xmlns:p14="http://schemas.microsoft.com/office/powerpoint/2010/main" val="188784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70657" y="477055"/>
            <a:ext cx="6139379" cy="3302781"/>
          </a:xfrm>
          <a:prstGeom prst="rect">
            <a:avLst/>
          </a:prstGeom>
        </p:spPr>
      </p:pic>
      <p:pic>
        <p:nvPicPr>
          <p:cNvPr id="5" name="Εικόνα 4"/>
          <p:cNvPicPr>
            <a:picLocks noChangeAspect="1"/>
          </p:cNvPicPr>
          <p:nvPr/>
        </p:nvPicPr>
        <p:blipFill>
          <a:blip r:embed="rId3"/>
          <a:stretch>
            <a:fillRect/>
          </a:stretch>
        </p:blipFill>
        <p:spPr>
          <a:xfrm>
            <a:off x="6573886" y="1708495"/>
            <a:ext cx="5618114" cy="5149505"/>
          </a:xfrm>
          <a:prstGeom prst="rect">
            <a:avLst/>
          </a:prstGeom>
        </p:spPr>
      </p:pic>
      <p:sp>
        <p:nvSpPr>
          <p:cNvPr id="6" name="TextBox 5"/>
          <p:cNvSpPr txBox="1"/>
          <p:nvPr/>
        </p:nvSpPr>
        <p:spPr>
          <a:xfrm>
            <a:off x="175491" y="3962400"/>
            <a:ext cx="6031345" cy="1754326"/>
          </a:xfrm>
          <a:prstGeom prst="rect">
            <a:avLst/>
          </a:prstGeom>
          <a:noFill/>
        </p:spPr>
        <p:txBody>
          <a:bodyPr wrap="square" rtlCol="0">
            <a:spAutoFit/>
          </a:bodyPr>
          <a:lstStyle/>
          <a:p>
            <a:r>
              <a:rPr lang="el-GR" sz="5400" dirty="0" smtClean="0">
                <a:solidFill>
                  <a:srgbClr val="FF0000"/>
                </a:solidFill>
              </a:rPr>
              <a:t>ΕΥΚΑΡΥΩΤΙΚΟ ΚΥΤΤΑΡΟ </a:t>
            </a:r>
            <a:endParaRPr lang="el-GR" sz="5400" dirty="0">
              <a:solidFill>
                <a:srgbClr val="FF0000"/>
              </a:solidFill>
            </a:endParaRPr>
          </a:p>
        </p:txBody>
      </p:sp>
      <p:sp>
        <p:nvSpPr>
          <p:cNvPr id="7" name="TextBox 6"/>
          <p:cNvSpPr txBox="1"/>
          <p:nvPr/>
        </p:nvSpPr>
        <p:spPr>
          <a:xfrm>
            <a:off x="7333673" y="1062164"/>
            <a:ext cx="3925454" cy="646331"/>
          </a:xfrm>
          <a:prstGeom prst="rect">
            <a:avLst/>
          </a:prstGeom>
          <a:noFill/>
        </p:spPr>
        <p:txBody>
          <a:bodyPr wrap="square" rtlCol="0">
            <a:spAutoFit/>
          </a:bodyPr>
          <a:lstStyle/>
          <a:p>
            <a:r>
              <a:rPr lang="el-GR" dirty="0" smtClean="0"/>
              <a:t>ΚΥΤΤΑΡΟ ΣΤΟΜΑΤΙΚΗΣ ΚΟΙΛΟΤΗΤΑΣ ΧΡΩΜΑΤΙΣΜΕΝΟ ΜΕ </a:t>
            </a:r>
            <a:r>
              <a:rPr lang="en-US" dirty="0" smtClean="0"/>
              <a:t>LUGOL </a:t>
            </a:r>
            <a:r>
              <a:rPr lang="el-GR" dirty="0" smtClean="0"/>
              <a:t>ΙΩΔΙΟΥ</a:t>
            </a:r>
            <a:endParaRPr lang="el-GR" dirty="0"/>
          </a:p>
        </p:txBody>
      </p:sp>
    </p:spTree>
    <p:extLst>
      <p:ext uri="{BB962C8B-B14F-4D97-AF65-F5344CB8AC3E}">
        <p14:creationId xmlns:p14="http://schemas.microsoft.com/office/powerpoint/2010/main" val="3658364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5477164" y="0"/>
            <a:ext cx="6714836" cy="6858000"/>
          </a:xfrm>
          <a:prstGeom prst="rect">
            <a:avLst/>
          </a:prstGeom>
        </p:spPr>
      </p:pic>
      <p:pic>
        <p:nvPicPr>
          <p:cNvPr id="6" name="Εικόνα 5"/>
          <p:cNvPicPr>
            <a:picLocks noChangeAspect="1"/>
          </p:cNvPicPr>
          <p:nvPr/>
        </p:nvPicPr>
        <p:blipFill>
          <a:blip r:embed="rId3"/>
          <a:stretch>
            <a:fillRect/>
          </a:stretch>
        </p:blipFill>
        <p:spPr>
          <a:xfrm>
            <a:off x="64656" y="4322"/>
            <a:ext cx="5412508" cy="6853678"/>
          </a:xfrm>
          <a:prstGeom prst="rect">
            <a:avLst/>
          </a:prstGeom>
        </p:spPr>
      </p:pic>
    </p:spTree>
    <p:extLst>
      <p:ext uri="{BB962C8B-B14F-4D97-AF65-F5344CB8AC3E}">
        <p14:creationId xmlns:p14="http://schemas.microsoft.com/office/powerpoint/2010/main" val="2165265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stretch>
            <a:fillRect/>
          </a:stretch>
        </p:blipFill>
        <p:spPr>
          <a:xfrm>
            <a:off x="838200" y="261531"/>
            <a:ext cx="10515600" cy="5736451"/>
          </a:xfrm>
          <a:prstGeom prst="rect">
            <a:avLst/>
          </a:prstGeom>
        </p:spPr>
      </p:pic>
    </p:spTree>
    <p:extLst>
      <p:ext uri="{BB962C8B-B14F-4D97-AF65-F5344CB8AC3E}">
        <p14:creationId xmlns:p14="http://schemas.microsoft.com/office/powerpoint/2010/main" val="4028179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838200" y="157019"/>
            <a:ext cx="10515600" cy="6428508"/>
          </a:xfrm>
          <a:prstGeom prst="rect">
            <a:avLst/>
          </a:prstGeom>
        </p:spPr>
      </p:pic>
    </p:spTree>
    <p:extLst>
      <p:ext uri="{BB962C8B-B14F-4D97-AF65-F5344CB8AC3E}">
        <p14:creationId xmlns:p14="http://schemas.microsoft.com/office/powerpoint/2010/main" val="3733583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727363" y="438727"/>
            <a:ext cx="10515600" cy="6419273"/>
          </a:xfrm>
          <a:prstGeom prst="rect">
            <a:avLst/>
          </a:prstGeom>
        </p:spPr>
      </p:pic>
      <p:sp>
        <p:nvSpPr>
          <p:cNvPr id="5" name="TextBox 4"/>
          <p:cNvSpPr txBox="1"/>
          <p:nvPr/>
        </p:nvSpPr>
        <p:spPr>
          <a:xfrm>
            <a:off x="4507345" y="785091"/>
            <a:ext cx="5643419" cy="1015663"/>
          </a:xfrm>
          <a:prstGeom prst="rect">
            <a:avLst/>
          </a:prstGeom>
          <a:noFill/>
        </p:spPr>
        <p:txBody>
          <a:bodyPr wrap="square" rtlCol="0">
            <a:spAutoFit/>
          </a:bodyPr>
          <a:lstStyle/>
          <a:p>
            <a:r>
              <a:rPr lang="el-GR" sz="1200" dirty="0" smtClean="0">
                <a:solidFill>
                  <a:srgbClr val="FF0000"/>
                </a:solidFill>
              </a:rPr>
              <a:t>ΕΝΔΟΠΛΑΣΜΑΤΙΚΟ ΔΙΚΤΥΟ (ΑΔΡΟ ΚΑΙ ΛΕΙΟ)</a:t>
            </a:r>
          </a:p>
          <a:p>
            <a:r>
              <a:rPr lang="el-GR" sz="1200" dirty="0" smtClean="0"/>
              <a:t>ΤΟ ΑΔΡΟ ΕΧΕΙ ΡΙΒΟΣΩΜΑΤΑ ΕΝΏ ΤΟ ΛΕΙΟ ΌΧΙ. ΓΕΝΙΚΑ ΕΊΝΑΙ ΈΝΑ ΣΥΝΟΛΟ ΑΠΌ ΜΕΜΒΡΑΝΕΣ ΚΑΙ ΚΥΣΤΕΙΣ ΠΟΥ ΔΙΑΣΧΙΖΕΙ ΤΟ ΚΥΤΤΑΡΟΠΛΑΣΜΑ ΚΑΙ ΣΥΝΔΕΕΙ ΤΗΝ ΠΛΑΣΜΑΤΙΚΗ ΜΕ ΤΗΝ ΠΥΡΗΝΙΚΗ ΜΕΜΒΡΑΝΗ. ΣΤΟ ΑΔΡΟ ΠΑΡΑΓΟΝΤΑΙ ΟΙ ΠΡΩΤΕΙΝΕΣ ΚΑΙ ΑΡΧΙΖΟΥΝ ΝΑ ΠΑΙΡΝΟΥΝ ΤΗΝ ΜΟΡΦΗ ΤΟΥΣ ΣΤΟ ΛΕΙΟ.</a:t>
            </a:r>
            <a:endParaRPr lang="el-GR" sz="1200" dirty="0"/>
          </a:p>
        </p:txBody>
      </p:sp>
    </p:spTree>
    <p:extLst>
      <p:ext uri="{BB962C8B-B14F-4D97-AF65-F5344CB8AC3E}">
        <p14:creationId xmlns:p14="http://schemas.microsoft.com/office/powerpoint/2010/main" val="237983995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132</Words>
  <Application>Microsoft Office PowerPoint</Application>
  <PresentationFormat>Ευρεία οθόνη</PresentationFormat>
  <Paragraphs>16</Paragraphs>
  <Slides>14</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14</vt:i4>
      </vt:variant>
    </vt:vector>
  </HeadingPairs>
  <TitlesOfParts>
    <vt:vector size="18" baseType="lpstr">
      <vt:lpstr>Arial</vt:lpstr>
      <vt:lpstr>Calibri</vt:lpstr>
      <vt:lpstr>Calibri Light</vt:lpstr>
      <vt:lpstr>Θέμα του Office</vt:lpstr>
      <vt:lpstr>ΒΙΟΛΟΓΙΑ Γ ΓΥΜΝΑΣΙΟΥ</vt:lpstr>
      <vt:lpstr>ΚΥΤΤΑΡΟ – Η ΜΟΝΑΔΑ ΤΗΣ ΖΩΗΣ</vt:lpstr>
      <vt:lpstr>ΠΡΟΚΑΡΥΩΤΙΚΑ ΚΑΙ ΕΥΚΑΡΥΩΤΙΚΑ ΚΥΤΤΑΡΑ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ΒΙΟΛΟΓΙΑ Γ ΓΥΜΝΑΣΙΟΥ</dc:title>
  <dc:creator>ΚΩΣΤΑΣ ΝΙΚΟΛΑΟΥ</dc:creator>
  <cp:lastModifiedBy>ΚΩΣΤΑΣ ΝΙΚΟΛΑΟΥ</cp:lastModifiedBy>
  <cp:revision>23</cp:revision>
  <dcterms:created xsi:type="dcterms:W3CDTF">2024-09-30T17:13:50Z</dcterms:created>
  <dcterms:modified xsi:type="dcterms:W3CDTF">2024-10-13T16:48:34Z</dcterms:modified>
</cp:coreProperties>
</file>