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11/5/2023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11/5/2023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DNA" TargetMode="External"/><Relationship Id="rId3" Type="http://schemas.openxmlformats.org/officeDocument/2006/relationships/hyperlink" Target="https://el.wikipedia.org/wiki/%CE%9A%CF%8D%CF%84%CF%84%CE%B1%CF%81%CE%BF" TargetMode="External"/><Relationship Id="rId7" Type="http://schemas.openxmlformats.org/officeDocument/2006/relationships/hyperlink" Target="https://el.wikipedia.org/wiki/%CE%94%CE%B5%CF%83%CE%BF%CE%BE%CF%85%CF%81%CE%B9%CE%B2%CE%BF%CE%BD%CE%BF%CF%85%CE%BA%CE%BB%CE%B5%CF%8A%CE%BA%CF%8C_%CE%BF%CE%BE%CF%8D" TargetMode="External"/><Relationship Id="rId12" Type="http://schemas.openxmlformats.org/officeDocument/2006/relationships/hyperlink" Target="https://el.wikipedia.org/wiki/%CE%91%CE%B3%CE%B3%CE%B5%CE%BB%CE%B9%CE%B1%CF%86%CF%8C%CF%81%CE%BF_RNA" TargetMode="External"/><Relationship Id="rId2" Type="http://schemas.openxmlformats.org/officeDocument/2006/relationships/hyperlink" Target="https://el.wikipedia.org/wiki/%CE%9D%CE%BF%CF%85%CE%BA%CE%BB%CE%B5%CF%8A%CE%BA%CE%AC_%CE%BF%CE%BE%CE%AD%CE%B1" TargetMode="External"/><Relationship Id="rId1" Type="http://schemas.openxmlformats.org/officeDocument/2006/relationships/slideLayout" Target="../slideLayouts/slideLayout2.xml"/><Relationship Id="rId6" Type="http://schemas.openxmlformats.org/officeDocument/2006/relationships/hyperlink" Target="https://el.wikipedia.org/wiki/%CE%93%CE%B5%CE%BD%CE%B5%CF%84%CE%B9%CE%BA%CF%8C%CF%82_%CE%BA%CF%8E%CE%B4%CE%B9%CE%BA%CE%B1%CF%82" TargetMode="External"/><Relationship Id="rId11" Type="http://schemas.openxmlformats.org/officeDocument/2006/relationships/hyperlink" Target="https://el.wikipedia.org/wiki/%CE%9A%CF%85%CF%84%CF%84%CE%B1%CF%81%CF%8C%CF%80%CE%BB%CE%B1%CF%83%CE%BC%CE%B1" TargetMode="External"/><Relationship Id="rId5" Type="http://schemas.openxmlformats.org/officeDocument/2006/relationships/hyperlink" Target="https://el.wikipedia.org/wiki/%CE%9C%CE%B5%CF%84%CE%AC%CF%86%CF%81%CE%B1%CF%83%CE%B7_(%CE%B3%CE%B5%CE%BD%CE%B5%CF%84%CE%B9%CE%BA%CE%AE)" TargetMode="External"/><Relationship Id="rId10" Type="http://schemas.openxmlformats.org/officeDocument/2006/relationships/hyperlink" Target="https://el.wikipedia.org/wiki/%CE%A1%CE%B9%CE%B2%CF%8C%CF%83%CF%89%CE%BC%CE%B1" TargetMode="External"/><Relationship Id="rId4" Type="http://schemas.openxmlformats.org/officeDocument/2006/relationships/hyperlink" Target="https://el.wikipedia.org/wiki/%CE%9D%CE%BF%CF%85%CE%BA%CE%BB%CE%B5%CE%BF%CF%84%CE%AF%CE%B4%CE%B9%CE%BF" TargetMode="External"/><Relationship Id="rId9" Type="http://schemas.openxmlformats.org/officeDocument/2006/relationships/hyperlink" Target="https://el.wikipedia.org/wiki/%CE%A0%CF%81%CF%89%CF%84%CE%B5%CE%90%CE%BD%CE%B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C%CE%B1%CE%BA%CF%81%CE%BF%CE%BC%CF%8C%CF%81%CE%B9%CE%BF"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el.wikipedia.org/wiki/%CE%9D%CE%BF%CF%85%CE%BA%CE%BB%CE%B5%CE%BF%CF%84%CE%AF%CE%B4%CE%B9%CE%B1" TargetMode="External"/><Relationship Id="rId4" Type="http://schemas.openxmlformats.org/officeDocument/2006/relationships/hyperlink" Target="https://el.wikipedia.org/wiki/%CE%9C%CE%BF%CF%81%CE%B9%CE%B1%CE%BA%CF%8C_%CE%B2%CE%AC%CF%81%CE%BF%CF%82"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l.wikipedia.org/w/index.php?title=%CE%A0%CE%BF%CE%BB%CF%85%CE%BD%CE%BF%CF%85%CE%BA%CE%BB%CE%B5%CE%BF%CF%84%CE%B9%CE%B4%CE%B9%CE%BA%CE%AE_%CE%B1%CE%BB%CF%85%CF%83%CE%AF%CE%B4%CE%B1&amp;action=edit&amp;redlink=1" TargetMode="External"/><Relationship Id="rId3" Type="http://schemas.openxmlformats.org/officeDocument/2006/relationships/hyperlink" Target="https://el.wikipedia.org/w/index.php?title=%CE%A1%CE%B9%CE%B2%CE%BF%CE%BD%CE%BF%CF%85%CE%BA%CE%BB%CE%B5%CE%BF%CF%84%CE%AF%CE%B4%CE%B9%CE%B1&amp;action=edit&amp;redlink=1" TargetMode="External"/><Relationship Id="rId7" Type="http://schemas.openxmlformats.org/officeDocument/2006/relationships/hyperlink" Target="https://el.wikipedia.org/wiki/%CE%98%CF%85%CE%BC%CE%AF%CE%BD%CE%B7" TargetMode="External"/><Relationship Id="rId2" Type="http://schemas.openxmlformats.org/officeDocument/2006/relationships/hyperlink" Target="https://el.wikipedia.org/wiki/%CE%A1%CE%B9%CE%B2%CF%8C%CE%B6%CE%B7" TargetMode="External"/><Relationship Id="rId1" Type="http://schemas.openxmlformats.org/officeDocument/2006/relationships/slideLayout" Target="../slideLayouts/slideLayout2.xml"/><Relationship Id="rId6" Type="http://schemas.openxmlformats.org/officeDocument/2006/relationships/hyperlink" Target="https://el.wikipedia.org/wiki/%CE%9F%CF%85%CF%81%CE%B1%CE%BA%CE%AF%CE%BB%CE%B7" TargetMode="External"/><Relationship Id="rId5" Type="http://schemas.openxmlformats.org/officeDocument/2006/relationships/hyperlink" Target="https://el.wikipedia.org/wiki/%CE%A0%CF%85%CF%81%CE%B9%CE%BC%CE%B9%CE%B4%CE%AF%CE%BD%CE%B7" TargetMode="External"/><Relationship Id="rId4" Type="http://schemas.openxmlformats.org/officeDocument/2006/relationships/hyperlink" Target="https://el.wikipedia.org/wiki/%CE%94%CE%B5%CE%BF%CE%BE%CF%85%CF%81%CE%B9%CE%B2%CF%8C%CE%B6%CE%B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lgn="ctr"/>
            <a:r>
              <a:rPr lang="el-GR" dirty="0" smtClean="0"/>
              <a:t>ΤΟ </a:t>
            </a:r>
            <a:r>
              <a:rPr lang="en-US" dirty="0" smtClean="0"/>
              <a:t>RNA</a:t>
            </a:r>
            <a:endParaRPr lang="el-GR" dirty="0"/>
          </a:p>
        </p:txBody>
      </p:sp>
      <p:sp>
        <p:nvSpPr>
          <p:cNvPr id="3" name="Υπότιτλος 2"/>
          <p:cNvSpPr>
            <a:spLocks noGrp="1"/>
          </p:cNvSpPr>
          <p:nvPr>
            <p:ph type="subTitle" idx="1"/>
          </p:nvPr>
        </p:nvSpPr>
        <p:spPr/>
        <p:txBody>
          <a:bodyPr/>
          <a:lstStyle/>
          <a:p>
            <a:pPr algn="ctr"/>
            <a:r>
              <a:rPr lang="en-US" dirty="0" smtClean="0"/>
              <a:t>K.N</a:t>
            </a:r>
            <a:endParaRPr lang="el-GR" dirty="0"/>
          </a:p>
        </p:txBody>
      </p:sp>
    </p:spTree>
    <p:extLst>
      <p:ext uri="{BB962C8B-B14F-4D97-AF65-F5344CB8AC3E}">
        <p14:creationId xmlns:p14="http://schemas.microsoft.com/office/powerpoint/2010/main" val="106619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50000">
              <a:srgbClr val="FFFFFF"/>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ln>
            <a:solidFill>
              <a:schemeClr val="accent1"/>
            </a:solidFill>
          </a:ln>
        </p:spPr>
        <p:txBody>
          <a:bodyPr/>
          <a:lstStyle/>
          <a:p>
            <a:pPr algn="ctr"/>
            <a:r>
              <a:rPr lang="el-GR" dirty="0" smtClean="0"/>
              <a:t>ΤΙ ΕΙΝΑΙ</a:t>
            </a:r>
            <a:endParaRPr lang="el-GR" dirty="0"/>
          </a:p>
        </p:txBody>
      </p:sp>
      <p:sp>
        <p:nvSpPr>
          <p:cNvPr id="3" name="Θέση περιεχομένου 2"/>
          <p:cNvSpPr>
            <a:spLocks noGrp="1"/>
          </p:cNvSpPr>
          <p:nvPr>
            <p:ph idx="1"/>
          </p:nvPr>
        </p:nvSpPr>
        <p:spPr>
          <a:solidFill>
            <a:schemeClr val="tx2">
              <a:lumMod val="25000"/>
            </a:schemeClr>
          </a:solidFill>
        </p:spPr>
        <p:txBody>
          <a:bodyPr>
            <a:normAutofit fontScale="92500" lnSpcReduction="10000"/>
          </a:bodyPr>
          <a:lstStyle/>
          <a:p>
            <a:r>
              <a:rPr lang="el-GR" dirty="0"/>
              <a:t>Το </a:t>
            </a:r>
            <a:r>
              <a:rPr lang="el-GR" b="1" dirty="0"/>
              <a:t>ριβονουκλεϊκό οξύ</a:t>
            </a:r>
            <a:r>
              <a:rPr lang="el-GR" dirty="0"/>
              <a:t>, ή  </a:t>
            </a:r>
            <a:r>
              <a:rPr lang="el-GR" b="1" dirty="0" err="1"/>
              <a:t>ριβοζονουκλεϊκό</a:t>
            </a:r>
            <a:r>
              <a:rPr lang="el-GR" b="1" dirty="0"/>
              <a:t> οξύ</a:t>
            </a:r>
            <a:r>
              <a:rPr lang="el-GR" dirty="0"/>
              <a:t>, και κατά διεθνή αγγλόφωνη συντομογραφία </a:t>
            </a:r>
            <a:r>
              <a:rPr lang="el-GR" b="1" dirty="0" smtClean="0"/>
              <a:t>RNA</a:t>
            </a:r>
            <a:r>
              <a:rPr lang="el-GR" dirty="0" smtClean="0"/>
              <a:t>, </a:t>
            </a:r>
            <a:r>
              <a:rPr lang="el-GR" dirty="0"/>
              <a:t>είναι μία τις δύο κατηγορίες των πολυμερών </a:t>
            </a:r>
            <a:r>
              <a:rPr lang="el-GR" dirty="0" err="1">
                <a:hlinkClick r:id="rId2" tooltip="Νουκλεϊκά οξέα"/>
              </a:rPr>
              <a:t>νουκλεϊκών</a:t>
            </a:r>
            <a:r>
              <a:rPr lang="el-GR" dirty="0">
                <a:hlinkClick r:id="rId2" tooltip="Νουκλεϊκά οξέα"/>
              </a:rPr>
              <a:t> οξέων</a:t>
            </a:r>
            <a:r>
              <a:rPr lang="el-GR" dirty="0"/>
              <a:t> στο </a:t>
            </a:r>
            <a:r>
              <a:rPr lang="el-GR" dirty="0">
                <a:hlinkClick r:id="rId3" tooltip="Κύτταρο"/>
              </a:rPr>
              <a:t>κύτταρο</a:t>
            </a:r>
            <a:r>
              <a:rPr lang="el-GR" dirty="0" smtClean="0"/>
              <a:t>.</a:t>
            </a:r>
          </a:p>
          <a:p>
            <a:r>
              <a:rPr lang="el-GR" dirty="0" smtClean="0"/>
              <a:t> </a:t>
            </a:r>
            <a:r>
              <a:rPr lang="el-GR" dirty="0"/>
              <a:t>Αποτελείται από μονομερή </a:t>
            </a:r>
            <a:r>
              <a:rPr lang="el-GR" dirty="0">
                <a:hlinkClick r:id="rId4" tooltip="Νουκλεοτίδιο"/>
              </a:rPr>
              <a:t>νουκλεοτίδια</a:t>
            </a:r>
            <a:r>
              <a:rPr lang="el-GR" dirty="0"/>
              <a:t> που παίζουν σημαντικό ρόλο στη διαδικασία της </a:t>
            </a:r>
            <a:r>
              <a:rPr lang="el-GR" dirty="0">
                <a:hlinkClick r:id="rId5" tooltip="Μετάφραση (γενετική)"/>
              </a:rPr>
              <a:t>μετάφρασης</a:t>
            </a:r>
            <a:r>
              <a:rPr lang="el-GR" dirty="0"/>
              <a:t> του </a:t>
            </a:r>
            <a:r>
              <a:rPr lang="el-GR" dirty="0">
                <a:hlinkClick r:id="rId6" tooltip="Γενετικός κώδικας"/>
              </a:rPr>
              <a:t>γενετικού κώδικα</a:t>
            </a:r>
            <a:r>
              <a:rPr lang="el-GR" dirty="0"/>
              <a:t> από την </a:t>
            </a:r>
            <a:r>
              <a:rPr lang="el-GR" dirty="0" smtClean="0"/>
              <a:t> </a:t>
            </a:r>
            <a:r>
              <a:rPr lang="el-GR" dirty="0"/>
              <a:t>κατηγορία </a:t>
            </a:r>
            <a:r>
              <a:rPr lang="el-GR" dirty="0" err="1"/>
              <a:t>νουκλεϊκού</a:t>
            </a:r>
            <a:r>
              <a:rPr lang="el-GR" dirty="0"/>
              <a:t> οξέος, το </a:t>
            </a:r>
            <a:r>
              <a:rPr lang="el-GR" dirty="0" err="1">
                <a:hlinkClick r:id="rId7" tooltip="Δεσοξυριβονουκλεϊκό οξύ"/>
              </a:rPr>
              <a:t>δεσοξυριβονουκλεϊκό</a:t>
            </a:r>
            <a:r>
              <a:rPr lang="el-GR" dirty="0">
                <a:hlinkClick r:id="rId7" tooltip="Δεσοξυριβονουκλεϊκό οξύ"/>
              </a:rPr>
              <a:t> οξύ</a:t>
            </a:r>
            <a:r>
              <a:rPr lang="el-GR" dirty="0"/>
              <a:t> (συντομογραφία </a:t>
            </a:r>
            <a:r>
              <a:rPr lang="el-GR" dirty="0">
                <a:hlinkClick r:id="rId8" tooltip="DNA"/>
              </a:rPr>
              <a:t>DNA</a:t>
            </a:r>
            <a:r>
              <a:rPr lang="el-GR" dirty="0"/>
              <a:t>), σε </a:t>
            </a:r>
            <a:r>
              <a:rPr lang="el-GR" dirty="0">
                <a:hlinkClick r:id="rId9" tooltip="Πρωτεΐνη"/>
              </a:rPr>
              <a:t>πρωτεϊνικά προϊόντα</a:t>
            </a:r>
            <a:r>
              <a:rPr lang="el-GR" dirty="0" smtClean="0"/>
              <a:t>.</a:t>
            </a:r>
          </a:p>
          <a:p>
            <a:r>
              <a:rPr lang="el-GR" dirty="0" smtClean="0"/>
              <a:t> </a:t>
            </a:r>
            <a:r>
              <a:rPr lang="el-GR" dirty="0"/>
              <a:t>Το RNA χαρακτηρίζεται ως ο «αγγελιοφόρος» μεταξύ του DNA και των </a:t>
            </a:r>
            <a:r>
              <a:rPr lang="el-GR" dirty="0">
                <a:hlinkClick r:id="rId9" tooltip="Πρωτεΐνη"/>
              </a:rPr>
              <a:t>πρωτεϊνικών</a:t>
            </a:r>
            <a:r>
              <a:rPr lang="el-GR" dirty="0"/>
              <a:t> συμπλεγμάτων που είναι γνωστά σαν </a:t>
            </a:r>
            <a:r>
              <a:rPr lang="el-GR" dirty="0">
                <a:hlinkClick r:id="rId10" tooltip="Ριβόσωμα"/>
              </a:rPr>
              <a:t>ριβοσώματα</a:t>
            </a:r>
            <a:r>
              <a:rPr lang="el-GR" dirty="0"/>
              <a:t> στο </a:t>
            </a:r>
            <a:r>
              <a:rPr lang="el-GR" dirty="0">
                <a:hlinkClick r:id="rId11" tooltip="Κυτταρόπλασμα"/>
              </a:rPr>
              <a:t>κυτταρόπλασμα</a:t>
            </a:r>
            <a:r>
              <a:rPr lang="el-GR" dirty="0"/>
              <a:t> του </a:t>
            </a:r>
            <a:r>
              <a:rPr lang="el-GR" dirty="0">
                <a:hlinkClick r:id="rId3" tooltip="Κύτταρο"/>
              </a:rPr>
              <a:t>κυττάρου</a:t>
            </a:r>
            <a:r>
              <a:rPr lang="el-GR" dirty="0"/>
              <a:t> (</a:t>
            </a:r>
            <a:r>
              <a:rPr lang="el-GR" dirty="0">
                <a:hlinkClick r:id="rId12" tooltip="Αγγελιαφόρο RNA"/>
              </a:rPr>
              <a:t>αγγελιαφόρο RNA</a:t>
            </a:r>
            <a:r>
              <a:rPr lang="el-GR" dirty="0"/>
              <a:t>, mRNA). Έτσι το RNA μαζί με το DNA αποτελούν το γενετικό υλικό των οργανισμών.</a:t>
            </a:r>
            <a:endParaRPr lang="el-GR" dirty="0"/>
          </a:p>
        </p:txBody>
      </p:sp>
    </p:spTree>
    <p:extLst>
      <p:ext uri="{BB962C8B-B14F-4D97-AF65-F5344CB8AC3E}">
        <p14:creationId xmlns:p14="http://schemas.microsoft.com/office/powerpoint/2010/main" val="3435145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ΔΟΜΗ ΤΟΥ</a:t>
            </a:r>
            <a:endParaRPr lang="el-GR" dirty="0"/>
          </a:p>
        </p:txBody>
      </p:sp>
      <p:pic>
        <p:nvPicPr>
          <p:cNvPr id="2050" name="Picture 2" descr="undefined"/>
          <p:cNvPicPr>
            <a:picLocks noGrp="1" noChangeAspect="1" noChangeArrowheads="1"/>
          </p:cNvPicPr>
          <p:nvPr>
            <p:ph idx="1"/>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508000" y="2025348"/>
            <a:ext cx="4636653" cy="47066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569527" y="2262909"/>
            <a:ext cx="5708073" cy="3693319"/>
          </a:xfrm>
          <a:prstGeom prst="rect">
            <a:avLst/>
          </a:prstGeom>
          <a:noFill/>
        </p:spPr>
        <p:txBody>
          <a:bodyPr wrap="square" rtlCol="0">
            <a:spAutoFit/>
          </a:bodyPr>
          <a:lstStyle/>
          <a:p>
            <a:r>
              <a:rPr lang="el-GR" dirty="0" smtClean="0"/>
              <a:t>Ανάλογα με τις βάσεις που περιέχει μπορεί να είναι Κυτοσίνη, Γουανίνη, Αδενίνη ή Ουρακίλη.</a:t>
            </a:r>
          </a:p>
          <a:p>
            <a:r>
              <a:rPr lang="el-GR" dirty="0" smtClean="0"/>
              <a:t>(ενώ στο </a:t>
            </a:r>
            <a:r>
              <a:rPr lang="en-US" dirty="0" smtClean="0"/>
              <a:t>DNA</a:t>
            </a:r>
            <a:r>
              <a:rPr lang="el-GR" dirty="0" smtClean="0"/>
              <a:t> συναντάμε την Θυμίνη αντί για την Ουρακίλη).</a:t>
            </a:r>
          </a:p>
          <a:p>
            <a:r>
              <a:rPr lang="el-GR" dirty="0" smtClean="0"/>
              <a:t>Οι βάσεις που περιέχουν τόσο το </a:t>
            </a:r>
            <a:r>
              <a:rPr lang="en-US" dirty="0" smtClean="0"/>
              <a:t>RNA</a:t>
            </a:r>
            <a:r>
              <a:rPr lang="el-GR" dirty="0" smtClean="0"/>
              <a:t> όσο και το </a:t>
            </a:r>
            <a:r>
              <a:rPr lang="en-US" dirty="0" smtClean="0"/>
              <a:t>DNA</a:t>
            </a:r>
            <a:r>
              <a:rPr lang="el-GR" dirty="0" smtClean="0"/>
              <a:t> </a:t>
            </a:r>
            <a:r>
              <a:rPr lang="el-GR" dirty="0" err="1" smtClean="0"/>
              <a:t>λεγονται</a:t>
            </a:r>
            <a:r>
              <a:rPr lang="el-GR" dirty="0" smtClean="0"/>
              <a:t> </a:t>
            </a:r>
            <a:r>
              <a:rPr lang="el-GR" dirty="0" err="1" smtClean="0"/>
              <a:t>νιτρογενείς</a:t>
            </a:r>
            <a:r>
              <a:rPr lang="el-GR" dirty="0" smtClean="0"/>
              <a:t> βάσεις.</a:t>
            </a:r>
          </a:p>
          <a:p>
            <a:r>
              <a:rPr lang="el-GR" dirty="0"/>
              <a:t>Απο χημικής άποψης το RNA είναι όμοιο με το DNA. Και οι δύο αυτές κατηγορίες </a:t>
            </a:r>
            <a:r>
              <a:rPr lang="el-GR" dirty="0" err="1"/>
              <a:t>νουκλεϊκών</a:t>
            </a:r>
            <a:r>
              <a:rPr lang="el-GR" dirty="0"/>
              <a:t> οξέων είναι </a:t>
            </a:r>
            <a:r>
              <a:rPr lang="el-GR" dirty="0" err="1">
                <a:hlinkClick r:id="rId3" tooltip="Μακρομόριο"/>
              </a:rPr>
              <a:t>μακρομοριακές</a:t>
            </a:r>
            <a:r>
              <a:rPr lang="el-GR" dirty="0">
                <a:hlinkClick r:id="rId3" tooltip="Μακρομόριο"/>
              </a:rPr>
              <a:t> ενώσεις</a:t>
            </a:r>
            <a:r>
              <a:rPr lang="el-GR" dirty="0"/>
              <a:t> μεγάλου </a:t>
            </a:r>
            <a:r>
              <a:rPr lang="el-GR" dirty="0">
                <a:hlinkClick r:id="rId4" tooltip="Μοριακό βάρος"/>
              </a:rPr>
              <a:t>μοριακού βάρους</a:t>
            </a:r>
            <a:r>
              <a:rPr lang="el-GR" dirty="0"/>
              <a:t>. Το </a:t>
            </a:r>
            <a:r>
              <a:rPr lang="el-GR" dirty="0" err="1"/>
              <a:t>μακρομόριο</a:t>
            </a:r>
            <a:r>
              <a:rPr lang="el-GR" dirty="0"/>
              <a:t> του RNA αποτελείται από επαναλαμβανόμενες δομικές μονάδες τα </a:t>
            </a:r>
            <a:r>
              <a:rPr lang="el-GR" dirty="0">
                <a:hlinkClick r:id="rId5" tooltip="Νουκλεοτίδια"/>
              </a:rPr>
              <a:t>νουκλεοτίδια</a:t>
            </a:r>
            <a:r>
              <a:rPr lang="el-GR" dirty="0"/>
              <a:t>. Το μόριο του RNA περιλαμβάνει (όπως και του DNA), τέσσερις τύπους νουκλεοτιδίων </a:t>
            </a:r>
            <a:r>
              <a:rPr lang="el-GR" dirty="0" smtClean="0"/>
              <a:t> </a:t>
            </a:r>
            <a:endParaRPr lang="el-GR" dirty="0"/>
          </a:p>
        </p:txBody>
      </p:sp>
    </p:spTree>
    <p:extLst>
      <p:ext uri="{BB962C8B-B14F-4D97-AF65-F5344CB8AC3E}">
        <p14:creationId xmlns:p14="http://schemas.microsoft.com/office/powerpoint/2010/main" val="840427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ΚΥΡΙΕΣ ΔΙΑΦΟΡΕΣ ΤΟΥ ΑΠΌ ΤΟ </a:t>
            </a:r>
            <a:r>
              <a:rPr lang="en-US" dirty="0" smtClean="0"/>
              <a:t>DNA</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solidFill>
                  <a:schemeClr val="bg1">
                    <a:lumMod val="95000"/>
                    <a:lumOff val="5000"/>
                  </a:schemeClr>
                </a:solidFill>
              </a:rPr>
              <a:t>Κ</a:t>
            </a:r>
            <a:r>
              <a:rPr lang="el-GR" dirty="0" smtClean="0">
                <a:solidFill>
                  <a:schemeClr val="bg1">
                    <a:lumMod val="95000"/>
                    <a:lumOff val="5000"/>
                  </a:schemeClr>
                </a:solidFill>
              </a:rPr>
              <a:t>ύρια </a:t>
            </a:r>
            <a:r>
              <a:rPr lang="el-GR" dirty="0">
                <a:solidFill>
                  <a:schemeClr val="bg1">
                    <a:lumMod val="95000"/>
                    <a:lumOff val="5000"/>
                  </a:schemeClr>
                </a:solidFill>
              </a:rPr>
              <a:t>διαφορά του RNA από το DNA είναι ότι το μόριό του είναι μονόκλωνο έναντι του δίκλωνου του DNA, αποτελείται δηλαδή από μια μόνο αλυσίδα, ανάλογη της μιας εκ των δύο εκείνων της διπλής έλικας του DNA</a:t>
            </a:r>
            <a:r>
              <a:rPr lang="el-GR" dirty="0" smtClean="0">
                <a:solidFill>
                  <a:schemeClr val="bg1">
                    <a:lumMod val="95000"/>
                    <a:lumOff val="5000"/>
                  </a:schemeClr>
                </a:solidFill>
              </a:rPr>
              <a:t>.</a:t>
            </a:r>
          </a:p>
          <a:p>
            <a:r>
              <a:rPr lang="el-GR" dirty="0" smtClean="0">
                <a:solidFill>
                  <a:schemeClr val="bg1">
                    <a:lumMod val="95000"/>
                    <a:lumOff val="5000"/>
                  </a:schemeClr>
                </a:solidFill>
              </a:rPr>
              <a:t> </a:t>
            </a:r>
            <a:r>
              <a:rPr lang="el-GR" dirty="0">
                <a:solidFill>
                  <a:schemeClr val="bg1">
                    <a:lumMod val="95000"/>
                    <a:lumOff val="5000"/>
                  </a:schemeClr>
                </a:solidFill>
              </a:rPr>
              <a:t>Βασική επίσης διαφορά είναι ότι το σάκχαρο στα νουκλεοτίδια του είναι η </a:t>
            </a:r>
            <a:r>
              <a:rPr lang="el-GR" dirty="0">
                <a:solidFill>
                  <a:schemeClr val="bg1">
                    <a:lumMod val="95000"/>
                    <a:lumOff val="5000"/>
                  </a:schemeClr>
                </a:solidFill>
                <a:hlinkClick r:id="rId2" tooltip="Ριβόζη"/>
              </a:rPr>
              <a:t>ριβόζη</a:t>
            </a:r>
            <a:r>
              <a:rPr lang="el-GR" dirty="0">
                <a:solidFill>
                  <a:schemeClr val="bg1">
                    <a:lumMod val="95000"/>
                    <a:lumOff val="5000"/>
                  </a:schemeClr>
                </a:solidFill>
              </a:rPr>
              <a:t>, εξ ου και η ονομασία τους </a:t>
            </a:r>
            <a:r>
              <a:rPr lang="el-GR" dirty="0" err="1">
                <a:solidFill>
                  <a:schemeClr val="bg1">
                    <a:lumMod val="95000"/>
                    <a:lumOff val="5000"/>
                  </a:schemeClr>
                </a:solidFill>
                <a:hlinkClick r:id="rId3" tooltip="Ριβονουκλεοτίδια (δεν έχει γραφτεί ακόμα)"/>
              </a:rPr>
              <a:t>ριβονουκλεοτίδια</a:t>
            </a:r>
            <a:r>
              <a:rPr lang="el-GR" dirty="0">
                <a:solidFill>
                  <a:schemeClr val="bg1">
                    <a:lumMod val="95000"/>
                    <a:lumOff val="5000"/>
                  </a:schemeClr>
                </a:solidFill>
              </a:rPr>
              <a:t>, αντί της </a:t>
            </a:r>
            <a:r>
              <a:rPr lang="el-GR" dirty="0">
                <a:solidFill>
                  <a:schemeClr val="bg1">
                    <a:lumMod val="95000"/>
                    <a:lumOff val="5000"/>
                  </a:schemeClr>
                </a:solidFill>
                <a:hlinkClick r:id="rId4" tooltip="Δεοξυριβόζη"/>
              </a:rPr>
              <a:t>δεοξυριβόζης</a:t>
            </a:r>
            <a:r>
              <a:rPr lang="el-GR" dirty="0">
                <a:solidFill>
                  <a:schemeClr val="bg1">
                    <a:lumMod val="95000"/>
                    <a:lumOff val="5000"/>
                  </a:schemeClr>
                </a:solidFill>
              </a:rPr>
              <a:t> στο DNA, και ότι περιέχει την </a:t>
            </a:r>
            <a:r>
              <a:rPr lang="el-GR" dirty="0">
                <a:solidFill>
                  <a:schemeClr val="bg1">
                    <a:lumMod val="95000"/>
                    <a:lumOff val="5000"/>
                  </a:schemeClr>
                </a:solidFill>
                <a:hlinkClick r:id="rId5" tooltip="Πυριμιδίνη"/>
              </a:rPr>
              <a:t>πυριμιδίνη</a:t>
            </a:r>
            <a:r>
              <a:rPr lang="el-GR" dirty="0">
                <a:solidFill>
                  <a:schemeClr val="bg1">
                    <a:lumMod val="95000"/>
                    <a:lumOff val="5000"/>
                  </a:schemeClr>
                </a:solidFill>
              </a:rPr>
              <a:t> </a:t>
            </a:r>
            <a:r>
              <a:rPr lang="el-GR" dirty="0">
                <a:solidFill>
                  <a:schemeClr val="bg1">
                    <a:lumMod val="95000"/>
                    <a:lumOff val="5000"/>
                  </a:schemeClr>
                </a:solidFill>
                <a:hlinkClick r:id="rId6" tooltip="Ουρακίλη"/>
              </a:rPr>
              <a:t>ουρακίλη</a:t>
            </a:r>
            <a:r>
              <a:rPr lang="el-GR" dirty="0">
                <a:solidFill>
                  <a:schemeClr val="bg1">
                    <a:lumMod val="95000"/>
                    <a:lumOff val="5000"/>
                  </a:schemeClr>
                </a:solidFill>
              </a:rPr>
              <a:t> αντί της </a:t>
            </a:r>
            <a:r>
              <a:rPr lang="el-GR" dirty="0">
                <a:solidFill>
                  <a:schemeClr val="bg1">
                    <a:lumMod val="95000"/>
                    <a:lumOff val="5000"/>
                  </a:schemeClr>
                </a:solidFill>
                <a:hlinkClick r:id="rId7" tooltip="Θυμίνη"/>
              </a:rPr>
              <a:t>θυμίνης</a:t>
            </a:r>
            <a:r>
              <a:rPr lang="el-GR" dirty="0">
                <a:solidFill>
                  <a:schemeClr val="bg1">
                    <a:lumMod val="95000"/>
                    <a:lumOff val="5000"/>
                  </a:schemeClr>
                </a:solidFill>
              </a:rPr>
              <a:t> (που υπάρχει στο μόριο του DNA), χωρίς να είναι γνωστός ο λόγος της τελευταίας αυτής διαφοράς</a:t>
            </a:r>
            <a:r>
              <a:rPr lang="el-GR" dirty="0" smtClean="0">
                <a:solidFill>
                  <a:schemeClr val="bg1">
                    <a:lumMod val="95000"/>
                    <a:lumOff val="5000"/>
                  </a:schemeClr>
                </a:solidFill>
              </a:rPr>
              <a:t>.</a:t>
            </a:r>
          </a:p>
          <a:p>
            <a:r>
              <a:rPr lang="el-GR" dirty="0" smtClean="0">
                <a:solidFill>
                  <a:schemeClr val="bg1">
                    <a:lumMod val="95000"/>
                    <a:lumOff val="5000"/>
                  </a:schemeClr>
                </a:solidFill>
              </a:rPr>
              <a:t> </a:t>
            </a:r>
            <a:r>
              <a:rPr lang="el-GR" dirty="0">
                <a:solidFill>
                  <a:schemeClr val="bg1">
                    <a:lumMod val="95000"/>
                    <a:lumOff val="5000"/>
                  </a:schemeClr>
                </a:solidFill>
              </a:rPr>
              <a:t>Η </a:t>
            </a:r>
            <a:r>
              <a:rPr lang="el-GR" dirty="0" err="1" smtClean="0">
                <a:solidFill>
                  <a:schemeClr val="bg1">
                    <a:lumMod val="95000"/>
                    <a:lumOff val="5000"/>
                  </a:schemeClr>
                </a:solidFill>
              </a:rPr>
              <a:t>μακρομοριακή</a:t>
            </a:r>
            <a:r>
              <a:rPr lang="el-GR" dirty="0" smtClean="0">
                <a:solidFill>
                  <a:schemeClr val="bg1">
                    <a:lumMod val="95000"/>
                    <a:lumOff val="5000"/>
                  </a:schemeClr>
                </a:solidFill>
                <a:hlinkClick r:id="rId8" tooltip="Πολυνουκλεοτιδική αλυσίδα (δεν έχει γραφτεί ακόμα)"/>
              </a:rPr>
              <a:t> </a:t>
            </a:r>
            <a:r>
              <a:rPr lang="el-GR" dirty="0">
                <a:solidFill>
                  <a:schemeClr val="bg1">
                    <a:lumMod val="95000"/>
                    <a:lumOff val="5000"/>
                  </a:schemeClr>
                </a:solidFill>
                <a:hlinkClick r:id="rId8" tooltip="Πολυνουκλεοτιδική αλυσίδα (δεν έχει γραφτεί ακόμα)"/>
              </a:rPr>
              <a:t>αλυσίδα</a:t>
            </a:r>
            <a:r>
              <a:rPr lang="el-GR" dirty="0">
                <a:solidFill>
                  <a:schemeClr val="bg1">
                    <a:lumMod val="95000"/>
                    <a:lumOff val="5000"/>
                  </a:schemeClr>
                </a:solidFill>
              </a:rPr>
              <a:t> του RNA </a:t>
            </a:r>
            <a:r>
              <a:rPr lang="el-GR" dirty="0" smtClean="0">
                <a:solidFill>
                  <a:schemeClr val="bg1">
                    <a:lumMod val="95000"/>
                    <a:lumOff val="5000"/>
                  </a:schemeClr>
                </a:solidFill>
              </a:rPr>
              <a:t>μπορεί να είναι </a:t>
            </a:r>
            <a:r>
              <a:rPr lang="el-GR" dirty="0">
                <a:solidFill>
                  <a:schemeClr val="bg1">
                    <a:lumMod val="95000"/>
                    <a:lumOff val="5000"/>
                  </a:schemeClr>
                </a:solidFill>
              </a:rPr>
              <a:t>από ελικοειδής μέχρι ευθύγραμμη.</a:t>
            </a:r>
            <a:endParaRPr lang="el-GR" dirty="0">
              <a:solidFill>
                <a:schemeClr val="bg1">
                  <a:lumMod val="95000"/>
                  <a:lumOff val="5000"/>
                </a:schemeClr>
              </a:solidFill>
            </a:endParaRPr>
          </a:p>
        </p:txBody>
      </p:sp>
    </p:spTree>
    <p:extLst>
      <p:ext uri="{BB962C8B-B14F-4D97-AF65-F5344CB8AC3E}">
        <p14:creationId xmlns:p14="http://schemas.microsoft.com/office/powerpoint/2010/main" val="130554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 ΒΑΣΙΚΑ ΕΙΔΗ ΤΟΥ </a:t>
            </a:r>
            <a:r>
              <a:rPr lang="en-US" dirty="0" smtClean="0"/>
              <a:t>RNA</a:t>
            </a:r>
            <a:endParaRPr lang="el-GR" dirty="0"/>
          </a:p>
        </p:txBody>
      </p:sp>
      <p:sp>
        <p:nvSpPr>
          <p:cNvPr id="3" name="Θέση περιεχομένου 2"/>
          <p:cNvSpPr>
            <a:spLocks noGrp="1"/>
          </p:cNvSpPr>
          <p:nvPr>
            <p:ph idx="1"/>
          </p:nvPr>
        </p:nvSpPr>
        <p:spPr/>
        <p:txBody>
          <a:bodyPr/>
          <a:lstStyle/>
          <a:p>
            <a:r>
              <a:rPr lang="en-US" dirty="0" smtClean="0"/>
              <a:t>1. </a:t>
            </a:r>
            <a:r>
              <a:rPr lang="el-GR" dirty="0" smtClean="0"/>
              <a:t>Αγγελιοφόρο </a:t>
            </a:r>
            <a:r>
              <a:rPr lang="en-US" dirty="0" smtClean="0"/>
              <a:t>mRNA</a:t>
            </a:r>
            <a:r>
              <a:rPr lang="el-GR" dirty="0" smtClean="0"/>
              <a:t>.(περιέχει τις γενετικές πληροφορίες)</a:t>
            </a:r>
          </a:p>
          <a:p>
            <a:endParaRPr lang="el-GR" dirty="0" smtClean="0"/>
          </a:p>
          <a:p>
            <a:r>
              <a:rPr lang="el-GR" dirty="0" smtClean="0"/>
              <a:t>2. Μεταφορικό </a:t>
            </a:r>
            <a:r>
              <a:rPr lang="en-US" dirty="0" smtClean="0"/>
              <a:t>tRNA</a:t>
            </a:r>
            <a:r>
              <a:rPr lang="el-GR" dirty="0" smtClean="0"/>
              <a:t>. (μεταφέρει τα αμινοξέα που χρειάζονται για τον σχηματισμό των </a:t>
            </a:r>
            <a:r>
              <a:rPr lang="el-GR" dirty="0" err="1" smtClean="0"/>
              <a:t>πρωτεινών</a:t>
            </a:r>
            <a:r>
              <a:rPr lang="el-GR" dirty="0" smtClean="0"/>
              <a:t> και είναι βασικό δομικό συστατικό των </a:t>
            </a:r>
            <a:r>
              <a:rPr lang="el-GR" dirty="0" err="1" smtClean="0"/>
              <a:t>ριβοσωμάτων</a:t>
            </a:r>
            <a:r>
              <a:rPr lang="el-GR" dirty="0" smtClean="0"/>
              <a:t>)</a:t>
            </a:r>
          </a:p>
          <a:p>
            <a:endParaRPr lang="el-GR" dirty="0" smtClean="0"/>
          </a:p>
          <a:p>
            <a:r>
              <a:rPr lang="el-GR" dirty="0" smtClean="0"/>
              <a:t>3. Ριβοσωμικό </a:t>
            </a:r>
            <a:r>
              <a:rPr lang="en-US" dirty="0" smtClean="0"/>
              <a:t>rRNA</a:t>
            </a:r>
            <a:endParaRPr lang="el-GR" dirty="0" smtClean="0"/>
          </a:p>
          <a:p>
            <a:pPr marL="0" indent="0">
              <a:buNone/>
            </a:pPr>
            <a:endParaRPr lang="el-GR" dirty="0"/>
          </a:p>
        </p:txBody>
      </p:sp>
    </p:spTree>
    <p:extLst>
      <p:ext uri="{BB962C8B-B14F-4D97-AF65-F5344CB8AC3E}">
        <p14:creationId xmlns:p14="http://schemas.microsoft.com/office/powerpoint/2010/main" val="540429280"/>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Βερολίνο</Template>
  <TotalTime>31</TotalTime>
  <Words>407</Words>
  <Application>Microsoft Office PowerPoint</Application>
  <PresentationFormat>Ευρεία οθόνη</PresentationFormat>
  <Paragraphs>21</Paragraphs>
  <Slides>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5</vt:i4>
      </vt:variant>
    </vt:vector>
  </HeadingPairs>
  <TitlesOfParts>
    <vt:vector size="8" baseType="lpstr">
      <vt:lpstr>Arial</vt:lpstr>
      <vt:lpstr>Trebuchet MS</vt:lpstr>
      <vt:lpstr>Βερολίνο</vt:lpstr>
      <vt:lpstr>ΤΟ RNA</vt:lpstr>
      <vt:lpstr>ΤΙ ΕΙΝΑΙ</vt:lpstr>
      <vt:lpstr>Η ΔΟΜΗ ΤΟΥ</vt:lpstr>
      <vt:lpstr>ΟΙ ΚΥΡΙΕΣ ΔΙΑΦΟΡΕΣ ΤΟΥ ΑΠΌ ΤΟ DNA</vt:lpstr>
      <vt:lpstr>ΤΑ ΒΑΣΙΚΑ ΕΙΔΗ ΤΟΥ RNA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RNA</dc:title>
  <dc:creator>ΚΩΣΤΑΣ ΝΙΚΟΛΑΟΥ</dc:creator>
  <cp:lastModifiedBy>ΚΩΣΤΑΣ ΝΙΚΟΛΑΟΥ</cp:lastModifiedBy>
  <cp:revision>14</cp:revision>
  <dcterms:created xsi:type="dcterms:W3CDTF">2023-11-05T14:56:41Z</dcterms:created>
  <dcterms:modified xsi:type="dcterms:W3CDTF">2023-11-05T15:27:56Z</dcterms:modified>
</cp:coreProperties>
</file>