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5" autoAdjust="0"/>
    <p:restoredTop sz="94660"/>
  </p:normalViewPr>
  <p:slideViewPr>
    <p:cSldViewPr snapToGrid="0">
      <p:cViewPr varScale="1">
        <p:scale>
          <a:sx n="104" d="100"/>
          <a:sy n="104" d="100"/>
        </p:scale>
        <p:origin x="58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78212067-73C3-4D03-87BA-B0066F1A1506}" type="datetimeFigureOut">
              <a:rPr lang="el-GR" smtClean="0"/>
              <a:t>6/11/2023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566252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8212067-73C3-4D03-87BA-B0066F1A1506}" type="datetimeFigureOut">
              <a:rPr lang="el-GR" smtClean="0"/>
              <a:t>6/11/2023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172161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8212067-73C3-4D03-87BA-B0066F1A1506}" type="datetimeFigureOut">
              <a:rPr lang="el-GR" smtClean="0"/>
              <a:t>6/11/2023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3237661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8212067-73C3-4D03-87BA-B0066F1A1506}" type="datetimeFigureOut">
              <a:rPr lang="el-GR" smtClean="0"/>
              <a:t>6/11/2023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306717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78212067-73C3-4D03-87BA-B0066F1A1506}" type="datetimeFigureOut">
              <a:rPr lang="el-GR" smtClean="0"/>
              <a:t>6/11/2023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3558982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8212067-73C3-4D03-87BA-B0066F1A1506}" type="datetimeFigureOut">
              <a:rPr lang="el-GR" smtClean="0"/>
              <a:t>6/11/2023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103349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8212067-73C3-4D03-87BA-B0066F1A1506}" type="datetimeFigureOut">
              <a:rPr lang="el-GR" smtClean="0"/>
              <a:t>6/11/2023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130452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8212067-73C3-4D03-87BA-B0066F1A1506}" type="datetimeFigureOut">
              <a:rPr lang="el-GR" smtClean="0"/>
              <a:t>6/11/2023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2769860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8212067-73C3-4D03-87BA-B0066F1A1506}" type="datetimeFigureOut">
              <a:rPr lang="el-GR" smtClean="0"/>
              <a:t>6/11/2023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389375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78212067-73C3-4D03-87BA-B0066F1A1506}" type="datetimeFigureOut">
              <a:rPr lang="el-GR" smtClean="0"/>
              <a:t>6/11/2023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173332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78212067-73C3-4D03-87BA-B0066F1A1506}" type="datetimeFigureOut">
              <a:rPr lang="el-GR" smtClean="0"/>
              <a:t>6/11/2023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D7B4AE4-F0B3-412B-9139-88CA9C2E99AB}" type="slidenum">
              <a:rPr lang="el-GR" smtClean="0"/>
              <a:t>‹#›</a:t>
            </a:fld>
            <a:endParaRPr lang="el-GR"/>
          </a:p>
        </p:txBody>
      </p:sp>
    </p:spTree>
    <p:extLst>
      <p:ext uri="{BB962C8B-B14F-4D97-AF65-F5344CB8AC3E}">
        <p14:creationId xmlns:p14="http://schemas.microsoft.com/office/powerpoint/2010/main" val="69565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12067-73C3-4D03-87BA-B0066F1A1506}" type="datetimeFigureOut">
              <a:rPr lang="el-GR" smtClean="0"/>
              <a:t>6/11/2023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7B4AE4-F0B3-412B-9139-88CA9C2E99AB}" type="slidenum">
              <a:rPr lang="el-GR" smtClean="0"/>
              <a:t>‹#›</a:t>
            </a:fld>
            <a:endParaRPr lang="el-GR"/>
          </a:p>
        </p:txBody>
      </p:sp>
    </p:spTree>
    <p:extLst>
      <p:ext uri="{BB962C8B-B14F-4D97-AF65-F5344CB8AC3E}">
        <p14:creationId xmlns:p14="http://schemas.microsoft.com/office/powerpoint/2010/main" val="3188561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ΧΗΜΕΙΑ Β ΓΥΜΝΑΣΙΟΥ</a:t>
            </a:r>
            <a:endParaRPr lang="el-GR" dirty="0"/>
          </a:p>
        </p:txBody>
      </p:sp>
      <p:sp>
        <p:nvSpPr>
          <p:cNvPr id="3" name="Υπότιτλος 2"/>
          <p:cNvSpPr>
            <a:spLocks noGrp="1"/>
          </p:cNvSpPr>
          <p:nvPr>
            <p:ph type="subTitle" idx="1"/>
          </p:nvPr>
        </p:nvSpPr>
        <p:spPr/>
        <p:txBody>
          <a:bodyPr/>
          <a:lstStyle/>
          <a:p>
            <a:r>
              <a:rPr lang="el-GR" dirty="0" smtClean="0"/>
              <a:t>ΑΠΌ ΤΟ ΝΕΡΟ ΣΤΟ ΑΤΟΜΟ</a:t>
            </a:r>
          </a:p>
          <a:p>
            <a:endParaRPr lang="el-GR" dirty="0"/>
          </a:p>
          <a:p>
            <a:r>
              <a:rPr lang="el-GR" dirty="0" smtClean="0"/>
              <a:t>Κ.Ν</a:t>
            </a:r>
            <a:endParaRPr lang="el-GR" dirty="0"/>
          </a:p>
        </p:txBody>
      </p:sp>
    </p:spTree>
    <p:extLst>
      <p:ext uri="{BB962C8B-B14F-4D97-AF65-F5344CB8AC3E}">
        <p14:creationId xmlns:p14="http://schemas.microsoft.com/office/powerpoint/2010/main" val="14366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ΝΕΡΟ ΣΤΗΝ ΖΩΗ ΜΑΣ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Το νερό είναι: </a:t>
            </a:r>
          </a:p>
          <a:p>
            <a:r>
              <a:rPr lang="el-GR" dirty="0" smtClean="0"/>
              <a:t>• Θεμελιώδης παράγοντας για τη δημιουργία και για τη διατήρηση της ζωής στον πλανήτη μας. </a:t>
            </a:r>
          </a:p>
          <a:p>
            <a:r>
              <a:rPr lang="el-GR" dirty="0" smtClean="0"/>
              <a:t>• Το πιο διαδεδομένο υγρό στη φύση. Περίπου το 70% της επιφάνειας της Γης καλύπτεται από νερό. Οι επιστήμονες θεωρούν ότι το νερό έπαιξε καθοριστικό ρόλο για την εμφάνιση της ζωής στον πλανήτη μας. Χωρίς το νερό δεν μπορεί να υπάρξει ζωή. </a:t>
            </a:r>
          </a:p>
          <a:p>
            <a:r>
              <a:rPr lang="el-GR" dirty="0" smtClean="0"/>
              <a:t>• Το κύριο συστατικό των ζωντανών οργανισμών. Όλα τα ζώα και τα φυτά αποτελούνται από νερό σε ποσοστό μέχρι και 95%. Είναι απαραίτητο για τους οργανισμούς, διότι συμμετέχει στις βιολογικές λειτουργίες τους. </a:t>
            </a:r>
          </a:p>
          <a:p>
            <a:r>
              <a:rPr lang="el-GR" dirty="0" smtClean="0"/>
              <a:t>• Το κύριο συστατικό των τροφών και πολλών υλικών. Νερό υπάρχει στα τρόφιμα (πίνακας 1) και σε πολλά υλικά καθημερινής χρήσης (οδοντόκρεμα, υγρά απορρυπαντικά κτλ.). </a:t>
            </a:r>
            <a:endParaRPr lang="el-GR" dirty="0"/>
          </a:p>
        </p:txBody>
      </p:sp>
    </p:spTree>
    <p:extLst>
      <p:ext uri="{BB962C8B-B14F-4D97-AF65-F5344CB8AC3E}">
        <p14:creationId xmlns:p14="http://schemas.microsoft.com/office/powerpoint/2010/main" val="180225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ΧΡΗΣΕΙΣ ΤΟΥ ΝΕΡΟΥ</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Όλοι χρησιμοποιούμε το νερό στην καθημερινή μας ζωή είτε άμεσα (μαγείρεμα, καθαριότητα κτλ.) είτε έμμεσα (με την κατανάλωση τροφών και άλλων προϊόντων, για την παραγωγή των οποίων απαιτείται νερό).</a:t>
            </a:r>
          </a:p>
          <a:p>
            <a:r>
              <a:rPr lang="el-GR" dirty="0" smtClean="0"/>
              <a:t> Η χρήση του νερού διακρίνεται σε: </a:t>
            </a:r>
          </a:p>
          <a:p>
            <a:r>
              <a:rPr lang="el-GR" dirty="0" smtClean="0"/>
              <a:t>α. Αστική, όταν το νερό καταναλώνεται στα σπίτια (οικιακή χρήση) ή στην πόλη (π.χ. πότισμα κήπων, πάρκων κτλ.). </a:t>
            </a:r>
          </a:p>
          <a:p>
            <a:r>
              <a:rPr lang="el-GR" dirty="0" smtClean="0"/>
              <a:t>β. Βιομηχανική, όταν το νερό χρησιμοποιείται: • ως ψυκτικό υγρό (σε βιομηχανίες παρασκευής τροφίμων, ποτών, φαρμάκων, πυρηνικούς αντιδραστήρες κτλ.), • για το πλύσιμο μηχανημάτων, σκευών (άδειων μπουκαλιών συσκευασίας) και πρώτων υλών (φρούτων και λαχανικών), • ως συστατικό πολλών προϊόντων (τροφίμων, καλλυντικών, χρωμάτων), • για την παραγωγή υδροηλεκτρικής ενέργειας. </a:t>
            </a:r>
          </a:p>
          <a:p>
            <a:r>
              <a:rPr lang="el-GR" dirty="0" smtClean="0"/>
              <a:t>γ. Γεωργική, όταν το νερό χρησιμοποιείται για άρδευση των καλλιεργειών, κυρίως κατά τους θερινούς μήνες.</a:t>
            </a:r>
            <a:endParaRPr lang="el-GR" dirty="0"/>
          </a:p>
        </p:txBody>
      </p:sp>
    </p:spTree>
    <p:extLst>
      <p:ext uri="{BB962C8B-B14F-4D97-AF65-F5344CB8AC3E}">
        <p14:creationId xmlns:p14="http://schemas.microsoft.com/office/powerpoint/2010/main" val="3146465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ΑΝΙΧΝΕΥΣΗ ΤΟΥ ΝΕΡΟΥ</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1) όταν βγάλουμε από το ψυγείο ένα μπουκάλι κρύο νερό θα δούμε ότι στην επιφάνεια του μπουκαλιού μετά από λίγο εμφανίζονται σταγόνες νερού. Οι υδρατμοί που υπάρχουν στον αέρα, ακουμπούν στην κρύα επιφάνεια του μπουκαλιού και συμπυκνώνονται, σχηματίζοντας σταγόνες νερού. Άρα ο αέρας περιέχει νερό σε μορφή υδρατμών. (ανίχνευση στον αέρα)</a:t>
            </a:r>
          </a:p>
          <a:p>
            <a:r>
              <a:rPr lang="el-GR" dirty="0" smtClean="0"/>
              <a:t>2) βάζουμε σε ένα μπρίκι λίγο γάλα και το τοποθετούμε πάνω σε ένα γκαζάκι. Ανάβουμε το γκαζάκι και τοποθετούμε πάνω από το μπρίκι ένα κομμάτι πλεξιγκλάς ή ένα </a:t>
            </a:r>
            <a:r>
              <a:rPr lang="el-GR" dirty="0" err="1" smtClean="0"/>
              <a:t>τζαμάκι</a:t>
            </a:r>
            <a:r>
              <a:rPr lang="el-GR" dirty="0" smtClean="0"/>
              <a:t>. Βλέπουμε ότι σχηματίζονται σταγόνες νερού στο </a:t>
            </a:r>
            <a:r>
              <a:rPr lang="el-GR" dirty="0" err="1" smtClean="0"/>
              <a:t>τζαμάκι</a:t>
            </a:r>
            <a:r>
              <a:rPr lang="el-GR" dirty="0" smtClean="0"/>
              <a:t>. Άρα το γάλα περιέχει νερό. (ανίχνευση σε υγρά)</a:t>
            </a:r>
          </a:p>
          <a:p>
            <a:r>
              <a:rPr lang="el-GR" dirty="0" smtClean="0"/>
              <a:t>3) σε ένα θερμοανθεκτικό δοκιμαστικό σωλήνα βάζουμε λίγη γαλαζόπετρα. Αυτή είναι μία ουσία που έχει χρώμα γαλάζιο και αποτελείται από θειικό χαλκό και νερό. Γυρίζουμε τον σωλήνα πλάγια και θερμαίνουμε την περιοχή που βρίσκεται η γαλαζόπετρα. Παρατηρούμε ότι συμβαίνουν ταυτόχρονα 2 πράγματα. 1</a:t>
            </a:r>
            <a:r>
              <a:rPr lang="el-GR" baseline="30000" dirty="0" smtClean="0"/>
              <a:t>ο</a:t>
            </a:r>
            <a:r>
              <a:rPr lang="el-GR" dirty="0" smtClean="0"/>
              <a:t> η γαλαζόπετρα γίνεται άσπρη και 2</a:t>
            </a:r>
            <a:r>
              <a:rPr lang="el-GR" baseline="30000" dirty="0" smtClean="0"/>
              <a:t>ο</a:t>
            </a:r>
            <a:r>
              <a:rPr lang="el-GR" dirty="0" smtClean="0"/>
              <a:t> στο χείλος του σωλήνα που είναι μακριά από την γαλαζόπετρα εμφανίζονται σταγόνες νερού. Μετά γυρίζουμε πάλι τον σωλήνα σε κατακόρυφη θέση και σταματάμε την θέρμανση. Βλέπουμε ότι η γαλαζόπετρα γίνεται ξανά γαλάζια. Συμπεραίνουμε έτσι ότι η γαλαζόπετρα περιέχει νερό. (ανίχνευση σε στερεά).</a:t>
            </a:r>
            <a:endParaRPr lang="el-GR" dirty="0"/>
          </a:p>
        </p:txBody>
      </p:sp>
    </p:spTree>
    <p:extLst>
      <p:ext uri="{BB962C8B-B14F-4D97-AF65-F5344CB8AC3E}">
        <p14:creationId xmlns:p14="http://schemas.microsoft.com/office/powerpoint/2010/main" val="2275939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745835" y="539389"/>
            <a:ext cx="3590925" cy="1581150"/>
          </a:xfrm>
          <a:prstGeom prst="rect">
            <a:avLst/>
          </a:prstGeom>
        </p:spPr>
      </p:pic>
      <p:pic>
        <p:nvPicPr>
          <p:cNvPr id="6" name="Εικόνα 5"/>
          <p:cNvPicPr>
            <a:picLocks noChangeAspect="1"/>
          </p:cNvPicPr>
          <p:nvPr/>
        </p:nvPicPr>
        <p:blipFill>
          <a:blip r:embed="rId3"/>
          <a:stretch>
            <a:fillRect/>
          </a:stretch>
        </p:blipFill>
        <p:spPr>
          <a:xfrm rot="5400000">
            <a:off x="8285595" y="1665648"/>
            <a:ext cx="3581400" cy="1581150"/>
          </a:xfrm>
          <a:prstGeom prst="rect">
            <a:avLst/>
          </a:prstGeom>
        </p:spPr>
      </p:pic>
      <p:pic>
        <p:nvPicPr>
          <p:cNvPr id="7" name="Εικόνα 6"/>
          <p:cNvPicPr>
            <a:picLocks noChangeAspect="1"/>
          </p:cNvPicPr>
          <p:nvPr/>
        </p:nvPicPr>
        <p:blipFill>
          <a:blip r:embed="rId4"/>
          <a:stretch>
            <a:fillRect/>
          </a:stretch>
        </p:blipFill>
        <p:spPr>
          <a:xfrm>
            <a:off x="4473863" y="520339"/>
            <a:ext cx="3629025" cy="1600200"/>
          </a:xfrm>
          <a:prstGeom prst="rect">
            <a:avLst/>
          </a:prstGeom>
        </p:spPr>
      </p:pic>
      <p:sp>
        <p:nvSpPr>
          <p:cNvPr id="8" name="Κάτω βέλος 7"/>
          <p:cNvSpPr/>
          <p:nvPr/>
        </p:nvSpPr>
        <p:spPr>
          <a:xfrm>
            <a:off x="1985818" y="2101489"/>
            <a:ext cx="157018" cy="10019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Κάτω βέλος 8"/>
          <p:cNvSpPr/>
          <p:nvPr/>
        </p:nvSpPr>
        <p:spPr>
          <a:xfrm>
            <a:off x="6017490" y="2120539"/>
            <a:ext cx="157018" cy="10019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Κάτω βέλος 10"/>
          <p:cNvSpPr/>
          <p:nvPr/>
        </p:nvSpPr>
        <p:spPr>
          <a:xfrm>
            <a:off x="10183091" y="4036076"/>
            <a:ext cx="157018" cy="10019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TextBox 11"/>
          <p:cNvSpPr txBox="1"/>
          <p:nvPr/>
        </p:nvSpPr>
        <p:spPr>
          <a:xfrm>
            <a:off x="628073" y="3389745"/>
            <a:ext cx="3131127" cy="646331"/>
          </a:xfrm>
          <a:prstGeom prst="rect">
            <a:avLst/>
          </a:prstGeom>
          <a:noFill/>
        </p:spPr>
        <p:txBody>
          <a:bodyPr wrap="square" rtlCol="0">
            <a:spAutoFit/>
          </a:bodyPr>
          <a:lstStyle/>
          <a:p>
            <a:r>
              <a:rPr lang="el-GR" dirty="0" smtClean="0"/>
              <a:t>Γέρνουμε τον σωλήνα με την γαλαζόπετρα και θερμαίνουμε.</a:t>
            </a:r>
            <a:endParaRPr lang="el-GR" dirty="0"/>
          </a:p>
        </p:txBody>
      </p:sp>
      <p:sp>
        <p:nvSpPr>
          <p:cNvPr id="13" name="TextBox 12"/>
          <p:cNvSpPr txBox="1"/>
          <p:nvPr/>
        </p:nvSpPr>
        <p:spPr>
          <a:xfrm>
            <a:off x="4473863" y="3397573"/>
            <a:ext cx="3131127" cy="1477328"/>
          </a:xfrm>
          <a:prstGeom prst="rect">
            <a:avLst/>
          </a:prstGeom>
          <a:noFill/>
        </p:spPr>
        <p:txBody>
          <a:bodyPr wrap="square" rtlCol="0">
            <a:spAutoFit/>
          </a:bodyPr>
          <a:lstStyle/>
          <a:p>
            <a:r>
              <a:rPr lang="el-GR" dirty="0" smtClean="0"/>
              <a:t>Παρατηρούμε ότι η γαλαζόπετρα γίνεται άσπρη και ότι ταυτόχρονα σχηματίζονται σταγόνες νερού στο χείλος του σωλήνα..</a:t>
            </a:r>
            <a:endParaRPr lang="el-GR" dirty="0"/>
          </a:p>
        </p:txBody>
      </p:sp>
      <p:sp>
        <p:nvSpPr>
          <p:cNvPr id="14" name="TextBox 13"/>
          <p:cNvSpPr txBox="1"/>
          <p:nvPr/>
        </p:nvSpPr>
        <p:spPr>
          <a:xfrm>
            <a:off x="8774546" y="4984129"/>
            <a:ext cx="3131127" cy="1477328"/>
          </a:xfrm>
          <a:prstGeom prst="rect">
            <a:avLst/>
          </a:prstGeom>
          <a:noFill/>
        </p:spPr>
        <p:txBody>
          <a:bodyPr wrap="square" rtlCol="0">
            <a:spAutoFit/>
          </a:bodyPr>
          <a:lstStyle/>
          <a:p>
            <a:r>
              <a:rPr lang="el-GR" dirty="0" smtClean="0"/>
              <a:t>Σταματάμε την θέρμανση και γυρίζουμε τον σωλήνα σε κατακόρυφη θέση. Η γαλαζόπετρα γίνεται ξανά γαλάζια.</a:t>
            </a:r>
            <a:endParaRPr lang="el-GR" dirty="0"/>
          </a:p>
        </p:txBody>
      </p:sp>
    </p:spTree>
    <p:extLst>
      <p:ext uri="{BB962C8B-B14F-4D97-AF65-F5344CB8AC3E}">
        <p14:creationId xmlns:p14="http://schemas.microsoft.com/office/powerpoint/2010/main" val="2571663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ΝΕΡΟ ΤΟΥ ΠΛΑΝΗΤΗ ΜΑΣ</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1311564" y="1221026"/>
            <a:ext cx="9319491" cy="5534553"/>
          </a:xfrm>
          <a:prstGeom prst="rect">
            <a:avLst/>
          </a:prstGeom>
        </p:spPr>
      </p:pic>
    </p:spTree>
    <p:extLst>
      <p:ext uri="{BB962C8B-B14F-4D97-AF65-F5344CB8AC3E}">
        <p14:creationId xmlns:p14="http://schemas.microsoft.com/office/powerpoint/2010/main" val="3886926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2881745" y="584416"/>
            <a:ext cx="6821027" cy="2447239"/>
          </a:xfrm>
          <a:prstGeom prst="rect">
            <a:avLst/>
          </a:prstGeom>
        </p:spPr>
      </p:pic>
      <p:pic>
        <p:nvPicPr>
          <p:cNvPr id="5" name="Εικόνα 4"/>
          <p:cNvPicPr>
            <a:picLocks noChangeAspect="1"/>
          </p:cNvPicPr>
          <p:nvPr/>
        </p:nvPicPr>
        <p:blipFill>
          <a:blip r:embed="rId3"/>
          <a:stretch>
            <a:fillRect/>
          </a:stretch>
        </p:blipFill>
        <p:spPr>
          <a:xfrm>
            <a:off x="1205088" y="3090573"/>
            <a:ext cx="10220757" cy="2885354"/>
          </a:xfrm>
          <a:prstGeom prst="rect">
            <a:avLst/>
          </a:prstGeom>
        </p:spPr>
      </p:pic>
    </p:spTree>
    <p:extLst>
      <p:ext uri="{BB962C8B-B14F-4D97-AF65-F5344CB8AC3E}">
        <p14:creationId xmlns:p14="http://schemas.microsoft.com/office/powerpoint/2010/main" val="283854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819444" y="877455"/>
            <a:ext cx="10911156" cy="5262201"/>
          </a:xfrm>
          <a:prstGeom prst="rect">
            <a:avLst/>
          </a:prstGeom>
        </p:spPr>
      </p:pic>
    </p:spTree>
    <p:extLst>
      <p:ext uri="{BB962C8B-B14F-4D97-AF65-F5344CB8AC3E}">
        <p14:creationId xmlns:p14="http://schemas.microsoft.com/office/powerpoint/2010/main" val="4173241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569</Words>
  <Application>Microsoft Office PowerPoint</Application>
  <PresentationFormat>Ευρεία οθόνη</PresentationFormat>
  <Paragraphs>24</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Calibri Light</vt:lpstr>
      <vt:lpstr>Θέμα του Office</vt:lpstr>
      <vt:lpstr>ΧΗΜΕΙΑ Β ΓΥΜΝΑΣΙΟΥ</vt:lpstr>
      <vt:lpstr>ΤΟ ΝΕΡΟ ΣΤΗΝ ΖΩΗ ΜΑΣ</vt:lpstr>
      <vt:lpstr>ΟΙ ΧΡΗΣΕΙΣ ΤΟΥ ΝΕΡΟΥ</vt:lpstr>
      <vt:lpstr>ΑΝΙΧΝΕΥΣΗ ΤΟΥ ΝΕΡΟΥ</vt:lpstr>
      <vt:lpstr>Παρουσίαση του PowerPoint</vt:lpstr>
      <vt:lpstr>ΤΟ ΝΕΡΟ ΤΟΥ ΠΛΑΝΗΤΗ ΜΑΣ</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ΧΗΜΕΙΑ Β ΓΥΜΝΑΣΙΟΥ</dc:title>
  <dc:creator>ΚΩΣΤΑΣ ΝΙΚΟΛΑΟΥ</dc:creator>
  <cp:lastModifiedBy>ΚΩΣΤΑΣ ΝΙΚΟΛΑΟΥ</cp:lastModifiedBy>
  <cp:revision>20</cp:revision>
  <dcterms:created xsi:type="dcterms:W3CDTF">2023-11-06T16:40:52Z</dcterms:created>
  <dcterms:modified xsi:type="dcterms:W3CDTF">2023-11-06T17:19:21Z</dcterms:modified>
</cp:coreProperties>
</file>