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87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8B8F9B3F-2D59-41F9-9842-0CC02DF95EA2}" type="datetimeFigureOut">
              <a:rPr lang="el-GR" smtClean="0"/>
              <a:t>6/11/2023</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1718C917-A23D-4301-9939-53406AB53DA3}" type="slidenum">
              <a:rPr lang="el-GR" smtClean="0"/>
              <a:t>‹#›</a:t>
            </a:fld>
            <a:endParaRPr lang="el-GR" dirty="0"/>
          </a:p>
        </p:txBody>
      </p:sp>
    </p:spTree>
    <p:extLst>
      <p:ext uri="{BB962C8B-B14F-4D97-AF65-F5344CB8AC3E}">
        <p14:creationId xmlns:p14="http://schemas.microsoft.com/office/powerpoint/2010/main" val="289362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B8F9B3F-2D59-41F9-9842-0CC02DF95EA2}" type="datetimeFigureOut">
              <a:rPr lang="el-GR" smtClean="0"/>
              <a:t>6/11/2023</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1718C917-A23D-4301-9939-53406AB53DA3}" type="slidenum">
              <a:rPr lang="el-GR" smtClean="0"/>
              <a:t>‹#›</a:t>
            </a:fld>
            <a:endParaRPr lang="el-GR" dirty="0"/>
          </a:p>
        </p:txBody>
      </p:sp>
    </p:spTree>
    <p:extLst>
      <p:ext uri="{BB962C8B-B14F-4D97-AF65-F5344CB8AC3E}">
        <p14:creationId xmlns:p14="http://schemas.microsoft.com/office/powerpoint/2010/main" val="118970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B8F9B3F-2D59-41F9-9842-0CC02DF95EA2}" type="datetimeFigureOut">
              <a:rPr lang="el-GR" smtClean="0"/>
              <a:t>6/11/2023</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1718C917-A23D-4301-9939-53406AB53DA3}" type="slidenum">
              <a:rPr lang="el-GR" smtClean="0"/>
              <a:t>‹#›</a:t>
            </a:fld>
            <a:endParaRPr lang="el-GR" dirty="0"/>
          </a:p>
        </p:txBody>
      </p:sp>
    </p:spTree>
    <p:extLst>
      <p:ext uri="{BB962C8B-B14F-4D97-AF65-F5344CB8AC3E}">
        <p14:creationId xmlns:p14="http://schemas.microsoft.com/office/powerpoint/2010/main" val="8160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B8F9B3F-2D59-41F9-9842-0CC02DF95EA2}" type="datetimeFigureOut">
              <a:rPr lang="el-GR" smtClean="0"/>
              <a:t>6/11/2023</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1718C917-A23D-4301-9939-53406AB53DA3}" type="slidenum">
              <a:rPr lang="el-GR" smtClean="0"/>
              <a:t>‹#›</a:t>
            </a:fld>
            <a:endParaRPr lang="el-GR" dirty="0"/>
          </a:p>
        </p:txBody>
      </p:sp>
    </p:spTree>
    <p:extLst>
      <p:ext uri="{BB962C8B-B14F-4D97-AF65-F5344CB8AC3E}">
        <p14:creationId xmlns:p14="http://schemas.microsoft.com/office/powerpoint/2010/main" val="110413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8B8F9B3F-2D59-41F9-9842-0CC02DF95EA2}" type="datetimeFigureOut">
              <a:rPr lang="el-GR" smtClean="0"/>
              <a:t>6/11/2023</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1718C917-A23D-4301-9939-53406AB53DA3}" type="slidenum">
              <a:rPr lang="el-GR" smtClean="0"/>
              <a:t>‹#›</a:t>
            </a:fld>
            <a:endParaRPr lang="el-GR" dirty="0"/>
          </a:p>
        </p:txBody>
      </p:sp>
    </p:spTree>
    <p:extLst>
      <p:ext uri="{BB962C8B-B14F-4D97-AF65-F5344CB8AC3E}">
        <p14:creationId xmlns:p14="http://schemas.microsoft.com/office/powerpoint/2010/main" val="1682698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8B8F9B3F-2D59-41F9-9842-0CC02DF95EA2}" type="datetimeFigureOut">
              <a:rPr lang="el-GR" smtClean="0"/>
              <a:t>6/11/2023</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1718C917-A23D-4301-9939-53406AB53DA3}" type="slidenum">
              <a:rPr lang="el-GR" smtClean="0"/>
              <a:t>‹#›</a:t>
            </a:fld>
            <a:endParaRPr lang="el-GR" dirty="0"/>
          </a:p>
        </p:txBody>
      </p:sp>
    </p:spTree>
    <p:extLst>
      <p:ext uri="{BB962C8B-B14F-4D97-AF65-F5344CB8AC3E}">
        <p14:creationId xmlns:p14="http://schemas.microsoft.com/office/powerpoint/2010/main" val="4051066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8B8F9B3F-2D59-41F9-9842-0CC02DF95EA2}" type="datetimeFigureOut">
              <a:rPr lang="el-GR" smtClean="0"/>
              <a:t>6/11/2023</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9" name="Θέση αριθμού διαφάνειας 8"/>
          <p:cNvSpPr>
            <a:spLocks noGrp="1"/>
          </p:cNvSpPr>
          <p:nvPr>
            <p:ph type="sldNum" sz="quarter" idx="12"/>
          </p:nvPr>
        </p:nvSpPr>
        <p:spPr/>
        <p:txBody>
          <a:bodyPr/>
          <a:lstStyle/>
          <a:p>
            <a:fld id="{1718C917-A23D-4301-9939-53406AB53DA3}" type="slidenum">
              <a:rPr lang="el-GR" smtClean="0"/>
              <a:t>‹#›</a:t>
            </a:fld>
            <a:endParaRPr lang="el-GR" dirty="0"/>
          </a:p>
        </p:txBody>
      </p:sp>
    </p:spTree>
    <p:extLst>
      <p:ext uri="{BB962C8B-B14F-4D97-AF65-F5344CB8AC3E}">
        <p14:creationId xmlns:p14="http://schemas.microsoft.com/office/powerpoint/2010/main" val="3855094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8B8F9B3F-2D59-41F9-9842-0CC02DF95EA2}" type="datetimeFigureOut">
              <a:rPr lang="el-GR" smtClean="0"/>
              <a:t>6/11/2023</a:t>
            </a:fld>
            <a:endParaRPr lang="el-GR" dirty="0"/>
          </a:p>
        </p:txBody>
      </p:sp>
      <p:sp>
        <p:nvSpPr>
          <p:cNvPr id="4" name="Θέση υποσέλιδου 3"/>
          <p:cNvSpPr>
            <a:spLocks noGrp="1"/>
          </p:cNvSpPr>
          <p:nvPr>
            <p:ph type="ftr" sz="quarter" idx="11"/>
          </p:nvPr>
        </p:nvSpPr>
        <p:spPr/>
        <p:txBody>
          <a:bodyPr/>
          <a:lstStyle/>
          <a:p>
            <a:endParaRPr lang="el-GR" dirty="0"/>
          </a:p>
        </p:txBody>
      </p:sp>
      <p:sp>
        <p:nvSpPr>
          <p:cNvPr id="5" name="Θέση αριθμού διαφάνειας 4"/>
          <p:cNvSpPr>
            <a:spLocks noGrp="1"/>
          </p:cNvSpPr>
          <p:nvPr>
            <p:ph type="sldNum" sz="quarter" idx="12"/>
          </p:nvPr>
        </p:nvSpPr>
        <p:spPr/>
        <p:txBody>
          <a:bodyPr/>
          <a:lstStyle/>
          <a:p>
            <a:fld id="{1718C917-A23D-4301-9939-53406AB53DA3}" type="slidenum">
              <a:rPr lang="el-GR" smtClean="0"/>
              <a:t>‹#›</a:t>
            </a:fld>
            <a:endParaRPr lang="el-GR" dirty="0"/>
          </a:p>
        </p:txBody>
      </p:sp>
    </p:spTree>
    <p:extLst>
      <p:ext uri="{BB962C8B-B14F-4D97-AF65-F5344CB8AC3E}">
        <p14:creationId xmlns:p14="http://schemas.microsoft.com/office/powerpoint/2010/main" val="349070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B8F9B3F-2D59-41F9-9842-0CC02DF95EA2}" type="datetimeFigureOut">
              <a:rPr lang="el-GR" smtClean="0"/>
              <a:t>6/11/2023</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1718C917-A23D-4301-9939-53406AB53DA3}" type="slidenum">
              <a:rPr lang="el-GR" smtClean="0"/>
              <a:t>‹#›</a:t>
            </a:fld>
            <a:endParaRPr lang="el-GR" dirty="0"/>
          </a:p>
        </p:txBody>
      </p:sp>
    </p:spTree>
    <p:extLst>
      <p:ext uri="{BB962C8B-B14F-4D97-AF65-F5344CB8AC3E}">
        <p14:creationId xmlns:p14="http://schemas.microsoft.com/office/powerpoint/2010/main" val="328719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8B8F9B3F-2D59-41F9-9842-0CC02DF95EA2}" type="datetimeFigureOut">
              <a:rPr lang="el-GR" smtClean="0"/>
              <a:t>6/11/2023</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1718C917-A23D-4301-9939-53406AB53DA3}" type="slidenum">
              <a:rPr lang="el-GR" smtClean="0"/>
              <a:t>‹#›</a:t>
            </a:fld>
            <a:endParaRPr lang="el-GR" dirty="0"/>
          </a:p>
        </p:txBody>
      </p:sp>
    </p:spTree>
    <p:extLst>
      <p:ext uri="{BB962C8B-B14F-4D97-AF65-F5344CB8AC3E}">
        <p14:creationId xmlns:p14="http://schemas.microsoft.com/office/powerpoint/2010/main" val="282844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8B8F9B3F-2D59-41F9-9842-0CC02DF95EA2}" type="datetimeFigureOut">
              <a:rPr lang="el-GR" smtClean="0"/>
              <a:t>6/11/2023</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1718C917-A23D-4301-9939-53406AB53DA3}" type="slidenum">
              <a:rPr lang="el-GR" smtClean="0"/>
              <a:t>‹#›</a:t>
            </a:fld>
            <a:endParaRPr lang="el-GR" dirty="0"/>
          </a:p>
        </p:txBody>
      </p:sp>
    </p:spTree>
    <p:extLst>
      <p:ext uri="{BB962C8B-B14F-4D97-AF65-F5344CB8AC3E}">
        <p14:creationId xmlns:p14="http://schemas.microsoft.com/office/powerpoint/2010/main" val="2405637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F9B3F-2D59-41F9-9842-0CC02DF95EA2}" type="datetimeFigureOut">
              <a:rPr lang="el-GR" smtClean="0"/>
              <a:t>6/11/2023</a:t>
            </a:fld>
            <a:endParaRPr lang="el-GR" dirty="0"/>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8C917-A23D-4301-9939-53406AB53DA3}" type="slidenum">
              <a:rPr lang="el-GR" smtClean="0"/>
              <a:t>‹#›</a:t>
            </a:fld>
            <a:endParaRPr lang="el-GR" dirty="0"/>
          </a:p>
        </p:txBody>
      </p:sp>
    </p:spTree>
    <p:extLst>
      <p:ext uri="{BB962C8B-B14F-4D97-AF65-F5344CB8AC3E}">
        <p14:creationId xmlns:p14="http://schemas.microsoft.com/office/powerpoint/2010/main" val="1982120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ΟΙ ΒΑΣΕΙΣ</a:t>
            </a:r>
            <a:endParaRPr lang="el-GR" dirty="0"/>
          </a:p>
        </p:txBody>
      </p:sp>
      <p:sp>
        <p:nvSpPr>
          <p:cNvPr id="3" name="Υπότιτλος 2"/>
          <p:cNvSpPr>
            <a:spLocks noGrp="1"/>
          </p:cNvSpPr>
          <p:nvPr>
            <p:ph type="subTitle" idx="1"/>
          </p:nvPr>
        </p:nvSpPr>
        <p:spPr/>
        <p:txBody>
          <a:bodyPr/>
          <a:lstStyle/>
          <a:p>
            <a:r>
              <a:rPr lang="el-GR" dirty="0" smtClean="0"/>
              <a:t>ΧΗΜΕΙΑ Γ ΓΥΜΝΑΣΙΟΥ</a:t>
            </a:r>
          </a:p>
          <a:p>
            <a:r>
              <a:rPr lang="el-GR" dirty="0" smtClean="0"/>
              <a:t>Κ.Ν</a:t>
            </a:r>
            <a:endParaRPr lang="el-GR" dirty="0"/>
          </a:p>
        </p:txBody>
      </p:sp>
    </p:spTree>
    <p:extLst>
      <p:ext uri="{BB962C8B-B14F-4D97-AF65-F5344CB8AC3E}">
        <p14:creationId xmlns:p14="http://schemas.microsoft.com/office/powerpoint/2010/main" val="99968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ΙΔΙΟΤΗΤΕΣ</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a:t>Οι βάσεις έχουν καυστική γεύση και σαπωνοειδή υφή.</a:t>
            </a:r>
          </a:p>
          <a:p>
            <a:r>
              <a:rPr lang="el-GR" dirty="0"/>
              <a:t>Τα περισσότερα προϊόντα καθαρισμού στο σπίτι, όπως τα υγρά για τα τζάμια, τα απορρυπαντικά σε σκόνη, τα σπρέι για τον καθαρισμό του φούρνου από τα καμένα λίπη, τα αποφρακτικά των αποχετεύσεων κ.α. περιέχουν ως δραστικά συστατικά ουσίες που ανήκουν στην αντίπαλη οικογένεια των οξέων, τις </a:t>
            </a:r>
            <a:r>
              <a:rPr lang="el-GR" b="1" dirty="0"/>
              <a:t>βάσεις</a:t>
            </a:r>
            <a:r>
              <a:rPr lang="el-GR" dirty="0"/>
              <a:t>. </a:t>
            </a:r>
          </a:p>
          <a:p>
            <a:r>
              <a:rPr lang="el-GR" dirty="0"/>
              <a:t>Οι βασικές γεύσεις είναι το γλυκό, το ξινό, το πικρό, το γλυκό και το </a:t>
            </a:r>
            <a:r>
              <a:rPr lang="el-GR" dirty="0" err="1"/>
              <a:t>ουμάμι</a:t>
            </a:r>
            <a:r>
              <a:rPr lang="el-GR" dirty="0"/>
              <a:t> και αναγνωρίζονται σε διαφορετικές </a:t>
            </a:r>
            <a:r>
              <a:rPr lang="el-GR" dirty="0" smtClean="0"/>
              <a:t>περιοχές </a:t>
            </a:r>
            <a:r>
              <a:rPr lang="el-GR" dirty="0"/>
              <a:t>της </a:t>
            </a:r>
            <a:r>
              <a:rPr lang="el-GR" dirty="0" smtClean="0"/>
              <a:t>γλώσσας.</a:t>
            </a:r>
          </a:p>
          <a:p>
            <a:r>
              <a:rPr lang="el-GR" dirty="0"/>
              <a:t> Η γεύση του φαγητού οφείλεται στη διάλυση με το σάλιο των </a:t>
            </a:r>
            <a:r>
              <a:rPr lang="el-GR" b="1" dirty="0" err="1"/>
              <a:t>υδατοδιαλυτών</a:t>
            </a:r>
            <a:r>
              <a:rPr lang="el-GR" b="1" dirty="0"/>
              <a:t> συστατικών</a:t>
            </a:r>
            <a:r>
              <a:rPr lang="el-GR" dirty="0"/>
              <a:t> των τροφίμων και των ποτών που καταναλώνει ο άνθρωπος και στην επαφή με τα αισθητήρια κέντρα που βρίσκονται πάνω στη γλώσσα του. Τα κέντρα αυτά ονομάζονται γευστικοί κάλυκες. Πιστεύεται ότι οι περιοχές της γλώσσας που γίνεται αισθητό το ξινό, το πικρό και οι άλλες γεύσεις, </a:t>
            </a:r>
            <a:r>
              <a:rPr lang="el-GR" dirty="0" err="1"/>
              <a:t>αλληλοκαλύπτονται</a:t>
            </a:r>
            <a:r>
              <a:rPr lang="el-GR" dirty="0"/>
              <a:t>.</a:t>
            </a:r>
          </a:p>
          <a:p>
            <a:r>
              <a:rPr lang="el-GR" dirty="0"/>
              <a:t>Ωστόσο, το</a:t>
            </a:r>
            <a:r>
              <a:rPr lang="el-GR" b="1" dirty="0"/>
              <a:t> ξινό </a:t>
            </a:r>
            <a:r>
              <a:rPr lang="el-GR" dirty="0"/>
              <a:t>ανιχνεύεσαι κυρίως στα πλαϊνά πλευρά της γλώσσας, το </a:t>
            </a:r>
            <a:r>
              <a:rPr lang="el-GR" b="1" dirty="0"/>
              <a:t>αλμυρό</a:t>
            </a:r>
            <a:r>
              <a:rPr lang="el-GR" dirty="0"/>
              <a:t> στα μπροστινά πλευρά της γλώσσας, το </a:t>
            </a:r>
            <a:r>
              <a:rPr lang="el-GR" b="1" dirty="0"/>
              <a:t>πικρό</a:t>
            </a:r>
            <a:r>
              <a:rPr lang="el-GR" dirty="0"/>
              <a:t> στο πίσω μέρος και στο φάρυγγα, ενώ τα </a:t>
            </a:r>
            <a:r>
              <a:rPr lang="el-GR" b="1" dirty="0"/>
              <a:t>γλυκά</a:t>
            </a:r>
            <a:r>
              <a:rPr lang="el-GR" dirty="0"/>
              <a:t> στην άκρη της γλώσσας. Το </a:t>
            </a:r>
            <a:r>
              <a:rPr lang="el-GR" b="1" dirty="0" err="1"/>
              <a:t>ουμάμι</a:t>
            </a:r>
            <a:r>
              <a:rPr lang="el-GR" dirty="0"/>
              <a:t> ανιχνεύεται στο κέντρο της γλώσσας και αν και είναι δύσκολο να διακριθεί ως μια χαρακτηριστική γεύση όπως οι άλλες, βοήθα στην ένταση των υπολοίπων. Η γεύση του κρέατος, της ώριμης ντομάτας και των προϊόντων ζύμωσης, όπως τα τυριά είναι χαρακτηριστικές γεύσεις </a:t>
            </a:r>
            <a:r>
              <a:rPr lang="el-GR" dirty="0" err="1"/>
              <a:t>ουμάμι</a:t>
            </a:r>
            <a:r>
              <a:rPr lang="el-GR" dirty="0"/>
              <a:t>. Η </a:t>
            </a:r>
            <a:r>
              <a:rPr lang="el-GR" b="1" dirty="0"/>
              <a:t>ένταση</a:t>
            </a:r>
            <a:r>
              <a:rPr lang="el-GR" dirty="0"/>
              <a:t> της κάθε γεύσης εξαρτάται από τη </a:t>
            </a:r>
            <a:r>
              <a:rPr lang="el-GR" b="1" dirty="0"/>
              <a:t>συγκέντρωση της ουσίας</a:t>
            </a:r>
            <a:r>
              <a:rPr lang="el-GR" dirty="0"/>
              <a:t> που την προκαλεί</a:t>
            </a:r>
            <a:r>
              <a:rPr lang="el-GR" dirty="0" smtClean="0"/>
              <a:t>.</a:t>
            </a:r>
            <a:endParaRPr lang="el-GR" dirty="0"/>
          </a:p>
        </p:txBody>
      </p:sp>
    </p:spTree>
    <p:extLst>
      <p:ext uri="{BB962C8B-B14F-4D97-AF65-F5344CB8AC3E}">
        <p14:creationId xmlns:p14="http://schemas.microsoft.com/office/powerpoint/2010/main" val="3889827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838200" y="1797916"/>
            <a:ext cx="2877902" cy="4351338"/>
          </a:xfrm>
          <a:prstGeom prst="rect">
            <a:avLst/>
          </a:prstGeom>
        </p:spPr>
      </p:pic>
      <p:pic>
        <p:nvPicPr>
          <p:cNvPr id="5" name="Εικόνα 4"/>
          <p:cNvPicPr>
            <a:picLocks noChangeAspect="1"/>
          </p:cNvPicPr>
          <p:nvPr/>
        </p:nvPicPr>
        <p:blipFill>
          <a:blip r:embed="rId3"/>
          <a:stretch>
            <a:fillRect/>
          </a:stretch>
        </p:blipFill>
        <p:spPr>
          <a:xfrm>
            <a:off x="5229225" y="271462"/>
            <a:ext cx="1733550" cy="6315075"/>
          </a:xfrm>
          <a:prstGeom prst="rect">
            <a:avLst/>
          </a:prstGeom>
        </p:spPr>
      </p:pic>
      <p:sp>
        <p:nvSpPr>
          <p:cNvPr id="6" name="Ορθογώνιο 5"/>
          <p:cNvSpPr/>
          <p:nvPr/>
        </p:nvSpPr>
        <p:spPr>
          <a:xfrm>
            <a:off x="6962775" y="1452571"/>
            <a:ext cx="4804352" cy="1200329"/>
          </a:xfrm>
          <a:prstGeom prst="rect">
            <a:avLst/>
          </a:prstGeom>
        </p:spPr>
        <p:txBody>
          <a:bodyPr wrap="square">
            <a:spAutoFit/>
          </a:bodyPr>
          <a:lstStyle/>
          <a:p>
            <a:r>
              <a:rPr lang="el-GR" b="0" i="0" dirty="0" smtClean="0">
                <a:solidFill>
                  <a:srgbClr val="202124"/>
                </a:solidFill>
                <a:effectLst/>
                <a:latin typeface="Google Sans"/>
              </a:rPr>
              <a:t>Η λέξη </a:t>
            </a:r>
            <a:r>
              <a:rPr lang="el-GR" b="0" i="0" dirty="0" err="1" smtClean="0">
                <a:solidFill>
                  <a:srgbClr val="202124"/>
                </a:solidFill>
                <a:effectLst/>
                <a:latin typeface="Google Sans"/>
              </a:rPr>
              <a:t>ουμάμι</a:t>
            </a:r>
            <a:r>
              <a:rPr lang="el-GR" b="0" i="0" dirty="0" smtClean="0">
                <a:solidFill>
                  <a:srgbClr val="202124"/>
                </a:solidFill>
                <a:effectLst/>
                <a:latin typeface="Google Sans"/>
              </a:rPr>
              <a:t>, που είναι δανεική</a:t>
            </a:r>
          </a:p>
          <a:p>
            <a:r>
              <a:rPr lang="el-GR" b="0" i="0" dirty="0" smtClean="0">
                <a:solidFill>
                  <a:srgbClr val="202124"/>
                </a:solidFill>
                <a:effectLst/>
                <a:latin typeface="Google Sans"/>
              </a:rPr>
              <a:t> από την Ιαπωνική (</a:t>
            </a:r>
            <a:r>
              <a:rPr lang="ja-JP" altLang="en-US" b="0" i="0" dirty="0" smtClean="0">
                <a:solidFill>
                  <a:srgbClr val="202124"/>
                </a:solidFill>
                <a:effectLst/>
                <a:latin typeface="Google Sans"/>
              </a:rPr>
              <a:t>うま味</a:t>
            </a:r>
            <a:r>
              <a:rPr lang="en-US" altLang="ja-JP" b="0" i="0" dirty="0" smtClean="0">
                <a:solidFill>
                  <a:srgbClr val="202124"/>
                </a:solidFill>
                <a:effectLst/>
                <a:latin typeface="Google Sans"/>
              </a:rPr>
              <a:t>), </a:t>
            </a:r>
            <a:endParaRPr lang="el-GR" altLang="ja-JP" b="0" i="0" dirty="0" smtClean="0">
              <a:solidFill>
                <a:srgbClr val="202124"/>
              </a:solidFill>
              <a:effectLst/>
              <a:latin typeface="Google Sans"/>
            </a:endParaRPr>
          </a:p>
          <a:p>
            <a:r>
              <a:rPr lang="el-GR" b="0" i="0" dirty="0" smtClean="0">
                <a:solidFill>
                  <a:srgbClr val="202124"/>
                </a:solidFill>
                <a:effectLst/>
                <a:latin typeface="Google Sans"/>
              </a:rPr>
              <a:t>μπορεί να μεταφραστεί σαν </a:t>
            </a:r>
          </a:p>
          <a:p>
            <a:r>
              <a:rPr lang="el-GR" b="0" i="0" dirty="0" smtClean="0">
                <a:solidFill>
                  <a:srgbClr val="202124"/>
                </a:solidFill>
                <a:effectLst/>
                <a:latin typeface="Google Sans"/>
              </a:rPr>
              <a:t>«ευχάριστη νόστιμη </a:t>
            </a:r>
            <a:r>
              <a:rPr lang="el-GR" b="0" i="0" dirty="0" smtClean="0">
                <a:solidFill>
                  <a:srgbClr val="040C28"/>
                </a:solidFill>
                <a:effectLst/>
                <a:latin typeface="Google Sans"/>
              </a:rPr>
              <a:t>γεύση</a:t>
            </a:r>
            <a:r>
              <a:rPr lang="el-GR" b="0" i="0" dirty="0" smtClean="0">
                <a:solidFill>
                  <a:srgbClr val="202124"/>
                </a:solidFill>
                <a:effectLst/>
                <a:latin typeface="Google Sans"/>
              </a:rPr>
              <a:t>».</a:t>
            </a:r>
            <a:endParaRPr lang="el-GR" dirty="0"/>
          </a:p>
        </p:txBody>
      </p:sp>
    </p:spTree>
    <p:extLst>
      <p:ext uri="{BB962C8B-B14F-4D97-AF65-F5344CB8AC3E}">
        <p14:creationId xmlns:p14="http://schemas.microsoft.com/office/powerpoint/2010/main" val="1959376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 ΔΕΙΚΤΗ ΤΗΝ ΒΡΩΜΟΘΥΜΟΛΗ</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2448196" y="1825625"/>
            <a:ext cx="7295607" cy="4351338"/>
          </a:xfrm>
          <a:prstGeom prst="rect">
            <a:avLst/>
          </a:prstGeom>
        </p:spPr>
      </p:pic>
    </p:spTree>
    <p:extLst>
      <p:ext uri="{BB962C8B-B14F-4D97-AF65-F5344CB8AC3E}">
        <p14:creationId xmlns:p14="http://schemas.microsoft.com/office/powerpoint/2010/main" val="3176792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ΚΑΙ ΠΙΟ ΓΕΝΙΚΑ ΜΕ ΤΟΥΣ ΣΥΝΗΘΙΣΜΕΝΟΥΣ ΔΕΙΚΤΕΣ ΤΟΥ ΕΡΓΑΣΤΗΡΙΟΥ</a:t>
            </a:r>
            <a:endParaRPr lang="el-GR" dirty="0"/>
          </a:p>
        </p:txBody>
      </p:sp>
      <p:sp>
        <p:nvSpPr>
          <p:cNvPr id="3" name="Θέση περιεχομένου 2"/>
          <p:cNvSpPr>
            <a:spLocks noGrp="1"/>
          </p:cNvSpPr>
          <p:nvPr>
            <p:ph idx="1"/>
          </p:nvPr>
        </p:nvSpPr>
        <p:spPr/>
        <p:txBody>
          <a:bodyPr>
            <a:normAutofit fontScale="92500"/>
          </a:bodyPr>
          <a:lstStyle/>
          <a:p>
            <a:r>
              <a:rPr lang="el-GR" dirty="0"/>
              <a:t>Όταν σε ένα διάλυμα βάσης προστεθούν 2-3 σταγόνες ενός δείκτη τότε παρατηρείται </a:t>
            </a:r>
            <a:r>
              <a:rPr lang="el-GR" b="1" dirty="0"/>
              <a:t>αλλαγή στο χρώμα</a:t>
            </a:r>
            <a:r>
              <a:rPr lang="el-GR" dirty="0"/>
              <a:t> του. Το χρώμα που παίρνει κάθε δείκτης σε ένα βασικό διάλυμα είναι ορισμένο και συνήθως </a:t>
            </a:r>
            <a:r>
              <a:rPr lang="el-GR" b="1" dirty="0"/>
              <a:t>διαφορετικό</a:t>
            </a:r>
            <a:r>
              <a:rPr lang="el-GR" dirty="0"/>
              <a:t> από αυτό που εμφανίζει ο ίδιος δείκτης σε ένα </a:t>
            </a:r>
            <a:r>
              <a:rPr lang="el-GR" b="1" dirty="0"/>
              <a:t>όξινο διάλυμα. </a:t>
            </a:r>
            <a:endParaRPr lang="el-GR" dirty="0"/>
          </a:p>
          <a:p>
            <a:r>
              <a:rPr lang="el-GR" dirty="0"/>
              <a:t>Πιο συγκεκριμένα, </a:t>
            </a:r>
            <a:r>
              <a:rPr lang="el-GR" b="1" dirty="0"/>
              <a:t>η φαινολοφθαλεΐνη από άχρωμη γίνεται κόκκινη. </a:t>
            </a:r>
            <a:endParaRPr lang="el-GR" b="1" dirty="0" smtClean="0"/>
          </a:p>
          <a:p>
            <a:r>
              <a:rPr lang="el-GR" dirty="0" smtClean="0"/>
              <a:t>Αντίστοιχα</a:t>
            </a:r>
            <a:r>
              <a:rPr lang="el-GR" dirty="0"/>
              <a:t>, </a:t>
            </a:r>
            <a:r>
              <a:rPr lang="el-GR" b="1" dirty="0"/>
              <a:t>η ηλιανθίνη παραμένει κίτρινη ενώ σε όξινα διαλύματα γίνεται κόκκινη. </a:t>
            </a:r>
            <a:endParaRPr lang="el-GR" b="1" dirty="0" smtClean="0"/>
          </a:p>
          <a:p>
            <a:r>
              <a:rPr lang="el-GR" b="1" dirty="0" smtClean="0"/>
              <a:t>Το </a:t>
            </a:r>
            <a:r>
              <a:rPr lang="el-GR" b="1" dirty="0"/>
              <a:t>μπλε της βρωμοθυμόλης</a:t>
            </a:r>
            <a:r>
              <a:rPr lang="el-GR" dirty="0"/>
              <a:t> σε βασικό διάλυμα, από μενεξεδί (ιώδες) γίνεται μπλε ενώ στα οξέα είναι κίτρινο ή πορτοκάλι. Αντίστοιχα, σε ένα ουδέτερο διάλυμα είναι πράσινο. </a:t>
            </a:r>
          </a:p>
          <a:p>
            <a:endParaRPr lang="el-GR" dirty="0"/>
          </a:p>
        </p:txBody>
      </p:sp>
    </p:spTree>
    <p:extLst>
      <p:ext uri="{BB962C8B-B14F-4D97-AF65-F5344CB8AC3E}">
        <p14:creationId xmlns:p14="http://schemas.microsoft.com/office/powerpoint/2010/main" val="3555877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ΒΑΣΕΙΣ ΚΑΙ </a:t>
            </a:r>
            <a:r>
              <a:rPr lang="en-US" dirty="0" smtClean="0"/>
              <a:t>Ph</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a:t>Οι ουσίες που εμφανίζουν τις κοινές ιδιότητες των βάσεων λέγεται ότι παρουσιάζουν </a:t>
            </a:r>
            <a:r>
              <a:rPr lang="el-GR" b="1" dirty="0"/>
              <a:t>βασικό ή αλκαλικό χαρακτήρα</a:t>
            </a:r>
            <a:r>
              <a:rPr lang="el-GR" dirty="0"/>
              <a:t> ή αλλιώς ότι παρουσιάζουν </a:t>
            </a:r>
            <a:r>
              <a:rPr lang="el-GR" b="1" dirty="0" err="1"/>
              <a:t>βασικότητα</a:t>
            </a:r>
            <a:r>
              <a:rPr lang="el-GR" b="1" dirty="0"/>
              <a:t> ή </a:t>
            </a:r>
            <a:r>
              <a:rPr lang="el-GR" b="1" dirty="0" err="1"/>
              <a:t>αλκαλικότητα</a:t>
            </a:r>
            <a:r>
              <a:rPr lang="el-GR" b="1" dirty="0"/>
              <a:t>. </a:t>
            </a:r>
            <a:r>
              <a:rPr lang="el-GR" dirty="0"/>
              <a:t>Οι κοινές ιδιότητες των βάσεων είναι οι εξής:</a:t>
            </a:r>
          </a:p>
          <a:p>
            <a:r>
              <a:rPr lang="el-GR" dirty="0"/>
              <a:t>Έχουν γεύση πικρή και καυστική.</a:t>
            </a:r>
          </a:p>
          <a:p>
            <a:r>
              <a:rPr lang="el-GR" dirty="0"/>
              <a:t>Έχουν σαπωνοειδή υφή.</a:t>
            </a:r>
          </a:p>
          <a:p>
            <a:r>
              <a:rPr lang="el-GR" dirty="0"/>
              <a:t>Αλλάζουν το χρώμα των δεικτών.</a:t>
            </a:r>
          </a:p>
          <a:p>
            <a:r>
              <a:rPr lang="el-GR" dirty="0"/>
              <a:t>Η </a:t>
            </a:r>
            <a:r>
              <a:rPr lang="el-GR" dirty="0" err="1"/>
              <a:t>βασικότητα</a:t>
            </a:r>
            <a:r>
              <a:rPr lang="el-GR" dirty="0"/>
              <a:t> ενός διαλύματος εξαρτάται από το </a:t>
            </a:r>
            <a:r>
              <a:rPr lang="el-GR" b="1" dirty="0"/>
              <a:t>είδος της βάσης</a:t>
            </a:r>
            <a:r>
              <a:rPr lang="el-GR" dirty="0"/>
              <a:t> και </a:t>
            </a:r>
            <a:r>
              <a:rPr lang="el-GR" b="1" dirty="0"/>
              <a:t>πόσο αραιό</a:t>
            </a:r>
            <a:r>
              <a:rPr lang="el-GR" dirty="0"/>
              <a:t> είναι το διάλυμα. Δεν εμφανίζουν όλες οι βάσεις την ίδια ισχύ. Για παράδειγμα, η μαγειρική σόδα και η αμμωνία έχουν μικρή </a:t>
            </a:r>
            <a:r>
              <a:rPr lang="el-GR" dirty="0" err="1" smtClean="0"/>
              <a:t>βασικότητα</a:t>
            </a:r>
            <a:r>
              <a:rPr lang="el-GR" dirty="0" smtClean="0"/>
              <a:t> </a:t>
            </a:r>
            <a:r>
              <a:rPr lang="el-GR" dirty="0"/>
              <a:t>και για αυτό είναι ασφαλείς για κατανάλωση ενώ το υδροξείδιο του νατρίου έχει μεγάλη βασικότατα και είναι καυστικό. Επιπλέον, όταν </a:t>
            </a:r>
            <a:r>
              <a:rPr lang="el-GR" b="1" dirty="0"/>
              <a:t>αραιωθεί </a:t>
            </a:r>
            <a:r>
              <a:rPr lang="el-GR" dirty="0"/>
              <a:t>ένα βασικό διάλυμα, δηλαδή προστεθεί σε αυτό νερό, τότε ο </a:t>
            </a:r>
            <a:r>
              <a:rPr lang="el-GR" b="1" dirty="0"/>
              <a:t>βασικός </a:t>
            </a:r>
            <a:r>
              <a:rPr lang="el-GR" dirty="0"/>
              <a:t>του </a:t>
            </a:r>
            <a:r>
              <a:rPr lang="el-GR" b="1" dirty="0"/>
              <a:t>χαρακτήρας</a:t>
            </a:r>
            <a:r>
              <a:rPr lang="el-GR" dirty="0"/>
              <a:t> γίνεται </a:t>
            </a:r>
            <a:r>
              <a:rPr lang="el-GR" b="1" dirty="0"/>
              <a:t>λιγότερο έντονος.</a:t>
            </a:r>
            <a:r>
              <a:rPr lang="el-GR" dirty="0"/>
              <a:t> Έτσι ένα διάλυμα βάσης χαρακτηρίζεται ανάλογα με την ένταση του βασικού του χαρακτήρα ως ελαφρώς βασικό, λίγο βασικό, βασικό ή πολύ βασικό</a:t>
            </a:r>
            <a:r>
              <a:rPr lang="el-GR" dirty="0" smtClean="0"/>
              <a:t>.</a:t>
            </a:r>
          </a:p>
          <a:p>
            <a:r>
              <a:rPr lang="el-GR" dirty="0"/>
              <a:t>Τα διαλύματα των βάσεων έχουν τιμή </a:t>
            </a:r>
            <a:r>
              <a:rPr lang="el-GR" dirty="0" err="1"/>
              <a:t>pΗ</a:t>
            </a:r>
            <a:r>
              <a:rPr lang="el-GR" dirty="0"/>
              <a:t> μεγαλύτερο από το 7 έως 14. Όσο</a:t>
            </a:r>
            <a:r>
              <a:rPr lang="el-GR" b="1" dirty="0"/>
              <a:t> πιο βασικό ή αλκαλικό</a:t>
            </a:r>
            <a:r>
              <a:rPr lang="el-GR" dirty="0"/>
              <a:t> είναι ένα διάλυμα τόσο </a:t>
            </a:r>
            <a:r>
              <a:rPr lang="el-GR" b="1" dirty="0"/>
              <a:t>μεγαλύτερο είναι το </a:t>
            </a:r>
            <a:r>
              <a:rPr lang="el-GR" b="1" dirty="0" err="1"/>
              <a:t>pΗ</a:t>
            </a:r>
            <a:r>
              <a:rPr lang="el-GR" b="1" dirty="0"/>
              <a:t>. </a:t>
            </a:r>
            <a:r>
              <a:rPr lang="el-GR" dirty="0"/>
              <a:t>Η </a:t>
            </a:r>
            <a:r>
              <a:rPr lang="el-GR" b="1" dirty="0"/>
              <a:t>μέτρηση του pH</a:t>
            </a:r>
            <a:r>
              <a:rPr lang="el-GR" dirty="0"/>
              <a:t> μπορεί να γίνει είτε με πεχαμετρικό χαρτί, το οποίο είναι εμποτισμένο σε κατάλληλο δείκτη, είτε για μεγαλύτερη ακρίβεια με τα ηλεκτρονικά πεχάμετρα.</a:t>
            </a:r>
          </a:p>
          <a:p>
            <a:endParaRPr lang="el-GR" dirty="0"/>
          </a:p>
        </p:txBody>
      </p:sp>
    </p:spTree>
    <p:extLst>
      <p:ext uri="{BB962C8B-B14F-4D97-AF65-F5344CB8AC3E}">
        <p14:creationId xmlns:p14="http://schemas.microsoft.com/office/powerpoint/2010/main" val="3532880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ΔΕΙΚΤΕΣ ΣΤΟ ΕΡΓΑΣΤΗΡΙΟ</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Στο</a:t>
            </a:r>
            <a:r>
              <a:rPr lang="el-GR" b="1" dirty="0"/>
              <a:t> χημικό εργαστήριο</a:t>
            </a:r>
            <a:r>
              <a:rPr lang="el-GR" dirty="0"/>
              <a:t> χρησιμοποιούνται μια σειρά από δείκτες όπως το μπλε της θυμόλης</a:t>
            </a:r>
            <a:r>
              <a:rPr lang="el-GR" dirty="0" smtClean="0"/>
              <a:t>,</a:t>
            </a:r>
          </a:p>
          <a:p>
            <a:r>
              <a:rPr lang="el-GR" dirty="0" smtClean="0"/>
              <a:t> </a:t>
            </a:r>
            <a:r>
              <a:rPr lang="el-GR" dirty="0"/>
              <a:t>το πορτοκαλί του μεθυλίου (ηλιανθίνη</a:t>
            </a:r>
            <a:r>
              <a:rPr lang="el-GR" dirty="0" smtClean="0"/>
              <a:t>)</a:t>
            </a:r>
          </a:p>
          <a:p>
            <a:r>
              <a:rPr lang="el-GR" dirty="0" smtClean="0"/>
              <a:t> η </a:t>
            </a:r>
            <a:r>
              <a:rPr lang="el-GR" dirty="0"/>
              <a:t>φαινολοφθαλεΐνη</a:t>
            </a:r>
            <a:r>
              <a:rPr lang="el-GR" dirty="0" smtClean="0"/>
              <a:t>.</a:t>
            </a:r>
          </a:p>
          <a:p>
            <a:r>
              <a:rPr lang="el-GR" dirty="0" smtClean="0"/>
              <a:t> </a:t>
            </a:r>
            <a:r>
              <a:rPr lang="el-GR" dirty="0"/>
              <a:t>Οι δείκτες αυτοί είτε είναι ουσίες που παρασκευάζονται εξολοκλήρου από τους χημικούς ή παραλαμβάνονται από εκχύλιση φυτών.</a:t>
            </a:r>
            <a:br>
              <a:rPr lang="el-GR" dirty="0"/>
            </a:br>
            <a:r>
              <a:rPr lang="el-GR" dirty="0"/>
              <a:t>Συνήθως στο χημικό εργαστήριο ο όρος «δείκτες» αναφέρεται στα </a:t>
            </a:r>
            <a:r>
              <a:rPr lang="el-GR" b="1" dirty="0"/>
              <a:t>διαλύματά τους.</a:t>
            </a:r>
            <a:r>
              <a:rPr lang="el-GR" dirty="0"/>
              <a:t> </a:t>
            </a:r>
            <a:r>
              <a:rPr lang="el-GR" b="1" dirty="0"/>
              <a:t>Το χρώμα</a:t>
            </a:r>
            <a:r>
              <a:rPr lang="el-GR" dirty="0"/>
              <a:t> που παίρνει ένα διάλυμα μιας ουσίας αν προστεθεί σε αυτό μερικές σταγόνες δείκτη είναι </a:t>
            </a:r>
            <a:r>
              <a:rPr lang="el-GR" b="1" dirty="0"/>
              <a:t>ενδεικτικό</a:t>
            </a:r>
            <a:r>
              <a:rPr lang="el-GR" dirty="0"/>
              <a:t> για το </a:t>
            </a:r>
            <a:r>
              <a:rPr lang="el-GR" b="1" dirty="0"/>
              <a:t>αν η ουσία είναι οξύ ή βάση. </a:t>
            </a:r>
            <a:r>
              <a:rPr lang="el-GR" dirty="0"/>
              <a:t>Πολλές φορές προστίθενται μερικές σταγόνες δείκτη σε </a:t>
            </a:r>
            <a:r>
              <a:rPr lang="el-GR" b="1" dirty="0" err="1"/>
              <a:t>απεσταγμένο</a:t>
            </a:r>
            <a:r>
              <a:rPr lang="el-GR" b="1" dirty="0"/>
              <a:t> νερό</a:t>
            </a:r>
            <a:r>
              <a:rPr lang="el-GR" dirty="0"/>
              <a:t> και στη συνέχεια προστίθεται η ουσία ή το διάλυμά της.</a:t>
            </a:r>
          </a:p>
          <a:p>
            <a:r>
              <a:rPr lang="el-GR" dirty="0"/>
              <a:t>Στο σχήμα δίνονται τα ονόματα μερικών από αυτούς και τα χρώματα που έχουν σε όξινα, ουδέτερα και βασικά διαλύματα, δηλαδή σε τιμές pH από 0 έως 14.</a:t>
            </a:r>
          </a:p>
          <a:p>
            <a:endParaRPr lang="el-GR" dirty="0"/>
          </a:p>
        </p:txBody>
      </p:sp>
    </p:spTree>
    <p:extLst>
      <p:ext uri="{BB962C8B-B14F-4D97-AF65-F5344CB8AC3E}">
        <p14:creationId xmlns:p14="http://schemas.microsoft.com/office/powerpoint/2010/main" val="2589807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294268" y="440170"/>
            <a:ext cx="7676714" cy="4351338"/>
          </a:xfrm>
          <a:prstGeom prst="rect">
            <a:avLst/>
          </a:prstGeom>
        </p:spPr>
      </p:pic>
      <p:pic>
        <p:nvPicPr>
          <p:cNvPr id="5" name="Εικόνα 4"/>
          <p:cNvPicPr>
            <a:picLocks noChangeAspect="1"/>
          </p:cNvPicPr>
          <p:nvPr/>
        </p:nvPicPr>
        <p:blipFill>
          <a:blip r:embed="rId3"/>
          <a:stretch>
            <a:fillRect/>
          </a:stretch>
        </p:blipFill>
        <p:spPr>
          <a:xfrm>
            <a:off x="396298" y="4710834"/>
            <a:ext cx="7372350" cy="1962150"/>
          </a:xfrm>
          <a:prstGeom prst="rect">
            <a:avLst/>
          </a:prstGeom>
        </p:spPr>
      </p:pic>
    </p:spTree>
    <p:extLst>
      <p:ext uri="{BB962C8B-B14F-4D97-AF65-F5344CB8AC3E}">
        <p14:creationId xmlns:p14="http://schemas.microsoft.com/office/powerpoint/2010/main" val="342291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ΓΕΝΙΚΑ</a:t>
            </a:r>
            <a:endParaRPr lang="el-GR" dirty="0"/>
          </a:p>
        </p:txBody>
      </p:sp>
      <p:sp>
        <p:nvSpPr>
          <p:cNvPr id="3" name="Θέση περιεχομένου 2"/>
          <p:cNvSpPr>
            <a:spLocks noGrp="1"/>
          </p:cNvSpPr>
          <p:nvPr>
            <p:ph idx="1"/>
          </p:nvPr>
        </p:nvSpPr>
        <p:spPr/>
        <p:txBody>
          <a:bodyPr>
            <a:normAutofit lnSpcReduction="10000"/>
          </a:bodyPr>
          <a:lstStyle/>
          <a:p>
            <a:r>
              <a:rPr lang="el-GR" dirty="0"/>
              <a:t>Οι βάσεις αποτελούν μία μεγάλη κατηγορία ενώσεων. Μαζί με τα οξέα και τα άλατα χαρακτηρίζονται ως </a:t>
            </a:r>
            <a:r>
              <a:rPr lang="el-GR" b="1" dirty="0"/>
              <a:t>ηλεκτρολύτες</a:t>
            </a:r>
            <a:r>
              <a:rPr lang="el-GR" dirty="0"/>
              <a:t> και άγουν το ηλεκτρικό ρεύμα στα υδατικά τους διαλύματα</a:t>
            </a:r>
            <a:r>
              <a:rPr lang="el-GR" dirty="0" smtClean="0"/>
              <a:t>.</a:t>
            </a:r>
          </a:p>
          <a:p>
            <a:r>
              <a:rPr lang="el-GR" dirty="0" smtClean="0"/>
              <a:t> </a:t>
            </a:r>
            <a:r>
              <a:rPr lang="el-GR" dirty="0"/>
              <a:t>Ο Σουηδός Arrhenius το 1887 διατύπωσε την θεωρία της ηλεκτρολυτικής διάστασης και όρισε ως βάσεις τις ενώσεις, τις οποίες όταν διαλυθούν στο νερό και εξαιτίας της διάστασης τους, αποδίδουν στο διάλυμα ΟΗ</a:t>
            </a:r>
            <a:r>
              <a:rPr lang="el-GR" baseline="30000" dirty="0"/>
              <a:t>-</a:t>
            </a:r>
            <a:r>
              <a:rPr lang="el-GR" dirty="0"/>
              <a:t>. Ταξινομούνται σε ισχυρές και σε ασθενείς, ανάλογα αν διίστανται πλήρως ή μερικώς αντίστοιχα. </a:t>
            </a:r>
          </a:p>
          <a:p>
            <a:r>
              <a:rPr lang="el-GR" dirty="0" smtClean="0"/>
              <a:t> </a:t>
            </a:r>
            <a:r>
              <a:rPr lang="el-GR" dirty="0"/>
              <a:t>Οι ανόργανες βάσεις έχουν γενικό τύπο κατά Arrhenius Μ(ΟΗ)</a:t>
            </a:r>
            <a:r>
              <a:rPr lang="el-GR" baseline="-25000" dirty="0"/>
              <a:t>Χ</a:t>
            </a:r>
            <a:r>
              <a:rPr lang="el-GR" dirty="0"/>
              <a:t>, όπου το Μ αντιπροσωπεύει μέταλλο, ενώ το x αντιπροσωπεύει τον αριθμό οξείδωσης του Μ (μετάλλου).</a:t>
            </a:r>
          </a:p>
        </p:txBody>
      </p:sp>
    </p:spTree>
    <p:extLst>
      <p:ext uri="{BB962C8B-B14F-4D97-AF65-F5344CB8AC3E}">
        <p14:creationId xmlns:p14="http://schemas.microsoft.com/office/powerpoint/2010/main" val="309874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ΟΝΟΜΑΣΙΑ ΤΟΥΣ</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lstStyle/>
              <a:p>
                <a:r>
                  <a:rPr lang="el-GR" dirty="0" smtClean="0"/>
                  <a:t>Οι βάσεις στην ανόργανη χημεία όλες σχεδόν ονομάζονται, με βάση τον ΓΜΤ τους σαν : </a:t>
                </a:r>
              </a:p>
              <a:p>
                <a:r>
                  <a:rPr lang="el-GR" b="1" dirty="0" smtClean="0"/>
                  <a:t>Υδροξείδιο του + όνομα του θετικού ιόντος που βρίσκεται δίπλα στο ΟΗ.</a:t>
                </a:r>
              </a:p>
              <a:p>
                <a:r>
                  <a:rPr lang="el-GR" dirty="0" smtClean="0"/>
                  <a:t>το </a:t>
                </a:r>
                <a14:m>
                  <m:oMath xmlns:m="http://schemas.openxmlformats.org/officeDocument/2006/math">
                    <m:sSup>
                      <m:sSupPr>
                        <m:ctrlPr>
                          <a:rPr lang="el-GR" b="0" i="1" smtClean="0">
                            <a:latin typeface="Cambria Math" panose="02040503050406030204" pitchFamily="18" charset="0"/>
                          </a:rPr>
                        </m:ctrlPr>
                      </m:sSupPr>
                      <m:e>
                        <m:r>
                          <m:rPr>
                            <m:sty m:val="p"/>
                          </m:rPr>
                          <a:rPr lang="el-GR" b="0" i="0" smtClean="0">
                            <a:latin typeface="Cambria Math" panose="02040503050406030204" pitchFamily="18" charset="0"/>
                          </a:rPr>
                          <m:t>ΟΗ</m:t>
                        </m:r>
                      </m:e>
                      <m:sup>
                        <m:r>
                          <a:rPr lang="el-GR" b="0" i="1" smtClean="0">
                            <a:latin typeface="Cambria Math" panose="02040503050406030204" pitchFamily="18" charset="0"/>
                          </a:rPr>
                          <m:t>−</m:t>
                        </m:r>
                      </m:sup>
                    </m:sSup>
                  </m:oMath>
                </a14:m>
                <a:r>
                  <a:rPr lang="el-GR" dirty="0" smtClean="0"/>
                  <a:t> λέγεται υδροξύλιο. Είναι ένα πολυατομικό ιόν και μάλιστα ανιόν αφού το φορτίο του είναι αρνητικό.</a:t>
                </a:r>
              </a:p>
              <a:p>
                <a:r>
                  <a:rPr lang="el-GR" dirty="0" smtClean="0"/>
                  <a:t>Παραδείγματα: </a:t>
                </a:r>
                <a14:m>
                  <m:oMath xmlns:m="http://schemas.openxmlformats.org/officeDocument/2006/math">
                    <m:r>
                      <m:rPr>
                        <m:sty m:val="p"/>
                      </m:rPr>
                      <a:rPr lang="el-GR" b="0" i="0" smtClean="0">
                        <a:latin typeface="Cambria Math" panose="02040503050406030204" pitchFamily="18" charset="0"/>
                      </a:rPr>
                      <m:t>ΝαΟΗ</m:t>
                    </m:r>
                    <m:r>
                      <a:rPr lang="el-GR" b="0" i="0" smtClean="0">
                        <a:latin typeface="Cambria Math" panose="02040503050406030204" pitchFamily="18" charset="0"/>
                      </a:rPr>
                      <m:t>=</m:t>
                    </m:r>
                    <m:r>
                      <m:rPr>
                        <m:sty m:val="p"/>
                      </m:rPr>
                      <a:rPr lang="el-GR" b="0" i="0" smtClean="0">
                        <a:latin typeface="Cambria Math" panose="02040503050406030204" pitchFamily="18" charset="0"/>
                      </a:rPr>
                      <m:t>υδροξείδιο</m:t>
                    </m:r>
                    <m:r>
                      <a:rPr lang="el-GR" b="0" i="0" smtClean="0">
                        <a:latin typeface="Cambria Math" panose="02040503050406030204" pitchFamily="18" charset="0"/>
                      </a:rPr>
                      <m:t> </m:t>
                    </m:r>
                    <m:r>
                      <m:rPr>
                        <m:sty m:val="p"/>
                      </m:rPr>
                      <a:rPr lang="el-GR" b="0" i="0" smtClean="0">
                        <a:latin typeface="Cambria Math" panose="02040503050406030204" pitchFamily="18" charset="0"/>
                      </a:rPr>
                      <m:t>του</m:t>
                    </m:r>
                    <m:r>
                      <a:rPr lang="el-GR" b="0" i="0" smtClean="0">
                        <a:latin typeface="Cambria Math" panose="02040503050406030204" pitchFamily="18" charset="0"/>
                      </a:rPr>
                      <m:t> </m:t>
                    </m:r>
                    <m:r>
                      <m:rPr>
                        <m:sty m:val="p"/>
                      </m:rPr>
                      <a:rPr lang="el-GR" b="0" i="0" smtClean="0">
                        <a:latin typeface="Cambria Math" panose="02040503050406030204" pitchFamily="18" charset="0"/>
                      </a:rPr>
                      <m:t>νατρίου</m:t>
                    </m:r>
                  </m:oMath>
                </a14:m>
                <a:endParaRPr lang="el-GR" b="0" dirty="0" smtClean="0"/>
              </a:p>
              <a:p>
                <a:r>
                  <a:rPr lang="el-GR" dirty="0" smtClean="0"/>
                  <a:t>                             </a:t>
                </a:r>
                <a14:m>
                  <m:oMath xmlns:m="http://schemas.openxmlformats.org/officeDocument/2006/math">
                    <m:r>
                      <a:rPr lang="en-US" b="0" i="1" smtClean="0">
                        <a:latin typeface="Cambria Math" panose="02040503050406030204" pitchFamily="18" charset="0"/>
                      </a:rPr>
                      <m:t>𝐶𝑎</m:t>
                    </m:r>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r>
                              <a:rPr lang="en-US" b="0" i="1" smtClean="0">
                                <a:latin typeface="Cambria Math" panose="02040503050406030204" pitchFamily="18" charset="0"/>
                              </a:rPr>
                              <m:t>𝑂𝐻</m:t>
                            </m:r>
                          </m:e>
                        </m:d>
                      </m:e>
                      <m:sub>
                        <m:r>
                          <a:rPr lang="en-US" b="0" i="1" smtClean="0">
                            <a:latin typeface="Cambria Math" panose="02040503050406030204" pitchFamily="18" charset="0"/>
                          </a:rPr>
                          <m:t>2</m:t>
                        </m:r>
                      </m:sub>
                    </m:sSub>
                  </m:oMath>
                </a14:m>
                <a:r>
                  <a:rPr lang="en-US" dirty="0" smtClean="0"/>
                  <a:t>= </a:t>
                </a:r>
                <a:r>
                  <a:rPr lang="el-GR" dirty="0" smtClean="0"/>
                  <a:t>υδροξείδιο του ασβεστίου κλπ.</a:t>
                </a: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l-GR">
                    <a:noFill/>
                  </a:rPr>
                  <a:t> </a:t>
                </a:r>
              </a:p>
            </p:txBody>
          </p:sp>
        </mc:Fallback>
      </mc:AlternateContent>
    </p:spTree>
    <p:extLst>
      <p:ext uri="{BB962C8B-B14F-4D97-AF65-F5344CB8AC3E}">
        <p14:creationId xmlns:p14="http://schemas.microsoft.com/office/powerpoint/2010/main" val="1439017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ΥΔΡΟΞΕΙΔΙΟ ΤΟΥ ΝΑΤΡΙΟΥ</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985818" y="1829594"/>
            <a:ext cx="7906327" cy="4956116"/>
          </a:xfrm>
          <a:prstGeom prst="rect">
            <a:avLst/>
          </a:prstGeom>
        </p:spPr>
      </p:pic>
    </p:spTree>
    <p:extLst>
      <p:ext uri="{BB962C8B-B14F-4D97-AF65-F5344CB8AC3E}">
        <p14:creationId xmlns:p14="http://schemas.microsoft.com/office/powerpoint/2010/main" val="1549169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452582"/>
            <a:ext cx="10515600" cy="5724381"/>
          </a:xfrm>
        </p:spPr>
        <p:txBody>
          <a:bodyPr>
            <a:normAutofit lnSpcReduction="10000"/>
          </a:bodyPr>
          <a:lstStyle/>
          <a:p>
            <a:r>
              <a:rPr lang="el-GR" dirty="0"/>
              <a:t>Το υδροξείδιο του νατρίου είναι μία ισχυρή, άοσμη, λευκή και στερεή βάση. Συμβολίζεται με NaOH και είναι γνωστή ως καυστική σόδα ή ως σόδα αλισίβα</a:t>
            </a:r>
            <a:r>
              <a:rPr lang="el-GR" dirty="0" smtClean="0"/>
              <a:t>.</a:t>
            </a:r>
          </a:p>
          <a:p>
            <a:r>
              <a:rPr lang="el-GR" dirty="0" smtClean="0"/>
              <a:t> </a:t>
            </a:r>
            <a:r>
              <a:rPr lang="el-GR" dirty="0"/>
              <a:t>Έχει την ικανότητα να απορροφά το διοξείδιο του άνθρακα και την υγρασία του αέρα, γι’ αυτό φυλάσσεται σε αεροστεγείς και ερμητικά κλειστές φιάλες. </a:t>
            </a:r>
            <a:endParaRPr lang="el-GR" dirty="0" smtClean="0"/>
          </a:p>
          <a:p>
            <a:r>
              <a:rPr lang="el-GR" dirty="0" smtClean="0"/>
              <a:t>Κατά </a:t>
            </a:r>
            <a:r>
              <a:rPr lang="el-GR" dirty="0"/>
              <a:t>την αποσύνθεσή του με θέρμανση, εκπέμπονται ατμοί οξειδίων του νατρίου, οι οποίοι είναι τοξικοί</a:t>
            </a:r>
            <a:r>
              <a:rPr lang="el-GR" dirty="0" smtClean="0"/>
              <a:t>.</a:t>
            </a:r>
          </a:p>
          <a:p>
            <a:r>
              <a:rPr lang="el-GR" dirty="0" smtClean="0"/>
              <a:t> </a:t>
            </a:r>
            <a:r>
              <a:rPr lang="el-GR" dirty="0"/>
              <a:t>Έχει μεγάλη διαλυτότητα σε νερό και δεν είναι εύφλεκτη ένωση</a:t>
            </a:r>
            <a:r>
              <a:rPr lang="el-GR" dirty="0" smtClean="0"/>
              <a:t>.</a:t>
            </a:r>
          </a:p>
          <a:p>
            <a:r>
              <a:rPr lang="el-GR" dirty="0" smtClean="0"/>
              <a:t> </a:t>
            </a:r>
            <a:r>
              <a:rPr lang="el-GR" dirty="0"/>
              <a:t>Αντιδρά με όλα τα οξέα των μετάλλων και τα οργανικά οξέα</a:t>
            </a:r>
            <a:r>
              <a:rPr lang="el-GR" dirty="0" smtClean="0"/>
              <a:t>.</a:t>
            </a:r>
          </a:p>
          <a:p>
            <a:r>
              <a:rPr lang="el-GR" dirty="0" smtClean="0"/>
              <a:t> </a:t>
            </a:r>
            <a:r>
              <a:rPr lang="el-GR" dirty="0"/>
              <a:t>Η καυστική σόδα προκαλεί σοβαρό ερεθισμό όταν έρθει σε επαφή με τα μάτια ή τους βλεννογόνους. Μία άλλη κακή επίπτωση της όταν έρθει σε επαφή με το δέρμα, είναι η δημιουργία δερματίτιδας, απώλειας μαλλιών και προκαλεί βαθύ και διεισδυτικό έγκαυμα.</a:t>
            </a:r>
          </a:p>
        </p:txBody>
      </p:sp>
    </p:spTree>
    <p:extLst>
      <p:ext uri="{BB962C8B-B14F-4D97-AF65-F5344CB8AC3E}">
        <p14:creationId xmlns:p14="http://schemas.microsoft.com/office/powerpoint/2010/main" val="52374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ΚΥΡΙΟΤΕΡΕΣ ΒΑΣΕΙΣ</a:t>
            </a:r>
            <a:endParaRPr lang="el-GR" dirty="0"/>
          </a:p>
        </p:txBody>
      </p:sp>
      <p:sp>
        <p:nvSpPr>
          <p:cNvPr id="3" name="Θέση περιεχομένου 2"/>
          <p:cNvSpPr>
            <a:spLocks noGrp="1"/>
          </p:cNvSpPr>
          <p:nvPr>
            <p:ph idx="1"/>
          </p:nvPr>
        </p:nvSpPr>
        <p:spPr/>
        <p:txBody>
          <a:bodyPr/>
          <a:lstStyle/>
          <a:p>
            <a:r>
              <a:rPr lang="el-GR" dirty="0"/>
              <a:t>Το υδροξείδιο του νατρίου είναι </a:t>
            </a:r>
            <a:r>
              <a:rPr lang="el-GR" b="1" dirty="0"/>
              <a:t>λευκό κρυσταλλικό στερεό</a:t>
            </a:r>
            <a:r>
              <a:rPr lang="el-GR" dirty="0"/>
              <a:t>, λιπαρό στην αφή και με πολύ μεγάλη διαλυτότητα στο νερό.</a:t>
            </a:r>
          </a:p>
          <a:p>
            <a:r>
              <a:rPr lang="el-GR" dirty="0"/>
              <a:t>Εξαιτίας της ικανότητας του σε μεγάλες συγκεντρώσεις να καίει τους ιστούς είναι γνωστό  και ως </a:t>
            </a:r>
            <a:r>
              <a:rPr lang="el-GR" b="1" dirty="0"/>
              <a:t>“καυστικό νάτριο”. </a:t>
            </a:r>
            <a:r>
              <a:rPr lang="el-GR" dirty="0"/>
              <a:t>Είναι τοξικό και προσβάλει γρήγορα ζωικούς και φυτικούς ιστούς. Επειδή τα διαλύματά του προσβάλουν με την πάροδο του χρόνου το γυαλί και την πορσελάνη, δεν πρέπει να μένουν μέσα σε γυάλινα σκεύη και συσκευές γιατί τα αχρηστεύουν.</a:t>
            </a:r>
          </a:p>
          <a:p>
            <a:endParaRPr lang="el-GR" dirty="0"/>
          </a:p>
        </p:txBody>
      </p:sp>
    </p:spTree>
    <p:extLst>
      <p:ext uri="{BB962C8B-B14F-4D97-AF65-F5344CB8AC3E}">
        <p14:creationId xmlns:p14="http://schemas.microsoft.com/office/powerpoint/2010/main" val="1471523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ΚΥΡΙΟΤΕΡΕΣ ΒΑΣΕΙΣ</a:t>
            </a:r>
            <a:endParaRPr lang="el-GR" dirty="0"/>
          </a:p>
        </p:txBody>
      </p:sp>
      <p:sp>
        <p:nvSpPr>
          <p:cNvPr id="3" name="Θέση περιεχομένου 2"/>
          <p:cNvSpPr>
            <a:spLocks noGrp="1"/>
          </p:cNvSpPr>
          <p:nvPr>
            <p:ph idx="1"/>
          </p:nvPr>
        </p:nvSpPr>
        <p:spPr>
          <a:xfrm>
            <a:off x="838200" y="1825625"/>
            <a:ext cx="4967721" cy="4351338"/>
          </a:xfrm>
        </p:spPr>
        <p:txBody>
          <a:bodyPr>
            <a:normAutofit fontScale="92500" lnSpcReduction="10000"/>
          </a:bodyPr>
          <a:lstStyle/>
          <a:p>
            <a:r>
              <a:rPr lang="el-GR" dirty="0"/>
              <a:t>Το υδροξείδιο του καλίου είναι, </a:t>
            </a:r>
            <a:r>
              <a:rPr lang="el-GR" b="1" dirty="0"/>
              <a:t>λευκό κρυσταλλικό στερεό</a:t>
            </a:r>
            <a:r>
              <a:rPr lang="el-GR" dirty="0"/>
              <a:t> λιπαρό στην αφή και πολύ διαλυτό στο νερό. </a:t>
            </a:r>
          </a:p>
          <a:p>
            <a:r>
              <a:rPr lang="el-GR" dirty="0"/>
              <a:t>Όταν βρίσκεται σε μεγάλη συγκέντρωση είναι ερεθιστικό και προκαλεί πληγές στο δέρμα. Καταστρέφει τους ζωικούς, τους φυτικούς ιστούς και τα υφάσματα. Είναι γνωστό και ως </a:t>
            </a:r>
            <a:r>
              <a:rPr lang="el-GR" b="1" dirty="0"/>
              <a:t>“καυστικό κάλιο”</a:t>
            </a:r>
            <a:r>
              <a:rPr lang="el-GR" dirty="0"/>
              <a:t> ή "καυστική ποτάσα" από την ονομασία του στα Αγγλικά.</a:t>
            </a:r>
          </a:p>
          <a:p>
            <a:endParaRPr lang="el-GR" dirty="0"/>
          </a:p>
        </p:txBody>
      </p:sp>
      <p:pic>
        <p:nvPicPr>
          <p:cNvPr id="4" name="Εικόνα 3"/>
          <p:cNvPicPr>
            <a:picLocks noChangeAspect="1"/>
          </p:cNvPicPr>
          <p:nvPr/>
        </p:nvPicPr>
        <p:blipFill>
          <a:blip r:embed="rId2"/>
          <a:stretch>
            <a:fillRect/>
          </a:stretch>
        </p:blipFill>
        <p:spPr>
          <a:xfrm>
            <a:off x="5805921" y="1401762"/>
            <a:ext cx="5734050" cy="4257675"/>
          </a:xfrm>
          <a:prstGeom prst="rect">
            <a:avLst/>
          </a:prstGeom>
        </p:spPr>
      </p:pic>
    </p:spTree>
    <p:extLst>
      <p:ext uri="{BB962C8B-B14F-4D97-AF65-F5344CB8AC3E}">
        <p14:creationId xmlns:p14="http://schemas.microsoft.com/office/powerpoint/2010/main" val="2377441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ΚΥΡΙΟΤΕΡΕΣ ΒΑΣΕΙΣ</a:t>
            </a:r>
            <a:endParaRPr lang="el-GR" dirty="0"/>
          </a:p>
        </p:txBody>
      </p:sp>
      <p:sp>
        <p:nvSpPr>
          <p:cNvPr id="3" name="Θέση περιεχομένου 2"/>
          <p:cNvSpPr>
            <a:spLocks noGrp="1"/>
          </p:cNvSpPr>
          <p:nvPr>
            <p:ph idx="1"/>
          </p:nvPr>
        </p:nvSpPr>
        <p:spPr>
          <a:xfrm>
            <a:off x="838200" y="1825625"/>
            <a:ext cx="4518891" cy="4351338"/>
          </a:xfrm>
        </p:spPr>
        <p:txBody>
          <a:bodyPr>
            <a:normAutofit fontScale="77500" lnSpcReduction="20000"/>
          </a:bodyPr>
          <a:lstStyle/>
          <a:p>
            <a:r>
              <a:rPr lang="el-GR" dirty="0"/>
              <a:t>Το υδροξείδιο του ασβεστίου είναι ο γνωστός </a:t>
            </a:r>
            <a:r>
              <a:rPr lang="el-GR" b="1" dirty="0"/>
              <a:t>ασβέστης.</a:t>
            </a:r>
            <a:r>
              <a:rPr lang="el-GR" dirty="0"/>
              <a:t> Είναι </a:t>
            </a:r>
            <a:r>
              <a:rPr lang="el-GR" b="1" dirty="0"/>
              <a:t>λευκή άμορφη σκόνη</a:t>
            </a:r>
            <a:r>
              <a:rPr lang="el-GR" dirty="0"/>
              <a:t> με μικρή διαλυτότητα στο νερό (0,17% w/w), που μειώνεται όταν αυξάνει η θερμοκρασία του διαλύτη. Κατά τη διάλυσή του στο νερό εκλύεται θερμότητα και το διάλυμα που προκύπτει είναι το ασβεστόνερο.</a:t>
            </a:r>
          </a:p>
          <a:p>
            <a:r>
              <a:rPr lang="el-GR" dirty="0"/>
              <a:t>Έχει την ικανότητα όταν βρίσκεται σε μεγάλη συγκέντρωση να προκαλεί βλάβες στους ζωικούς και φυτικούς ιστούς καθώς και στα υφάσματα. Προκαλεί εγκαύματα στο δέρμα και τα μάτια.</a:t>
            </a:r>
          </a:p>
          <a:p>
            <a:endParaRPr lang="el-GR" dirty="0"/>
          </a:p>
        </p:txBody>
      </p:sp>
      <p:pic>
        <p:nvPicPr>
          <p:cNvPr id="4" name="Εικόνα 3"/>
          <p:cNvPicPr>
            <a:picLocks noChangeAspect="1"/>
          </p:cNvPicPr>
          <p:nvPr/>
        </p:nvPicPr>
        <p:blipFill>
          <a:blip r:embed="rId2"/>
          <a:stretch>
            <a:fillRect/>
          </a:stretch>
        </p:blipFill>
        <p:spPr>
          <a:xfrm>
            <a:off x="5578763" y="1284431"/>
            <a:ext cx="6538479" cy="4991100"/>
          </a:xfrm>
          <a:prstGeom prst="rect">
            <a:avLst/>
          </a:prstGeom>
        </p:spPr>
      </p:pic>
    </p:spTree>
    <p:extLst>
      <p:ext uri="{BB962C8B-B14F-4D97-AF65-F5344CB8AC3E}">
        <p14:creationId xmlns:p14="http://schemas.microsoft.com/office/powerpoint/2010/main" val="3896307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ΚΥΡΙΟΤΕΡΕΣ ΒΑΣΕΙΣ</a:t>
            </a:r>
            <a:endParaRPr lang="el-GR" dirty="0"/>
          </a:p>
        </p:txBody>
      </p:sp>
      <p:sp>
        <p:nvSpPr>
          <p:cNvPr id="3" name="Θέση περιεχομένου 2"/>
          <p:cNvSpPr>
            <a:spLocks noGrp="1"/>
          </p:cNvSpPr>
          <p:nvPr>
            <p:ph idx="1"/>
          </p:nvPr>
        </p:nvSpPr>
        <p:spPr>
          <a:xfrm>
            <a:off x="838200" y="1825625"/>
            <a:ext cx="6698673" cy="4351338"/>
          </a:xfrm>
        </p:spPr>
        <p:txBody>
          <a:bodyPr>
            <a:normAutofit fontScale="70000" lnSpcReduction="20000"/>
          </a:bodyPr>
          <a:lstStyle/>
          <a:p>
            <a:r>
              <a:rPr lang="el-GR" b="1" dirty="0"/>
              <a:t>Η αμμωνία (NH</a:t>
            </a:r>
            <a:r>
              <a:rPr lang="el-GR" b="1" baseline="-25000" dirty="0"/>
              <a:t>3</a:t>
            </a:r>
            <a:r>
              <a:rPr lang="el-GR" b="1" dirty="0"/>
              <a:t>)</a:t>
            </a:r>
          </a:p>
          <a:p>
            <a:r>
              <a:rPr lang="el-GR" dirty="0"/>
              <a:t>Σε καθαρή μορφή είναι </a:t>
            </a:r>
            <a:r>
              <a:rPr lang="el-GR" b="1" dirty="0"/>
              <a:t>άχρωμο αέριο,</a:t>
            </a:r>
            <a:r>
              <a:rPr lang="el-GR" dirty="0"/>
              <a:t> ελαφρότερο από τον αέρα με ερεθιστική και δηκτική μυρωδιά. Παράγεται κατά τη διάσπαση των ούρων. Διαλύεται πάρα πολύ στο νερό (1 όγκος νερού διαλύει 1300 όγκους αέριας αμμωνίας στους 0 </a:t>
            </a:r>
            <a:r>
              <a:rPr lang="el-GR" baseline="30000" dirty="0"/>
              <a:t>o</a:t>
            </a:r>
            <a:r>
              <a:rPr lang="el-GR" dirty="0"/>
              <a:t>C). Στα </a:t>
            </a:r>
            <a:r>
              <a:rPr lang="el-GR" dirty="0" err="1"/>
              <a:t>διάλυματά</a:t>
            </a:r>
            <a:r>
              <a:rPr lang="el-GR" dirty="0"/>
              <a:t> της δημιουργούνται </a:t>
            </a:r>
            <a:r>
              <a:rPr lang="el-GR" b="1" dirty="0"/>
              <a:t>κατιόντα αμμωνίου, ΝΗ</a:t>
            </a:r>
            <a:r>
              <a:rPr lang="el-GR" b="1" baseline="30000" dirty="0"/>
              <a:t>4+</a:t>
            </a:r>
            <a:r>
              <a:rPr lang="el-GR" dirty="0"/>
              <a:t>(aq), και </a:t>
            </a:r>
            <a:r>
              <a:rPr lang="el-GR" b="1" dirty="0"/>
              <a:t>ιόντα υδροξειδίου</a:t>
            </a:r>
            <a:r>
              <a:rPr lang="el-GR" dirty="0"/>
              <a:t>, </a:t>
            </a:r>
            <a:r>
              <a:rPr lang="el-GR" b="1" dirty="0"/>
              <a:t>ΟΗ</a:t>
            </a:r>
            <a:r>
              <a:rPr lang="el-GR" b="1" baseline="30000" dirty="0"/>
              <a:t>-</a:t>
            </a:r>
            <a:r>
              <a:rPr lang="el-GR" dirty="0"/>
              <a:t>(aq),  σύμφωνα με την παρακάτω αντίδραση:</a:t>
            </a:r>
          </a:p>
          <a:p>
            <a:r>
              <a:rPr lang="el-GR" dirty="0"/>
              <a:t>NH</a:t>
            </a:r>
            <a:r>
              <a:rPr lang="el-GR" baseline="-25000" dirty="0"/>
              <a:t>3</a:t>
            </a:r>
            <a:r>
              <a:rPr lang="el-GR" i="1" dirty="0"/>
              <a:t>(aq)</a:t>
            </a:r>
            <a:r>
              <a:rPr lang="el-GR" dirty="0"/>
              <a:t> + H</a:t>
            </a:r>
            <a:r>
              <a:rPr lang="el-GR" baseline="-25000" dirty="0"/>
              <a:t>2</a:t>
            </a:r>
            <a:r>
              <a:rPr lang="el-GR" dirty="0"/>
              <a:t>O</a:t>
            </a:r>
            <a:r>
              <a:rPr lang="el-GR" i="1" dirty="0"/>
              <a:t>(l)</a:t>
            </a:r>
            <a:r>
              <a:rPr lang="el-GR" dirty="0"/>
              <a:t> → NH</a:t>
            </a:r>
            <a:r>
              <a:rPr lang="el-GR" baseline="-25000" dirty="0"/>
              <a:t>4</a:t>
            </a:r>
            <a:r>
              <a:rPr lang="el-GR" baseline="30000" dirty="0"/>
              <a:t>+</a:t>
            </a:r>
            <a:r>
              <a:rPr lang="el-GR" i="1" dirty="0"/>
              <a:t>(aq)</a:t>
            </a:r>
            <a:r>
              <a:rPr lang="el-GR" dirty="0"/>
              <a:t> + OH</a:t>
            </a:r>
            <a:r>
              <a:rPr lang="el-GR" baseline="30000" dirty="0"/>
              <a:t>-</a:t>
            </a:r>
            <a:r>
              <a:rPr lang="el-GR" i="1" dirty="0"/>
              <a:t>(aq)</a:t>
            </a:r>
            <a:r>
              <a:rPr lang="el-GR" dirty="0"/>
              <a:t/>
            </a:r>
            <a:br>
              <a:rPr lang="el-GR" dirty="0"/>
            </a:br>
            <a:r>
              <a:rPr lang="el-GR" dirty="0"/>
              <a:t/>
            </a:r>
            <a:br>
              <a:rPr lang="el-GR" dirty="0"/>
            </a:br>
            <a:r>
              <a:rPr lang="el-GR" dirty="0"/>
              <a:t>Η εισπνοή καθαρής αμμωνίας προκαλεί ασφυκτικά φαινόμενα, εγκαύματα στους βλεννογόνους της αναπνευστικής και της πεπτικής οδού και σοβαρό ερεθισμό στα μάτια.</a:t>
            </a:r>
          </a:p>
          <a:p>
            <a:r>
              <a:rPr lang="el-GR" dirty="0" smtClean="0"/>
              <a:t/>
            </a:r>
            <a:br>
              <a:rPr lang="el-GR" dirty="0" smtClean="0"/>
            </a:br>
            <a:endParaRPr lang="el-GR" dirty="0"/>
          </a:p>
        </p:txBody>
      </p:sp>
      <p:pic>
        <p:nvPicPr>
          <p:cNvPr id="4" name="Εικόνα 3"/>
          <p:cNvPicPr>
            <a:picLocks noChangeAspect="1"/>
          </p:cNvPicPr>
          <p:nvPr/>
        </p:nvPicPr>
        <p:blipFill>
          <a:blip r:embed="rId2"/>
          <a:stretch>
            <a:fillRect/>
          </a:stretch>
        </p:blipFill>
        <p:spPr>
          <a:xfrm>
            <a:off x="7403089" y="1443038"/>
            <a:ext cx="4257675" cy="4733925"/>
          </a:xfrm>
          <a:prstGeom prst="rect">
            <a:avLst/>
          </a:prstGeom>
        </p:spPr>
      </p:pic>
    </p:spTree>
    <p:extLst>
      <p:ext uri="{BB962C8B-B14F-4D97-AF65-F5344CB8AC3E}">
        <p14:creationId xmlns:p14="http://schemas.microsoft.com/office/powerpoint/2010/main" val="2553679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1529</Words>
  <Application>Microsoft Office PowerPoint</Application>
  <PresentationFormat>Ευρεία οθόνη</PresentationFormat>
  <Paragraphs>63</Paragraphs>
  <Slides>16</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16</vt:i4>
      </vt:variant>
    </vt:vector>
  </HeadingPairs>
  <TitlesOfParts>
    <vt:vector size="23" baseType="lpstr">
      <vt:lpstr>游ゴシック</vt:lpstr>
      <vt:lpstr>Arial</vt:lpstr>
      <vt:lpstr>Calibri</vt:lpstr>
      <vt:lpstr>Calibri Light</vt:lpstr>
      <vt:lpstr>Cambria Math</vt:lpstr>
      <vt:lpstr>Google Sans</vt:lpstr>
      <vt:lpstr>Θέμα του Office</vt:lpstr>
      <vt:lpstr>ΟΙ ΒΑΣΕΙΣ</vt:lpstr>
      <vt:lpstr>ΓΕΝΙΚΑ</vt:lpstr>
      <vt:lpstr>Η ΟΝΟΜΑΣΙΑ ΤΟΥΣ</vt:lpstr>
      <vt:lpstr>ΤΟ ΥΔΡΟΞΕΙΔΙΟ ΤΟΥ ΝΑΤΡΙΟΥ</vt:lpstr>
      <vt:lpstr>Παρουσίαση του PowerPoint</vt:lpstr>
      <vt:lpstr>ΟΙ ΚΥΡΙΟΤΕΡΕΣ ΒΑΣΕΙΣ</vt:lpstr>
      <vt:lpstr>ΟΙ ΚΥΡΙΟΤΕΡΕΣ ΒΑΣΕΙΣ</vt:lpstr>
      <vt:lpstr>ΟΙ ΚΥΡΙΟΤΕΡΕΣ ΒΑΣΕΙΣ</vt:lpstr>
      <vt:lpstr>ΟΙ ΚΥΡΙΟΤΕΡΕΣ ΒΑΣΕΙΣ</vt:lpstr>
      <vt:lpstr>ΙΔΙΟΤΗΤΕΣ</vt:lpstr>
      <vt:lpstr>Παρουσίαση του PowerPoint</vt:lpstr>
      <vt:lpstr>ΜΕ ΔΕΙΚΤΗ ΤΗΝ ΒΡΩΜΟΘΥΜΟΛΗ</vt:lpstr>
      <vt:lpstr>ΚΑΙ ΠΙΟ ΓΕΝΙΚΑ ΜΕ ΤΟΥΣ ΣΥΝΗΘΙΣΜΕΝΟΥΣ ΔΕΙΚΤΕΣ ΤΟΥ ΕΡΓΑΣΤΗΡΙΟΥ</vt:lpstr>
      <vt:lpstr>ΒΑΣΕΙΣ ΚΑΙ Ph</vt:lpstr>
      <vt:lpstr>ΟΙ ΔΕΙΚΤΕΣ ΣΤΟ ΕΡΓΑΣΤΗΡΙΟ</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ΒΑΣΕΙΣ</dc:title>
  <dc:creator>ΚΩΣΤΑΣ ΝΙΚΟΛΑΟΥ</dc:creator>
  <cp:lastModifiedBy>ΚΩΣΤΑΣ ΝΙΚΟΛΑΟΥ</cp:lastModifiedBy>
  <cp:revision>23</cp:revision>
  <dcterms:created xsi:type="dcterms:W3CDTF">2023-11-06T17:25:14Z</dcterms:created>
  <dcterms:modified xsi:type="dcterms:W3CDTF">2023-11-06T18:05:12Z</dcterms:modified>
</cp:coreProperties>
</file>