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Lst>
  <p:sldIdLst>
    <p:sldId id="256" r:id="rId2"/>
    <p:sldId id="257" r:id="rId3"/>
    <p:sldId id="262" r:id="rId4"/>
    <p:sldId id="260" r:id="rId5"/>
    <p:sldId id="263" r:id="rId6"/>
    <p:sldId id="264"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337413-4925-4E72-9BE2-6537C8AEF3B6}"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DC185B1F-FE10-4494-930F-026467F55DEC}">
      <dgm:prSet/>
      <dgm:spPr/>
      <dgm:t>
        <a:bodyPr/>
        <a:lstStyle/>
        <a:p>
          <a:r>
            <a:rPr lang="el-GR"/>
            <a:t>-Να ορίσουμε τους σκοπούς (τι θα μάθουμε) στο μάθημα της Κοινωνικής και Πολιτικής Αγωγής Γ’ Γυμνασίου </a:t>
          </a:r>
          <a:endParaRPr lang="en-US"/>
        </a:p>
      </dgm:t>
    </dgm:pt>
    <dgm:pt modelId="{ABF55C96-586E-4E6F-8D35-E353BE94FBDA}" type="parTrans" cxnId="{9D1147A8-B970-44C0-B8FD-178CBF4162B6}">
      <dgm:prSet/>
      <dgm:spPr/>
      <dgm:t>
        <a:bodyPr/>
        <a:lstStyle/>
        <a:p>
          <a:endParaRPr lang="en-US"/>
        </a:p>
      </dgm:t>
    </dgm:pt>
    <dgm:pt modelId="{24E69E34-1304-4CD6-BDAD-98CF617B7887}" type="sibTrans" cxnId="{9D1147A8-B970-44C0-B8FD-178CBF4162B6}">
      <dgm:prSet/>
      <dgm:spPr/>
      <dgm:t>
        <a:bodyPr/>
        <a:lstStyle/>
        <a:p>
          <a:endParaRPr lang="en-US"/>
        </a:p>
      </dgm:t>
    </dgm:pt>
    <dgm:pt modelId="{CC697981-69CA-48A6-901E-67FEE3245CF1}">
      <dgm:prSet/>
      <dgm:spPr/>
      <dgm:t>
        <a:bodyPr/>
        <a:lstStyle/>
        <a:p>
          <a:r>
            <a:rPr lang="el-GR"/>
            <a:t>- Να γνωρίσουμε τις διδακτικές μεθόδους (πως θα μάθουμε, πως θα αξιολογηθούμε) του μαθήματος Κοινωνική και Πολιτική Αγωγή Γ’ Γυμνασίου</a:t>
          </a:r>
          <a:endParaRPr lang="en-US"/>
        </a:p>
      </dgm:t>
    </dgm:pt>
    <dgm:pt modelId="{AE5C7D5C-CDF7-4677-AA0E-0507ED15CD9E}" type="parTrans" cxnId="{33255A9C-BE46-4F6B-BA78-10C45CB6EBE9}">
      <dgm:prSet/>
      <dgm:spPr/>
      <dgm:t>
        <a:bodyPr/>
        <a:lstStyle/>
        <a:p>
          <a:endParaRPr lang="en-US"/>
        </a:p>
      </dgm:t>
    </dgm:pt>
    <dgm:pt modelId="{CD34DAC5-CE96-4E8B-85A8-342F509C5455}" type="sibTrans" cxnId="{33255A9C-BE46-4F6B-BA78-10C45CB6EBE9}">
      <dgm:prSet/>
      <dgm:spPr/>
      <dgm:t>
        <a:bodyPr/>
        <a:lstStyle/>
        <a:p>
          <a:endParaRPr lang="en-US"/>
        </a:p>
      </dgm:t>
    </dgm:pt>
    <dgm:pt modelId="{F20551E8-B298-4AD9-A171-F092948D8596}">
      <dgm:prSet/>
      <dgm:spPr/>
      <dgm:t>
        <a:bodyPr/>
        <a:lstStyle/>
        <a:p>
          <a:r>
            <a:rPr lang="el-GR"/>
            <a:t>- Να εξοικειωθούμε με τα διδακτικά μέσα του μαθήματος (πλατφόρμα </a:t>
          </a:r>
          <a:r>
            <a:rPr lang="en-US"/>
            <a:t>e</a:t>
          </a:r>
          <a:r>
            <a:rPr lang="el-GR"/>
            <a:t>-</a:t>
          </a:r>
          <a:r>
            <a:rPr lang="en-US"/>
            <a:t>class</a:t>
          </a:r>
          <a:r>
            <a:rPr lang="el-GR"/>
            <a:t>, φύλλα παρουσιάσεων </a:t>
          </a:r>
          <a:r>
            <a:rPr lang="en-US"/>
            <a:t>powerpoint</a:t>
          </a:r>
          <a:r>
            <a:rPr lang="el-GR"/>
            <a:t>)</a:t>
          </a:r>
          <a:endParaRPr lang="en-US"/>
        </a:p>
      </dgm:t>
    </dgm:pt>
    <dgm:pt modelId="{B4A809A9-7339-43C9-8C4C-A253961B172B}" type="parTrans" cxnId="{23C9B1FC-D0F3-4AF2-A95A-25315FA5673F}">
      <dgm:prSet/>
      <dgm:spPr/>
      <dgm:t>
        <a:bodyPr/>
        <a:lstStyle/>
        <a:p>
          <a:endParaRPr lang="en-US"/>
        </a:p>
      </dgm:t>
    </dgm:pt>
    <dgm:pt modelId="{9220895E-6B15-49C8-963B-7A2FCAE8C802}" type="sibTrans" cxnId="{23C9B1FC-D0F3-4AF2-A95A-25315FA5673F}">
      <dgm:prSet/>
      <dgm:spPr/>
      <dgm:t>
        <a:bodyPr/>
        <a:lstStyle/>
        <a:p>
          <a:endParaRPr lang="en-US"/>
        </a:p>
      </dgm:t>
    </dgm:pt>
    <dgm:pt modelId="{59116A34-0D36-41D5-BC97-E4D287F3D301}">
      <dgm:prSet/>
      <dgm:spPr/>
      <dgm:t>
        <a:bodyPr/>
        <a:lstStyle/>
        <a:p>
          <a:r>
            <a:rPr lang="el-GR"/>
            <a:t>- Να δημιουργήσουμε καλές πρακτικές για τη λειτουργία της ομάδας (τάξης)</a:t>
          </a:r>
          <a:endParaRPr lang="en-US"/>
        </a:p>
      </dgm:t>
    </dgm:pt>
    <dgm:pt modelId="{860AB661-0CD1-49FF-B92F-6A70306DE4A9}" type="parTrans" cxnId="{7A2F1445-4534-41E5-A686-E992D766B8BD}">
      <dgm:prSet/>
      <dgm:spPr/>
      <dgm:t>
        <a:bodyPr/>
        <a:lstStyle/>
        <a:p>
          <a:endParaRPr lang="en-US"/>
        </a:p>
      </dgm:t>
    </dgm:pt>
    <dgm:pt modelId="{9D8F7DFC-8EE5-48A5-AA1B-318BDF430D1B}" type="sibTrans" cxnId="{7A2F1445-4534-41E5-A686-E992D766B8BD}">
      <dgm:prSet/>
      <dgm:spPr/>
      <dgm:t>
        <a:bodyPr/>
        <a:lstStyle/>
        <a:p>
          <a:endParaRPr lang="en-US"/>
        </a:p>
      </dgm:t>
    </dgm:pt>
    <dgm:pt modelId="{14CD7355-5FD0-40C6-8555-E27FE4640E52}" type="pres">
      <dgm:prSet presAssocID="{73337413-4925-4E72-9BE2-6537C8AEF3B6}" presName="vert0" presStyleCnt="0">
        <dgm:presLayoutVars>
          <dgm:dir/>
          <dgm:animOne val="branch"/>
          <dgm:animLvl val="lvl"/>
        </dgm:presLayoutVars>
      </dgm:prSet>
      <dgm:spPr/>
    </dgm:pt>
    <dgm:pt modelId="{BFC276B8-6525-461B-913D-BB4BB8693290}" type="pres">
      <dgm:prSet presAssocID="{DC185B1F-FE10-4494-930F-026467F55DEC}" presName="thickLine" presStyleLbl="alignNode1" presStyleIdx="0" presStyleCnt="4"/>
      <dgm:spPr/>
    </dgm:pt>
    <dgm:pt modelId="{0B6993DF-E8AD-436D-A712-B80889B8DF2A}" type="pres">
      <dgm:prSet presAssocID="{DC185B1F-FE10-4494-930F-026467F55DEC}" presName="horz1" presStyleCnt="0"/>
      <dgm:spPr/>
    </dgm:pt>
    <dgm:pt modelId="{EDDE39D0-603F-4C6C-A5E3-26DF26622C23}" type="pres">
      <dgm:prSet presAssocID="{DC185B1F-FE10-4494-930F-026467F55DEC}" presName="tx1" presStyleLbl="revTx" presStyleIdx="0" presStyleCnt="4"/>
      <dgm:spPr/>
    </dgm:pt>
    <dgm:pt modelId="{7F2F1DEB-29E7-4250-A444-6522664AF465}" type="pres">
      <dgm:prSet presAssocID="{DC185B1F-FE10-4494-930F-026467F55DEC}" presName="vert1" presStyleCnt="0"/>
      <dgm:spPr/>
    </dgm:pt>
    <dgm:pt modelId="{A5180CFC-E1B0-4756-8635-3F89DF00A431}" type="pres">
      <dgm:prSet presAssocID="{CC697981-69CA-48A6-901E-67FEE3245CF1}" presName="thickLine" presStyleLbl="alignNode1" presStyleIdx="1" presStyleCnt="4"/>
      <dgm:spPr/>
    </dgm:pt>
    <dgm:pt modelId="{5A965632-28A3-4B96-B52B-BDCD48C9774D}" type="pres">
      <dgm:prSet presAssocID="{CC697981-69CA-48A6-901E-67FEE3245CF1}" presName="horz1" presStyleCnt="0"/>
      <dgm:spPr/>
    </dgm:pt>
    <dgm:pt modelId="{EC4CE5B9-2D7D-436B-A5FA-095197856DA9}" type="pres">
      <dgm:prSet presAssocID="{CC697981-69CA-48A6-901E-67FEE3245CF1}" presName="tx1" presStyleLbl="revTx" presStyleIdx="1" presStyleCnt="4"/>
      <dgm:spPr/>
    </dgm:pt>
    <dgm:pt modelId="{3D1BDAD7-43B9-4C1F-840F-D4C4DD5A5329}" type="pres">
      <dgm:prSet presAssocID="{CC697981-69CA-48A6-901E-67FEE3245CF1}" presName="vert1" presStyleCnt="0"/>
      <dgm:spPr/>
    </dgm:pt>
    <dgm:pt modelId="{425C8F03-DAE4-4CC5-B2CE-1DFA9A51B198}" type="pres">
      <dgm:prSet presAssocID="{F20551E8-B298-4AD9-A171-F092948D8596}" presName="thickLine" presStyleLbl="alignNode1" presStyleIdx="2" presStyleCnt="4"/>
      <dgm:spPr/>
    </dgm:pt>
    <dgm:pt modelId="{EA83C07D-F637-4B3A-B70A-916633C4A44B}" type="pres">
      <dgm:prSet presAssocID="{F20551E8-B298-4AD9-A171-F092948D8596}" presName="horz1" presStyleCnt="0"/>
      <dgm:spPr/>
    </dgm:pt>
    <dgm:pt modelId="{E0C5BD97-FC30-49CF-AD8C-31F7F57C0D46}" type="pres">
      <dgm:prSet presAssocID="{F20551E8-B298-4AD9-A171-F092948D8596}" presName="tx1" presStyleLbl="revTx" presStyleIdx="2" presStyleCnt="4"/>
      <dgm:spPr/>
    </dgm:pt>
    <dgm:pt modelId="{34C5BAB4-372C-4CB1-BBFA-BA9EBFC6B0FB}" type="pres">
      <dgm:prSet presAssocID="{F20551E8-B298-4AD9-A171-F092948D8596}" presName="vert1" presStyleCnt="0"/>
      <dgm:spPr/>
    </dgm:pt>
    <dgm:pt modelId="{D5F88A4F-FA7B-432B-9269-E72F132E3A53}" type="pres">
      <dgm:prSet presAssocID="{59116A34-0D36-41D5-BC97-E4D287F3D301}" presName="thickLine" presStyleLbl="alignNode1" presStyleIdx="3" presStyleCnt="4"/>
      <dgm:spPr/>
    </dgm:pt>
    <dgm:pt modelId="{F53BDA1D-82F9-4878-B759-39330C6FB8BA}" type="pres">
      <dgm:prSet presAssocID="{59116A34-0D36-41D5-BC97-E4D287F3D301}" presName="horz1" presStyleCnt="0"/>
      <dgm:spPr/>
    </dgm:pt>
    <dgm:pt modelId="{2D320805-FD92-4E71-9925-318C6C7C8BA8}" type="pres">
      <dgm:prSet presAssocID="{59116A34-0D36-41D5-BC97-E4D287F3D301}" presName="tx1" presStyleLbl="revTx" presStyleIdx="3" presStyleCnt="4"/>
      <dgm:spPr/>
    </dgm:pt>
    <dgm:pt modelId="{151C938A-1205-474D-B05E-0439563A034D}" type="pres">
      <dgm:prSet presAssocID="{59116A34-0D36-41D5-BC97-E4D287F3D301}" presName="vert1" presStyleCnt="0"/>
      <dgm:spPr/>
    </dgm:pt>
  </dgm:ptLst>
  <dgm:cxnLst>
    <dgm:cxn modelId="{F69B9512-B487-44DF-BC33-FF5655F26534}" type="presOf" srcId="{DC185B1F-FE10-4494-930F-026467F55DEC}" destId="{EDDE39D0-603F-4C6C-A5E3-26DF26622C23}" srcOrd="0" destOrd="0" presId="urn:microsoft.com/office/officeart/2008/layout/LinedList"/>
    <dgm:cxn modelId="{1EC28229-7E77-4FA9-BD46-E7D9C079F94B}" type="presOf" srcId="{59116A34-0D36-41D5-BC97-E4D287F3D301}" destId="{2D320805-FD92-4E71-9925-318C6C7C8BA8}" srcOrd="0" destOrd="0" presId="urn:microsoft.com/office/officeart/2008/layout/LinedList"/>
    <dgm:cxn modelId="{BF24D75F-4A5B-4ADC-ADE4-EF898629D616}" type="presOf" srcId="{F20551E8-B298-4AD9-A171-F092948D8596}" destId="{E0C5BD97-FC30-49CF-AD8C-31F7F57C0D46}" srcOrd="0" destOrd="0" presId="urn:microsoft.com/office/officeart/2008/layout/LinedList"/>
    <dgm:cxn modelId="{7A2F1445-4534-41E5-A686-E992D766B8BD}" srcId="{73337413-4925-4E72-9BE2-6537C8AEF3B6}" destId="{59116A34-0D36-41D5-BC97-E4D287F3D301}" srcOrd="3" destOrd="0" parTransId="{860AB661-0CD1-49FF-B92F-6A70306DE4A9}" sibTransId="{9D8F7DFC-8EE5-48A5-AA1B-318BDF430D1B}"/>
    <dgm:cxn modelId="{33255A9C-BE46-4F6B-BA78-10C45CB6EBE9}" srcId="{73337413-4925-4E72-9BE2-6537C8AEF3B6}" destId="{CC697981-69CA-48A6-901E-67FEE3245CF1}" srcOrd="1" destOrd="0" parTransId="{AE5C7D5C-CDF7-4677-AA0E-0507ED15CD9E}" sibTransId="{CD34DAC5-CE96-4E8B-85A8-342F509C5455}"/>
    <dgm:cxn modelId="{9D1147A8-B970-44C0-B8FD-178CBF4162B6}" srcId="{73337413-4925-4E72-9BE2-6537C8AEF3B6}" destId="{DC185B1F-FE10-4494-930F-026467F55DEC}" srcOrd="0" destOrd="0" parTransId="{ABF55C96-586E-4E6F-8D35-E353BE94FBDA}" sibTransId="{24E69E34-1304-4CD6-BDAD-98CF617B7887}"/>
    <dgm:cxn modelId="{D6AB23BB-7CCB-4ECC-9CE7-7B05BEE11467}" type="presOf" srcId="{73337413-4925-4E72-9BE2-6537C8AEF3B6}" destId="{14CD7355-5FD0-40C6-8555-E27FE4640E52}" srcOrd="0" destOrd="0" presId="urn:microsoft.com/office/officeart/2008/layout/LinedList"/>
    <dgm:cxn modelId="{4227F4BC-2E27-4A2B-AEE8-6E002EE5AD3A}" type="presOf" srcId="{CC697981-69CA-48A6-901E-67FEE3245CF1}" destId="{EC4CE5B9-2D7D-436B-A5FA-095197856DA9}" srcOrd="0" destOrd="0" presId="urn:microsoft.com/office/officeart/2008/layout/LinedList"/>
    <dgm:cxn modelId="{23C9B1FC-D0F3-4AF2-A95A-25315FA5673F}" srcId="{73337413-4925-4E72-9BE2-6537C8AEF3B6}" destId="{F20551E8-B298-4AD9-A171-F092948D8596}" srcOrd="2" destOrd="0" parTransId="{B4A809A9-7339-43C9-8C4C-A253961B172B}" sibTransId="{9220895E-6B15-49C8-963B-7A2FCAE8C802}"/>
    <dgm:cxn modelId="{9E8F12E5-A11E-4E55-8AFC-5CEA03B0B7F3}" type="presParOf" srcId="{14CD7355-5FD0-40C6-8555-E27FE4640E52}" destId="{BFC276B8-6525-461B-913D-BB4BB8693290}" srcOrd="0" destOrd="0" presId="urn:microsoft.com/office/officeart/2008/layout/LinedList"/>
    <dgm:cxn modelId="{2EE9342D-6945-4254-8B5E-39623256E919}" type="presParOf" srcId="{14CD7355-5FD0-40C6-8555-E27FE4640E52}" destId="{0B6993DF-E8AD-436D-A712-B80889B8DF2A}" srcOrd="1" destOrd="0" presId="urn:microsoft.com/office/officeart/2008/layout/LinedList"/>
    <dgm:cxn modelId="{695C1275-CD6E-4163-9D47-DDF8D73F485F}" type="presParOf" srcId="{0B6993DF-E8AD-436D-A712-B80889B8DF2A}" destId="{EDDE39D0-603F-4C6C-A5E3-26DF26622C23}" srcOrd="0" destOrd="0" presId="urn:microsoft.com/office/officeart/2008/layout/LinedList"/>
    <dgm:cxn modelId="{01D93BDC-7C57-48CD-9AF9-6B869D990E68}" type="presParOf" srcId="{0B6993DF-E8AD-436D-A712-B80889B8DF2A}" destId="{7F2F1DEB-29E7-4250-A444-6522664AF465}" srcOrd="1" destOrd="0" presId="urn:microsoft.com/office/officeart/2008/layout/LinedList"/>
    <dgm:cxn modelId="{C5DE4458-D7DD-453C-8DB3-564AEF7D9EC7}" type="presParOf" srcId="{14CD7355-5FD0-40C6-8555-E27FE4640E52}" destId="{A5180CFC-E1B0-4756-8635-3F89DF00A431}" srcOrd="2" destOrd="0" presId="urn:microsoft.com/office/officeart/2008/layout/LinedList"/>
    <dgm:cxn modelId="{69EA28B5-1F17-48AC-8FD0-D8C25C4C04FD}" type="presParOf" srcId="{14CD7355-5FD0-40C6-8555-E27FE4640E52}" destId="{5A965632-28A3-4B96-B52B-BDCD48C9774D}" srcOrd="3" destOrd="0" presId="urn:microsoft.com/office/officeart/2008/layout/LinedList"/>
    <dgm:cxn modelId="{6CA97BA8-73C5-49E8-86C0-238E268464AB}" type="presParOf" srcId="{5A965632-28A3-4B96-B52B-BDCD48C9774D}" destId="{EC4CE5B9-2D7D-436B-A5FA-095197856DA9}" srcOrd="0" destOrd="0" presId="urn:microsoft.com/office/officeart/2008/layout/LinedList"/>
    <dgm:cxn modelId="{7FA83BD7-E407-4D86-926B-734F183DF1C0}" type="presParOf" srcId="{5A965632-28A3-4B96-B52B-BDCD48C9774D}" destId="{3D1BDAD7-43B9-4C1F-840F-D4C4DD5A5329}" srcOrd="1" destOrd="0" presId="urn:microsoft.com/office/officeart/2008/layout/LinedList"/>
    <dgm:cxn modelId="{C525A213-30F4-4611-90B6-DE273A760855}" type="presParOf" srcId="{14CD7355-5FD0-40C6-8555-E27FE4640E52}" destId="{425C8F03-DAE4-4CC5-B2CE-1DFA9A51B198}" srcOrd="4" destOrd="0" presId="urn:microsoft.com/office/officeart/2008/layout/LinedList"/>
    <dgm:cxn modelId="{10EF0588-EA71-40A5-9371-834B0DD3AF18}" type="presParOf" srcId="{14CD7355-5FD0-40C6-8555-E27FE4640E52}" destId="{EA83C07D-F637-4B3A-B70A-916633C4A44B}" srcOrd="5" destOrd="0" presId="urn:microsoft.com/office/officeart/2008/layout/LinedList"/>
    <dgm:cxn modelId="{7C9914C5-A8AE-4BF1-A61A-5BD174127F39}" type="presParOf" srcId="{EA83C07D-F637-4B3A-B70A-916633C4A44B}" destId="{E0C5BD97-FC30-49CF-AD8C-31F7F57C0D46}" srcOrd="0" destOrd="0" presId="urn:microsoft.com/office/officeart/2008/layout/LinedList"/>
    <dgm:cxn modelId="{A77BBE35-7FAA-4767-85B4-203A7C5621DD}" type="presParOf" srcId="{EA83C07D-F637-4B3A-B70A-916633C4A44B}" destId="{34C5BAB4-372C-4CB1-BBFA-BA9EBFC6B0FB}" srcOrd="1" destOrd="0" presId="urn:microsoft.com/office/officeart/2008/layout/LinedList"/>
    <dgm:cxn modelId="{6573CF67-5233-4382-827B-79CEC811CEB2}" type="presParOf" srcId="{14CD7355-5FD0-40C6-8555-E27FE4640E52}" destId="{D5F88A4F-FA7B-432B-9269-E72F132E3A53}" srcOrd="6" destOrd="0" presId="urn:microsoft.com/office/officeart/2008/layout/LinedList"/>
    <dgm:cxn modelId="{94B9553A-7526-4D4C-B15A-06895CE6B0FC}" type="presParOf" srcId="{14CD7355-5FD0-40C6-8555-E27FE4640E52}" destId="{F53BDA1D-82F9-4878-B759-39330C6FB8BA}" srcOrd="7" destOrd="0" presId="urn:microsoft.com/office/officeart/2008/layout/LinedList"/>
    <dgm:cxn modelId="{B9F3F039-27B4-4FA1-8B21-795287DB264A}" type="presParOf" srcId="{F53BDA1D-82F9-4878-B759-39330C6FB8BA}" destId="{2D320805-FD92-4E71-9925-318C6C7C8BA8}" srcOrd="0" destOrd="0" presId="urn:microsoft.com/office/officeart/2008/layout/LinedList"/>
    <dgm:cxn modelId="{A25F13B9-90B7-4B0A-963A-1237C8A3E17C}" type="presParOf" srcId="{F53BDA1D-82F9-4878-B759-39330C6FB8BA}" destId="{151C938A-1205-474D-B05E-0439563A034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EBC0A6-20D2-40FF-BAF3-943395734AD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l-GR"/>
        </a:p>
      </dgm:t>
    </dgm:pt>
    <dgm:pt modelId="{5228207C-AA2F-4E98-B307-E2E86E80D23A}">
      <dgm:prSet custT="1"/>
      <dgm:spPr/>
      <dgm:t>
        <a:bodyPr/>
        <a:lstStyle/>
        <a:p>
          <a:r>
            <a:rPr lang="el-GR" sz="1600" dirty="0">
              <a:latin typeface="Arial" panose="020B0604020202020204" pitchFamily="34" charset="0"/>
              <a:cs typeface="Arial" panose="020B0604020202020204" pitchFamily="34" charset="0"/>
            </a:rPr>
            <a:t>Η αξιολόγηση των μαθητών-τριών βασίζεται σε τρεις παράγοντες όπου δίνουν το βαθμό του </a:t>
          </a:r>
          <a:r>
            <a:rPr lang="el-GR" sz="1600" dirty="0" err="1">
              <a:latin typeface="Arial" panose="020B0604020202020204" pitchFamily="34" charset="0"/>
              <a:cs typeface="Arial" panose="020B0604020202020204" pitchFamily="34" charset="0"/>
            </a:rPr>
            <a:t>τετραμήνου</a:t>
          </a:r>
          <a:r>
            <a:rPr lang="el-GR" sz="1600" dirty="0">
              <a:latin typeface="Arial" panose="020B0604020202020204" pitchFamily="34" charset="0"/>
              <a:cs typeface="Arial" panose="020B0604020202020204" pitchFamily="34" charset="0"/>
            </a:rPr>
            <a:t> </a:t>
          </a:r>
          <a:r>
            <a:rPr lang="el-GR" sz="1600" b="1" dirty="0">
              <a:latin typeface="Arial" panose="020B0604020202020204" pitchFamily="34" charset="0"/>
              <a:cs typeface="Arial" panose="020B0604020202020204" pitchFamily="34" charset="0"/>
            </a:rPr>
            <a:t>συνδυαστικά: </a:t>
          </a:r>
          <a:endParaRPr lang="el-GR" sz="1600" dirty="0">
            <a:latin typeface="Arial" panose="020B0604020202020204" pitchFamily="34" charset="0"/>
            <a:cs typeface="Arial" panose="020B0604020202020204" pitchFamily="34" charset="0"/>
          </a:endParaRPr>
        </a:p>
      </dgm:t>
    </dgm:pt>
    <dgm:pt modelId="{9C3B8B56-4404-4790-AB43-E34ED0F0D7DE}" type="parTrans" cxnId="{4CA6C055-8810-4296-B052-A39E5AF0EF83}">
      <dgm:prSet/>
      <dgm:spPr/>
      <dgm:t>
        <a:bodyPr/>
        <a:lstStyle/>
        <a:p>
          <a:endParaRPr lang="el-GR"/>
        </a:p>
      </dgm:t>
    </dgm:pt>
    <dgm:pt modelId="{4EEF30DF-9A70-4216-AAD8-93B5D9F53E1C}" type="sibTrans" cxnId="{4CA6C055-8810-4296-B052-A39E5AF0EF83}">
      <dgm:prSet/>
      <dgm:spPr/>
      <dgm:t>
        <a:bodyPr/>
        <a:lstStyle/>
        <a:p>
          <a:endParaRPr lang="el-GR"/>
        </a:p>
      </dgm:t>
    </dgm:pt>
    <dgm:pt modelId="{8B99CBF0-CA46-44E6-8AEE-D9FA48FCF850}">
      <dgm:prSet custT="1"/>
      <dgm:spPr/>
      <dgm:t>
        <a:bodyPr/>
        <a:lstStyle/>
        <a:p>
          <a:r>
            <a:rPr lang="el-GR" sz="1600" b="1" dirty="0">
              <a:latin typeface="Arial" panose="020B0604020202020204" pitchFamily="34" charset="0"/>
              <a:cs typeface="Arial" panose="020B0604020202020204" pitchFamily="34" charset="0"/>
            </a:rPr>
            <a:t>Α. </a:t>
          </a:r>
          <a:r>
            <a:rPr lang="el-GR" sz="1600" dirty="0">
              <a:latin typeface="Arial" panose="020B0604020202020204" pitchFamily="34" charset="0"/>
              <a:cs typeface="Arial" panose="020B0604020202020204" pitchFamily="34" charset="0"/>
            </a:rPr>
            <a:t>Ο βαθμός του ωριαίου διαγωνίσματος που αποτελεί και τη «βάση» του βαθμού και στον οποίο προστίθεται  </a:t>
          </a:r>
        </a:p>
      </dgm:t>
    </dgm:pt>
    <dgm:pt modelId="{3F92AD9C-FC83-4081-8F62-A34AEF762EE0}" type="parTrans" cxnId="{E458A715-47D1-4DCC-A740-CFFCDE1E5CF4}">
      <dgm:prSet/>
      <dgm:spPr/>
      <dgm:t>
        <a:bodyPr/>
        <a:lstStyle/>
        <a:p>
          <a:endParaRPr lang="el-GR"/>
        </a:p>
      </dgm:t>
    </dgm:pt>
    <dgm:pt modelId="{D22C62A0-7F5D-4514-B493-391653CB1154}" type="sibTrans" cxnId="{E458A715-47D1-4DCC-A740-CFFCDE1E5CF4}">
      <dgm:prSet/>
      <dgm:spPr/>
      <dgm:t>
        <a:bodyPr/>
        <a:lstStyle/>
        <a:p>
          <a:endParaRPr lang="el-GR"/>
        </a:p>
      </dgm:t>
    </dgm:pt>
    <dgm:pt modelId="{1A72533B-A006-4E6F-831B-DBB8E3285ADD}">
      <dgm:prSet custT="1"/>
      <dgm:spPr/>
      <dgm:t>
        <a:bodyPr/>
        <a:lstStyle/>
        <a:p>
          <a:r>
            <a:rPr lang="el-GR" sz="1600" b="1" dirty="0">
              <a:latin typeface="Arial" panose="020B0604020202020204" pitchFamily="34" charset="0"/>
              <a:cs typeface="Arial" panose="020B0604020202020204" pitchFamily="34" charset="0"/>
            </a:rPr>
            <a:t>Β. </a:t>
          </a:r>
          <a:r>
            <a:rPr lang="el-GR" sz="1600" dirty="0">
              <a:latin typeface="Arial" panose="020B0604020202020204" pitchFamily="34" charset="0"/>
              <a:cs typeface="Arial" panose="020B0604020202020204" pitchFamily="34" charset="0"/>
            </a:rPr>
            <a:t>Μονάδες από το ολιγόλεπτο </a:t>
          </a:r>
          <a:r>
            <a:rPr lang="el-GR" sz="1600" dirty="0" err="1">
              <a:latin typeface="Arial" panose="020B0604020202020204" pitchFamily="34" charset="0"/>
              <a:cs typeface="Arial" panose="020B0604020202020204" pitchFamily="34" charset="0"/>
            </a:rPr>
            <a:t>τέστ</a:t>
          </a:r>
          <a:r>
            <a:rPr lang="el-GR" sz="1600" dirty="0">
              <a:latin typeface="Arial" panose="020B0604020202020204" pitchFamily="34" charset="0"/>
              <a:cs typeface="Arial" panose="020B0604020202020204" pitchFamily="34" charset="0"/>
            </a:rPr>
            <a:t>, </a:t>
          </a:r>
          <a:r>
            <a:rPr lang="el-GR" sz="1600" b="1" dirty="0" err="1">
              <a:latin typeface="Arial" panose="020B0604020202020204" pitchFamily="34" charset="0"/>
              <a:cs typeface="Arial" panose="020B0604020202020204" pitchFamily="34" charset="0"/>
            </a:rPr>
            <a:t>έφοσον</a:t>
          </a:r>
          <a:r>
            <a:rPr lang="el-GR" sz="1600" b="1"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ο βαθμός είναι μεγαλύτερος από αυτόν του διαγωνίσματος</a:t>
          </a:r>
        </a:p>
      </dgm:t>
    </dgm:pt>
    <dgm:pt modelId="{DF77E3C7-10BE-492B-BA91-D409D0BD076E}" type="parTrans" cxnId="{EC60C49C-BFA9-4769-BFA2-4CA162441612}">
      <dgm:prSet/>
      <dgm:spPr/>
      <dgm:t>
        <a:bodyPr/>
        <a:lstStyle/>
        <a:p>
          <a:endParaRPr lang="el-GR"/>
        </a:p>
      </dgm:t>
    </dgm:pt>
    <dgm:pt modelId="{280E0F01-C43A-44F4-8394-2A8752B46B4C}" type="sibTrans" cxnId="{EC60C49C-BFA9-4769-BFA2-4CA162441612}">
      <dgm:prSet/>
      <dgm:spPr/>
      <dgm:t>
        <a:bodyPr/>
        <a:lstStyle/>
        <a:p>
          <a:endParaRPr lang="el-GR"/>
        </a:p>
      </dgm:t>
    </dgm:pt>
    <dgm:pt modelId="{2220F704-889D-4247-89E6-CC253F02BFF2}">
      <dgm:prSet custT="1"/>
      <dgm:spPr/>
      <dgm:t>
        <a:bodyPr/>
        <a:lstStyle/>
        <a:p>
          <a:r>
            <a:rPr lang="el-GR" sz="1600" b="1" dirty="0">
              <a:latin typeface="Arial" panose="020B0604020202020204" pitchFamily="34" charset="0"/>
              <a:cs typeface="Arial" panose="020B0604020202020204" pitchFamily="34" charset="0"/>
            </a:rPr>
            <a:t>Γ. </a:t>
          </a:r>
          <a:r>
            <a:rPr lang="el-GR" sz="1600" dirty="0">
              <a:latin typeface="Arial" panose="020B0604020202020204" pitchFamily="34" charset="0"/>
              <a:cs typeface="Arial" panose="020B0604020202020204" pitchFamily="34" charset="0"/>
            </a:rPr>
            <a:t>Οι ολοκληρωμένες δραστηριότητες του κάθε μαθήματος (βρίσκονται </a:t>
          </a:r>
          <a:r>
            <a:rPr lang="el-GR" sz="1600" b="1" dirty="0">
              <a:latin typeface="Arial" panose="020B0604020202020204" pitchFamily="34" charset="0"/>
              <a:cs typeface="Arial" panose="020B0604020202020204" pitchFamily="34" charset="0"/>
            </a:rPr>
            <a:t>πάντα </a:t>
          </a:r>
          <a:r>
            <a:rPr lang="el-GR" sz="1600" dirty="0">
              <a:latin typeface="Arial" panose="020B0604020202020204" pitchFamily="34" charset="0"/>
              <a:cs typeface="Arial" panose="020B0604020202020204" pitchFamily="34" charset="0"/>
            </a:rPr>
            <a:t>στο τελευταίο φύλλο της παρουσίασης του κάθε μαθήματος)</a:t>
          </a:r>
        </a:p>
      </dgm:t>
    </dgm:pt>
    <dgm:pt modelId="{518390AF-1F48-4E61-B6F2-BB7CB2E983A1}" type="parTrans" cxnId="{60FFE17E-0FA2-4D88-A025-6E7534E3579C}">
      <dgm:prSet/>
      <dgm:spPr/>
      <dgm:t>
        <a:bodyPr/>
        <a:lstStyle/>
        <a:p>
          <a:endParaRPr lang="el-GR"/>
        </a:p>
      </dgm:t>
    </dgm:pt>
    <dgm:pt modelId="{C18CE4BB-5551-4FDA-9E00-D70CE6D65B13}" type="sibTrans" cxnId="{60FFE17E-0FA2-4D88-A025-6E7534E3579C}">
      <dgm:prSet/>
      <dgm:spPr/>
      <dgm:t>
        <a:bodyPr/>
        <a:lstStyle/>
        <a:p>
          <a:endParaRPr lang="el-GR"/>
        </a:p>
      </dgm:t>
    </dgm:pt>
    <dgm:pt modelId="{84D62B5F-19C6-4C9D-A356-67D6B65BB81B}">
      <dgm:prSet custT="1"/>
      <dgm:spPr/>
      <dgm:t>
        <a:bodyPr/>
        <a:lstStyle/>
        <a:p>
          <a:r>
            <a:rPr lang="el-GR" sz="1600" dirty="0">
              <a:latin typeface="Arial" panose="020B0604020202020204" pitchFamily="34" charset="0"/>
              <a:cs typeface="Arial" panose="020B0604020202020204" pitchFamily="34" charset="0"/>
            </a:rPr>
            <a:t>Στόχος της αξιολόγησης είναι να εντοπίσουμε πόσο καλά έχουμε ανταποκριθεί στους σκοπούς και τους στόχους της διδασκαλίας και που πρέπει να εστιάσουμε για τη συνέχεια. Για τον ίδιο λόγο, μέσα στο διδακτικό έτος, ο εκπαιδευτικός θα μοιράσει ανώνυμα φύλλα αξιολόγησης του μαθήματος ώστε να ανατροφοδοτηθεί για το πως μπορεί να βελτιώσει τη διδασκαλία. </a:t>
          </a:r>
        </a:p>
      </dgm:t>
    </dgm:pt>
    <dgm:pt modelId="{C0256FA2-C387-47E8-AE0B-62E1361FC5CC}" type="parTrans" cxnId="{846B76CA-0883-4E93-8509-AA4F2F7CBF71}">
      <dgm:prSet/>
      <dgm:spPr/>
      <dgm:t>
        <a:bodyPr/>
        <a:lstStyle/>
        <a:p>
          <a:endParaRPr lang="el-GR"/>
        </a:p>
      </dgm:t>
    </dgm:pt>
    <dgm:pt modelId="{C732A8E8-A0C8-4C2C-A86D-83E186D33BDC}" type="sibTrans" cxnId="{846B76CA-0883-4E93-8509-AA4F2F7CBF71}">
      <dgm:prSet/>
      <dgm:spPr/>
      <dgm:t>
        <a:bodyPr/>
        <a:lstStyle/>
        <a:p>
          <a:endParaRPr lang="el-GR"/>
        </a:p>
      </dgm:t>
    </dgm:pt>
    <dgm:pt modelId="{39804ABF-2C19-4E2C-A43A-BE41A252CB5B}" type="pres">
      <dgm:prSet presAssocID="{D0EBC0A6-20D2-40FF-BAF3-943395734AD4}" presName="linear" presStyleCnt="0">
        <dgm:presLayoutVars>
          <dgm:animLvl val="lvl"/>
          <dgm:resizeHandles val="exact"/>
        </dgm:presLayoutVars>
      </dgm:prSet>
      <dgm:spPr/>
    </dgm:pt>
    <dgm:pt modelId="{76D695D9-84F0-4632-87C7-ED88B3ADC76C}" type="pres">
      <dgm:prSet presAssocID="{5228207C-AA2F-4E98-B307-E2E86E80D23A}" presName="parentText" presStyleLbl="node1" presStyleIdx="0" presStyleCnt="2">
        <dgm:presLayoutVars>
          <dgm:chMax val="0"/>
          <dgm:bulletEnabled val="1"/>
        </dgm:presLayoutVars>
      </dgm:prSet>
      <dgm:spPr/>
    </dgm:pt>
    <dgm:pt modelId="{61F566E5-AC38-486B-A1D8-B7846C2DC1A0}" type="pres">
      <dgm:prSet presAssocID="{5228207C-AA2F-4E98-B307-E2E86E80D23A}" presName="childText" presStyleLbl="revTx" presStyleIdx="0" presStyleCnt="1">
        <dgm:presLayoutVars>
          <dgm:bulletEnabled val="1"/>
        </dgm:presLayoutVars>
      </dgm:prSet>
      <dgm:spPr/>
    </dgm:pt>
    <dgm:pt modelId="{F7648D44-4AF1-40D4-8BF6-AD84529B052D}" type="pres">
      <dgm:prSet presAssocID="{84D62B5F-19C6-4C9D-A356-67D6B65BB81B}" presName="parentText" presStyleLbl="node1" presStyleIdx="1" presStyleCnt="2">
        <dgm:presLayoutVars>
          <dgm:chMax val="0"/>
          <dgm:bulletEnabled val="1"/>
        </dgm:presLayoutVars>
      </dgm:prSet>
      <dgm:spPr/>
    </dgm:pt>
  </dgm:ptLst>
  <dgm:cxnLst>
    <dgm:cxn modelId="{B1C60212-0CFC-4014-BACF-20CAF13FF328}" type="presOf" srcId="{8B99CBF0-CA46-44E6-8AEE-D9FA48FCF850}" destId="{61F566E5-AC38-486B-A1D8-B7846C2DC1A0}" srcOrd="0" destOrd="0" presId="urn:microsoft.com/office/officeart/2005/8/layout/vList2"/>
    <dgm:cxn modelId="{E458A715-47D1-4DCC-A740-CFFCDE1E5CF4}" srcId="{5228207C-AA2F-4E98-B307-E2E86E80D23A}" destId="{8B99CBF0-CA46-44E6-8AEE-D9FA48FCF850}" srcOrd="0" destOrd="0" parTransId="{3F92AD9C-FC83-4081-8F62-A34AEF762EE0}" sibTransId="{D22C62A0-7F5D-4514-B493-391653CB1154}"/>
    <dgm:cxn modelId="{841C2C31-6A80-43AB-80E9-BC5ADF23B1C5}" type="presOf" srcId="{2220F704-889D-4247-89E6-CC253F02BFF2}" destId="{61F566E5-AC38-486B-A1D8-B7846C2DC1A0}" srcOrd="0" destOrd="2" presId="urn:microsoft.com/office/officeart/2005/8/layout/vList2"/>
    <dgm:cxn modelId="{C5388531-2589-4190-83F6-B6DAF8784460}" type="presOf" srcId="{1A72533B-A006-4E6F-831B-DBB8E3285ADD}" destId="{61F566E5-AC38-486B-A1D8-B7846C2DC1A0}" srcOrd="0" destOrd="1" presId="urn:microsoft.com/office/officeart/2005/8/layout/vList2"/>
    <dgm:cxn modelId="{557B1E60-B3EC-4FE0-A322-E4B6FD6F6782}" type="presOf" srcId="{D0EBC0A6-20D2-40FF-BAF3-943395734AD4}" destId="{39804ABF-2C19-4E2C-A43A-BE41A252CB5B}" srcOrd="0" destOrd="0" presId="urn:microsoft.com/office/officeart/2005/8/layout/vList2"/>
    <dgm:cxn modelId="{4CA6C055-8810-4296-B052-A39E5AF0EF83}" srcId="{D0EBC0A6-20D2-40FF-BAF3-943395734AD4}" destId="{5228207C-AA2F-4E98-B307-E2E86E80D23A}" srcOrd="0" destOrd="0" parTransId="{9C3B8B56-4404-4790-AB43-E34ED0F0D7DE}" sibTransId="{4EEF30DF-9A70-4216-AAD8-93B5D9F53E1C}"/>
    <dgm:cxn modelId="{60FFE17E-0FA2-4D88-A025-6E7534E3579C}" srcId="{5228207C-AA2F-4E98-B307-E2E86E80D23A}" destId="{2220F704-889D-4247-89E6-CC253F02BFF2}" srcOrd="2" destOrd="0" parTransId="{518390AF-1F48-4E61-B6F2-BB7CB2E983A1}" sibTransId="{C18CE4BB-5551-4FDA-9E00-D70CE6D65B13}"/>
    <dgm:cxn modelId="{9DF26680-A18B-47CD-AEA6-C631A9F9EC0B}" type="presOf" srcId="{84D62B5F-19C6-4C9D-A356-67D6B65BB81B}" destId="{F7648D44-4AF1-40D4-8BF6-AD84529B052D}" srcOrd="0" destOrd="0" presId="urn:microsoft.com/office/officeart/2005/8/layout/vList2"/>
    <dgm:cxn modelId="{59688E84-EC08-4C36-94F1-43EE3B01E142}" type="presOf" srcId="{5228207C-AA2F-4E98-B307-E2E86E80D23A}" destId="{76D695D9-84F0-4632-87C7-ED88B3ADC76C}" srcOrd="0" destOrd="0" presId="urn:microsoft.com/office/officeart/2005/8/layout/vList2"/>
    <dgm:cxn modelId="{EC60C49C-BFA9-4769-BFA2-4CA162441612}" srcId="{5228207C-AA2F-4E98-B307-E2E86E80D23A}" destId="{1A72533B-A006-4E6F-831B-DBB8E3285ADD}" srcOrd="1" destOrd="0" parTransId="{DF77E3C7-10BE-492B-BA91-D409D0BD076E}" sibTransId="{280E0F01-C43A-44F4-8394-2A8752B46B4C}"/>
    <dgm:cxn modelId="{846B76CA-0883-4E93-8509-AA4F2F7CBF71}" srcId="{D0EBC0A6-20D2-40FF-BAF3-943395734AD4}" destId="{84D62B5F-19C6-4C9D-A356-67D6B65BB81B}" srcOrd="1" destOrd="0" parTransId="{C0256FA2-C387-47E8-AE0B-62E1361FC5CC}" sibTransId="{C732A8E8-A0C8-4C2C-A86D-83E186D33BDC}"/>
    <dgm:cxn modelId="{26606EFD-F265-4BD4-8EC6-005916813BEC}" type="presParOf" srcId="{39804ABF-2C19-4E2C-A43A-BE41A252CB5B}" destId="{76D695D9-84F0-4632-87C7-ED88B3ADC76C}" srcOrd="0" destOrd="0" presId="urn:microsoft.com/office/officeart/2005/8/layout/vList2"/>
    <dgm:cxn modelId="{AACD90E2-8437-4258-BD2B-8380A5E67B9B}" type="presParOf" srcId="{39804ABF-2C19-4E2C-A43A-BE41A252CB5B}" destId="{61F566E5-AC38-486B-A1D8-B7846C2DC1A0}" srcOrd="1" destOrd="0" presId="urn:microsoft.com/office/officeart/2005/8/layout/vList2"/>
    <dgm:cxn modelId="{D95A5AD7-B28F-495F-8430-7656FAF458E2}" type="presParOf" srcId="{39804ABF-2C19-4E2C-A43A-BE41A252CB5B}" destId="{F7648D44-4AF1-40D4-8BF6-AD84529B052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87045F-F317-4045-9DA5-CDF710DFCF30}" type="doc">
      <dgm:prSet loTypeId="urn:microsoft.com/office/officeart/2005/8/layout/process4" loCatId="list" qsTypeId="urn:microsoft.com/office/officeart/2005/8/quickstyle/simple3" qsCatId="simple" csTypeId="urn:microsoft.com/office/officeart/2005/8/colors/accent1_2" csCatId="accent1" phldr="1"/>
      <dgm:spPr/>
      <dgm:t>
        <a:bodyPr/>
        <a:lstStyle/>
        <a:p>
          <a:endParaRPr lang="el-GR"/>
        </a:p>
      </dgm:t>
    </dgm:pt>
    <dgm:pt modelId="{0B842F7D-826B-4EEF-BB48-BD1BD41B33F6}">
      <dgm:prSet custT="1"/>
      <dgm:spPr/>
      <dgm:t>
        <a:bodyPr/>
        <a:lstStyle/>
        <a:p>
          <a:r>
            <a:rPr lang="el-GR" sz="1300" dirty="0">
              <a:latin typeface="Arial" panose="020B0604020202020204" pitchFamily="34" charset="0"/>
              <a:cs typeface="Arial" panose="020B0604020202020204" pitchFamily="34" charset="0"/>
            </a:rPr>
            <a:t>Ένα συχνό πρόβλημα προς αντιμετώπιση στη τάξη είναι ο κίνδυνος καταρρεύσει ο διάλογος και να μην ακούμε ο ένας την άλλη, αυτό συμβαίνει είτε (α) επειδή μιλάμε ο ένας πάνω στον άλλον (β) είτε επειδή γίνεται φασαρία άσχετη με τη συζήτηση του μαθήματος (γ) είτε επειδή ζητάμε το λόγο για να ανοίξουμε ζητήματα άσχετα με το θέμα που μας απασχολεί</a:t>
          </a:r>
        </a:p>
      </dgm:t>
    </dgm:pt>
    <dgm:pt modelId="{59E99437-D1D5-498A-8B61-A75909B73D77}" type="parTrans" cxnId="{02C41890-C483-4640-8FFF-0B3614360647}">
      <dgm:prSet/>
      <dgm:spPr/>
      <dgm:t>
        <a:bodyPr/>
        <a:lstStyle/>
        <a:p>
          <a:endParaRPr lang="el-GR"/>
        </a:p>
      </dgm:t>
    </dgm:pt>
    <dgm:pt modelId="{EA24DA8E-8A27-4335-BB68-A4341482EFB1}" type="sibTrans" cxnId="{02C41890-C483-4640-8FFF-0B3614360647}">
      <dgm:prSet/>
      <dgm:spPr/>
      <dgm:t>
        <a:bodyPr/>
        <a:lstStyle/>
        <a:p>
          <a:endParaRPr lang="el-GR"/>
        </a:p>
      </dgm:t>
    </dgm:pt>
    <dgm:pt modelId="{56B4D4F8-52FA-41C2-A683-C76868ED9F38}">
      <dgm:prSet custT="1"/>
      <dgm:spPr/>
      <dgm:t>
        <a:bodyPr/>
        <a:lstStyle/>
        <a:p>
          <a:r>
            <a:rPr lang="el-GR" sz="1300" dirty="0">
              <a:latin typeface="Arial" panose="020B0604020202020204" pitchFamily="34" charset="0"/>
              <a:cs typeface="Arial" panose="020B0604020202020204" pitchFamily="34" charset="0"/>
            </a:rPr>
            <a:t>Οι λόγοι που συμβαίνει είναι πολλοί, ενδεικτικά αναφέρω (α) εξάντληση μαθητών-τριών (β) έλλειψη ενδιαφέροντος (γ) δυσκολία να συνειδητοποιήσω που σταματάνε τα όρια τα δικά μου και που αρχίσουν τα όρια των άλλων </a:t>
          </a:r>
        </a:p>
      </dgm:t>
    </dgm:pt>
    <dgm:pt modelId="{C214E892-823F-4B90-A6EE-89C7DFBDAC0B}" type="parTrans" cxnId="{B9411F41-82BE-4FDA-A429-2065241A34F4}">
      <dgm:prSet/>
      <dgm:spPr/>
      <dgm:t>
        <a:bodyPr/>
        <a:lstStyle/>
        <a:p>
          <a:endParaRPr lang="el-GR"/>
        </a:p>
      </dgm:t>
    </dgm:pt>
    <dgm:pt modelId="{CB267842-A867-4681-B431-C871DDDF178D}" type="sibTrans" cxnId="{B9411F41-82BE-4FDA-A429-2065241A34F4}">
      <dgm:prSet/>
      <dgm:spPr/>
      <dgm:t>
        <a:bodyPr/>
        <a:lstStyle/>
        <a:p>
          <a:endParaRPr lang="el-GR"/>
        </a:p>
      </dgm:t>
    </dgm:pt>
    <dgm:pt modelId="{76241A2F-80BA-43B1-AC08-DB95E7AD0FDE}">
      <dgm:prSet custT="1"/>
      <dgm:spPr/>
      <dgm:t>
        <a:bodyPr/>
        <a:lstStyle/>
        <a:p>
          <a:r>
            <a:rPr lang="el-GR" sz="1300" dirty="0">
              <a:latin typeface="Arial" panose="020B0604020202020204" pitchFamily="34" charset="0"/>
              <a:cs typeface="Arial" panose="020B0604020202020204" pitchFamily="34" charset="0"/>
            </a:rPr>
            <a:t>Η απόλυτη προτεραιότητα και ο στόχος του/της εκπαιδευτικού στη τάξη είναι (α) να βοηθήσει τους/τις μαθητές-</a:t>
          </a:r>
          <a:r>
            <a:rPr lang="el-GR" sz="1300" dirty="0" err="1">
              <a:latin typeface="Arial" panose="020B0604020202020204" pitchFamily="34" charset="0"/>
              <a:cs typeface="Arial" panose="020B0604020202020204" pitchFamily="34" charset="0"/>
            </a:rPr>
            <a:t>τριες</a:t>
          </a:r>
          <a:r>
            <a:rPr lang="el-GR" sz="1300" dirty="0">
              <a:latin typeface="Arial" panose="020B0604020202020204" pitchFamily="34" charset="0"/>
              <a:cs typeface="Arial" panose="020B0604020202020204" pitchFamily="34" charset="0"/>
            </a:rPr>
            <a:t> στο να προσεγγίσουν τη γνώση (β) να τους δει να εξελίσσονται και να αναπτύσσονται  ως άνθρωποι</a:t>
          </a:r>
        </a:p>
      </dgm:t>
    </dgm:pt>
    <dgm:pt modelId="{DB66857E-0C49-4F48-929A-3277FC97BB1D}" type="parTrans" cxnId="{5D0A2798-CAB1-4ECC-8CB7-F410C32DF91B}">
      <dgm:prSet/>
      <dgm:spPr/>
      <dgm:t>
        <a:bodyPr/>
        <a:lstStyle/>
        <a:p>
          <a:endParaRPr lang="el-GR"/>
        </a:p>
      </dgm:t>
    </dgm:pt>
    <dgm:pt modelId="{5AAEF33C-CC97-443F-B4BF-A90FF1504C4E}" type="sibTrans" cxnId="{5D0A2798-CAB1-4ECC-8CB7-F410C32DF91B}">
      <dgm:prSet/>
      <dgm:spPr/>
      <dgm:t>
        <a:bodyPr/>
        <a:lstStyle/>
        <a:p>
          <a:endParaRPr lang="el-GR"/>
        </a:p>
      </dgm:t>
    </dgm:pt>
    <dgm:pt modelId="{D15084A7-D905-480B-BF1E-9D3A3E09AB3B}">
      <dgm:prSet custT="1"/>
      <dgm:spPr/>
      <dgm:t>
        <a:bodyPr/>
        <a:lstStyle/>
        <a:p>
          <a:r>
            <a:rPr lang="el-GR" sz="1300" dirty="0">
              <a:latin typeface="Arial" panose="020B0604020202020204" pitchFamily="34" charset="0"/>
              <a:cs typeface="Arial" panose="020B0604020202020204" pitchFamily="34" charset="0"/>
            </a:rPr>
            <a:t>Συχνά, για να το επιτύχει αυτό, χρειάζεται να εφαρμόσει και κάποιες συνέπειες, όχι για να «</a:t>
          </a:r>
          <a:r>
            <a:rPr lang="el-GR" sz="1300" dirty="0" err="1">
              <a:latin typeface="Arial" panose="020B0604020202020204" pitchFamily="34" charset="0"/>
              <a:cs typeface="Arial" panose="020B0604020202020204" pitchFamily="34" charset="0"/>
            </a:rPr>
            <a:t>τιμώρησει</a:t>
          </a:r>
          <a:r>
            <a:rPr lang="el-GR" sz="1300" dirty="0">
              <a:latin typeface="Arial" panose="020B0604020202020204" pitchFamily="34" charset="0"/>
              <a:cs typeface="Arial" panose="020B0604020202020204" pitchFamily="34" charset="0"/>
            </a:rPr>
            <a:t>» αλλά για να βοηθήσει τον/την </a:t>
          </a:r>
          <a:r>
            <a:rPr lang="el-GR" sz="1300" dirty="0" err="1">
              <a:latin typeface="Arial" panose="020B0604020202020204" pitchFamily="34" charset="0"/>
              <a:cs typeface="Arial" panose="020B0604020202020204" pitchFamily="34" charset="0"/>
            </a:rPr>
            <a:t>μαθήτη-τρια</a:t>
          </a:r>
          <a:r>
            <a:rPr lang="el-GR" sz="1300" dirty="0">
              <a:latin typeface="Arial" panose="020B0604020202020204" pitchFamily="34" charset="0"/>
              <a:cs typeface="Arial" panose="020B0604020202020204" pitchFamily="34" charset="0"/>
            </a:rPr>
            <a:t> να συνειδητοποιήσει τα όρια μεταξύ ιδιωτικού-δημόσιου και δικαιώματος δικού του και δικαιωμάτων των άλλων. Οι πιο συχνοί τρόποι είναι (α) παρατήρηση, (β) συζήτηση, (γ) επικοινωνία με γονείς/κηδεμόνες, (δ) κυρώσεις</a:t>
          </a:r>
        </a:p>
      </dgm:t>
    </dgm:pt>
    <dgm:pt modelId="{D431D712-023D-4E37-9E9A-D3A4816DFF3F}" type="parTrans" cxnId="{145709EF-AB9B-4083-B46B-6011CE99F3C0}">
      <dgm:prSet/>
      <dgm:spPr/>
      <dgm:t>
        <a:bodyPr/>
        <a:lstStyle/>
        <a:p>
          <a:endParaRPr lang="el-GR"/>
        </a:p>
      </dgm:t>
    </dgm:pt>
    <dgm:pt modelId="{6889FD28-C032-43DA-AD71-5428C5B49E55}" type="sibTrans" cxnId="{145709EF-AB9B-4083-B46B-6011CE99F3C0}">
      <dgm:prSet/>
      <dgm:spPr/>
      <dgm:t>
        <a:bodyPr/>
        <a:lstStyle/>
        <a:p>
          <a:endParaRPr lang="el-GR"/>
        </a:p>
      </dgm:t>
    </dgm:pt>
    <dgm:pt modelId="{6C9D7378-082C-4386-BF3D-53EBE187FBC7}">
      <dgm:prSet custT="1"/>
      <dgm:spPr/>
      <dgm:t>
        <a:bodyPr/>
        <a:lstStyle/>
        <a:p>
          <a:r>
            <a:rPr lang="el-GR" sz="1300" dirty="0">
              <a:latin typeface="Arial" panose="020B0604020202020204" pitchFamily="34" charset="0"/>
              <a:cs typeface="Arial" panose="020B0604020202020204" pitchFamily="34" charset="0"/>
            </a:rPr>
            <a:t>Πολύ σημαντικό είναι, ωστόσο, να υπάρξει μια σταθερή συμφωνία, η οποία θα ισχύει πάντα, για όλους-όλες, δίχως εξαιρέσεις. Στοιχεία όπως η (α) προσεκτική τήρηση του πλάνου τάξης, (β) η έγκαιρη προσέλευση στο μάθημα, αλλά και η διαφύλαξη του δικαιώματος του μαθητή στο διάλλειμα, (γ) αποτελούν πολύ σημαντικά στοιχεία ώστε να αποκτηθεί η αναγκαία αμοιβαία εμπιστοσύνη.  </a:t>
          </a:r>
        </a:p>
      </dgm:t>
    </dgm:pt>
    <dgm:pt modelId="{DBD1F994-C58A-4C00-A626-48D16586E41E}" type="parTrans" cxnId="{96EABA21-54B8-4BED-A755-89BA0C55CC8A}">
      <dgm:prSet/>
      <dgm:spPr/>
      <dgm:t>
        <a:bodyPr/>
        <a:lstStyle/>
        <a:p>
          <a:endParaRPr lang="el-GR"/>
        </a:p>
      </dgm:t>
    </dgm:pt>
    <dgm:pt modelId="{552DB6D7-29CF-49A1-B3B4-BD9FE1ECF22F}" type="sibTrans" cxnId="{96EABA21-54B8-4BED-A755-89BA0C55CC8A}">
      <dgm:prSet/>
      <dgm:spPr/>
      <dgm:t>
        <a:bodyPr/>
        <a:lstStyle/>
        <a:p>
          <a:endParaRPr lang="el-GR"/>
        </a:p>
      </dgm:t>
    </dgm:pt>
    <dgm:pt modelId="{4508BBCE-3940-419C-9B15-658C4F623ED1}" type="pres">
      <dgm:prSet presAssocID="{CD87045F-F317-4045-9DA5-CDF710DFCF30}" presName="Name0" presStyleCnt="0">
        <dgm:presLayoutVars>
          <dgm:dir/>
          <dgm:animLvl val="lvl"/>
          <dgm:resizeHandles val="exact"/>
        </dgm:presLayoutVars>
      </dgm:prSet>
      <dgm:spPr/>
    </dgm:pt>
    <dgm:pt modelId="{09869487-CAEC-4946-A8DC-B4184CA18988}" type="pres">
      <dgm:prSet presAssocID="{6C9D7378-082C-4386-BF3D-53EBE187FBC7}" presName="boxAndChildren" presStyleCnt="0"/>
      <dgm:spPr/>
    </dgm:pt>
    <dgm:pt modelId="{F686EA5F-493C-435F-A548-0E65A1B4DB35}" type="pres">
      <dgm:prSet presAssocID="{6C9D7378-082C-4386-BF3D-53EBE187FBC7}" presName="parentTextBox" presStyleLbl="node1" presStyleIdx="0" presStyleCnt="5"/>
      <dgm:spPr/>
    </dgm:pt>
    <dgm:pt modelId="{A38C8855-CF41-4CCC-822A-9B4457FA8E05}" type="pres">
      <dgm:prSet presAssocID="{6889FD28-C032-43DA-AD71-5428C5B49E55}" presName="sp" presStyleCnt="0"/>
      <dgm:spPr/>
    </dgm:pt>
    <dgm:pt modelId="{4126C221-00C3-4376-BD97-D11D5CD8B5F2}" type="pres">
      <dgm:prSet presAssocID="{D15084A7-D905-480B-BF1E-9D3A3E09AB3B}" presName="arrowAndChildren" presStyleCnt="0"/>
      <dgm:spPr/>
    </dgm:pt>
    <dgm:pt modelId="{6128EADA-439A-4111-8378-FDB323C7034D}" type="pres">
      <dgm:prSet presAssocID="{D15084A7-D905-480B-BF1E-9D3A3E09AB3B}" presName="parentTextArrow" presStyleLbl="node1" presStyleIdx="1" presStyleCnt="5"/>
      <dgm:spPr/>
    </dgm:pt>
    <dgm:pt modelId="{35139E85-A1B5-46DA-8526-C7D586267C57}" type="pres">
      <dgm:prSet presAssocID="{5AAEF33C-CC97-443F-B4BF-A90FF1504C4E}" presName="sp" presStyleCnt="0"/>
      <dgm:spPr/>
    </dgm:pt>
    <dgm:pt modelId="{F5FCA501-E15C-46A8-9AE5-B74F3C1E5073}" type="pres">
      <dgm:prSet presAssocID="{76241A2F-80BA-43B1-AC08-DB95E7AD0FDE}" presName="arrowAndChildren" presStyleCnt="0"/>
      <dgm:spPr/>
    </dgm:pt>
    <dgm:pt modelId="{FAACB4DC-BE66-4369-B176-AC5E258A95AB}" type="pres">
      <dgm:prSet presAssocID="{76241A2F-80BA-43B1-AC08-DB95E7AD0FDE}" presName="parentTextArrow" presStyleLbl="node1" presStyleIdx="2" presStyleCnt="5"/>
      <dgm:spPr/>
    </dgm:pt>
    <dgm:pt modelId="{C5759766-5E51-42AC-A984-B5BDC05050BB}" type="pres">
      <dgm:prSet presAssocID="{CB267842-A867-4681-B431-C871DDDF178D}" presName="sp" presStyleCnt="0"/>
      <dgm:spPr/>
    </dgm:pt>
    <dgm:pt modelId="{D99E1D3D-536F-4A95-BE24-918DB01032DA}" type="pres">
      <dgm:prSet presAssocID="{56B4D4F8-52FA-41C2-A683-C76868ED9F38}" presName="arrowAndChildren" presStyleCnt="0"/>
      <dgm:spPr/>
    </dgm:pt>
    <dgm:pt modelId="{18E27AA4-8DD9-483B-9CD8-6632F01FFEB5}" type="pres">
      <dgm:prSet presAssocID="{56B4D4F8-52FA-41C2-A683-C76868ED9F38}" presName="parentTextArrow" presStyleLbl="node1" presStyleIdx="3" presStyleCnt="5"/>
      <dgm:spPr/>
    </dgm:pt>
    <dgm:pt modelId="{2B7B49D2-3B75-490D-A312-85FB9260DE79}" type="pres">
      <dgm:prSet presAssocID="{EA24DA8E-8A27-4335-BB68-A4341482EFB1}" presName="sp" presStyleCnt="0"/>
      <dgm:spPr/>
    </dgm:pt>
    <dgm:pt modelId="{90AD3ADF-7E62-4740-BA37-306EAB7DB096}" type="pres">
      <dgm:prSet presAssocID="{0B842F7D-826B-4EEF-BB48-BD1BD41B33F6}" presName="arrowAndChildren" presStyleCnt="0"/>
      <dgm:spPr/>
    </dgm:pt>
    <dgm:pt modelId="{C0C72760-C86D-42F2-BB74-F5C0752178F2}" type="pres">
      <dgm:prSet presAssocID="{0B842F7D-826B-4EEF-BB48-BD1BD41B33F6}" presName="parentTextArrow" presStyleLbl="node1" presStyleIdx="4" presStyleCnt="5"/>
      <dgm:spPr/>
    </dgm:pt>
  </dgm:ptLst>
  <dgm:cxnLst>
    <dgm:cxn modelId="{B4CA7E14-B586-453E-BA7E-C0EE2BA67EF7}" type="presOf" srcId="{D15084A7-D905-480B-BF1E-9D3A3E09AB3B}" destId="{6128EADA-439A-4111-8378-FDB323C7034D}" srcOrd="0" destOrd="0" presId="urn:microsoft.com/office/officeart/2005/8/layout/process4"/>
    <dgm:cxn modelId="{96EABA21-54B8-4BED-A755-89BA0C55CC8A}" srcId="{CD87045F-F317-4045-9DA5-CDF710DFCF30}" destId="{6C9D7378-082C-4386-BF3D-53EBE187FBC7}" srcOrd="4" destOrd="0" parTransId="{DBD1F994-C58A-4C00-A626-48D16586E41E}" sibTransId="{552DB6D7-29CF-49A1-B3B4-BD9FE1ECF22F}"/>
    <dgm:cxn modelId="{B9411F41-82BE-4FDA-A429-2065241A34F4}" srcId="{CD87045F-F317-4045-9DA5-CDF710DFCF30}" destId="{56B4D4F8-52FA-41C2-A683-C76868ED9F38}" srcOrd="1" destOrd="0" parTransId="{C214E892-823F-4B90-A6EE-89C7DFBDAC0B}" sibTransId="{CB267842-A867-4681-B431-C871DDDF178D}"/>
    <dgm:cxn modelId="{D81C785A-5C73-4367-906E-7884571CEBA8}" type="presOf" srcId="{76241A2F-80BA-43B1-AC08-DB95E7AD0FDE}" destId="{FAACB4DC-BE66-4369-B176-AC5E258A95AB}" srcOrd="0" destOrd="0" presId="urn:microsoft.com/office/officeart/2005/8/layout/process4"/>
    <dgm:cxn modelId="{F5C07488-E3DE-407A-8565-08C0F09B0727}" type="presOf" srcId="{6C9D7378-082C-4386-BF3D-53EBE187FBC7}" destId="{F686EA5F-493C-435F-A548-0E65A1B4DB35}" srcOrd="0" destOrd="0" presId="urn:microsoft.com/office/officeart/2005/8/layout/process4"/>
    <dgm:cxn modelId="{EB147F8C-94A3-4CB8-8B16-D18C72C0FF69}" type="presOf" srcId="{CD87045F-F317-4045-9DA5-CDF710DFCF30}" destId="{4508BBCE-3940-419C-9B15-658C4F623ED1}" srcOrd="0" destOrd="0" presId="urn:microsoft.com/office/officeart/2005/8/layout/process4"/>
    <dgm:cxn modelId="{02C41890-C483-4640-8FFF-0B3614360647}" srcId="{CD87045F-F317-4045-9DA5-CDF710DFCF30}" destId="{0B842F7D-826B-4EEF-BB48-BD1BD41B33F6}" srcOrd="0" destOrd="0" parTransId="{59E99437-D1D5-498A-8B61-A75909B73D77}" sibTransId="{EA24DA8E-8A27-4335-BB68-A4341482EFB1}"/>
    <dgm:cxn modelId="{51A11397-945F-4540-9A37-E9F1EFBB4618}" type="presOf" srcId="{0B842F7D-826B-4EEF-BB48-BD1BD41B33F6}" destId="{C0C72760-C86D-42F2-BB74-F5C0752178F2}" srcOrd="0" destOrd="0" presId="urn:microsoft.com/office/officeart/2005/8/layout/process4"/>
    <dgm:cxn modelId="{5D0A2798-CAB1-4ECC-8CB7-F410C32DF91B}" srcId="{CD87045F-F317-4045-9DA5-CDF710DFCF30}" destId="{76241A2F-80BA-43B1-AC08-DB95E7AD0FDE}" srcOrd="2" destOrd="0" parTransId="{DB66857E-0C49-4F48-929A-3277FC97BB1D}" sibTransId="{5AAEF33C-CC97-443F-B4BF-A90FF1504C4E}"/>
    <dgm:cxn modelId="{145709EF-AB9B-4083-B46B-6011CE99F3C0}" srcId="{CD87045F-F317-4045-9DA5-CDF710DFCF30}" destId="{D15084A7-D905-480B-BF1E-9D3A3E09AB3B}" srcOrd="3" destOrd="0" parTransId="{D431D712-023D-4E37-9E9A-D3A4816DFF3F}" sibTransId="{6889FD28-C032-43DA-AD71-5428C5B49E55}"/>
    <dgm:cxn modelId="{3BA0BBF3-9477-4DAD-B789-B0D4D3211813}" type="presOf" srcId="{56B4D4F8-52FA-41C2-A683-C76868ED9F38}" destId="{18E27AA4-8DD9-483B-9CD8-6632F01FFEB5}" srcOrd="0" destOrd="0" presId="urn:microsoft.com/office/officeart/2005/8/layout/process4"/>
    <dgm:cxn modelId="{88680C30-61D2-4EBD-B654-228580016FCE}" type="presParOf" srcId="{4508BBCE-3940-419C-9B15-658C4F623ED1}" destId="{09869487-CAEC-4946-A8DC-B4184CA18988}" srcOrd="0" destOrd="0" presId="urn:microsoft.com/office/officeart/2005/8/layout/process4"/>
    <dgm:cxn modelId="{D3D24D6E-8F3B-41FA-9BCB-BD91A7C6EB3D}" type="presParOf" srcId="{09869487-CAEC-4946-A8DC-B4184CA18988}" destId="{F686EA5F-493C-435F-A548-0E65A1B4DB35}" srcOrd="0" destOrd="0" presId="urn:microsoft.com/office/officeart/2005/8/layout/process4"/>
    <dgm:cxn modelId="{F944B35F-EC1E-42A2-916E-BDC46C3A560B}" type="presParOf" srcId="{4508BBCE-3940-419C-9B15-658C4F623ED1}" destId="{A38C8855-CF41-4CCC-822A-9B4457FA8E05}" srcOrd="1" destOrd="0" presId="urn:microsoft.com/office/officeart/2005/8/layout/process4"/>
    <dgm:cxn modelId="{E629D976-D507-4A40-A5B7-F4E195D01E51}" type="presParOf" srcId="{4508BBCE-3940-419C-9B15-658C4F623ED1}" destId="{4126C221-00C3-4376-BD97-D11D5CD8B5F2}" srcOrd="2" destOrd="0" presId="urn:microsoft.com/office/officeart/2005/8/layout/process4"/>
    <dgm:cxn modelId="{843B5A23-0971-4C68-8236-14603B6D22D1}" type="presParOf" srcId="{4126C221-00C3-4376-BD97-D11D5CD8B5F2}" destId="{6128EADA-439A-4111-8378-FDB323C7034D}" srcOrd="0" destOrd="0" presId="urn:microsoft.com/office/officeart/2005/8/layout/process4"/>
    <dgm:cxn modelId="{67CF0C55-8F9D-4761-A34A-4CE096071226}" type="presParOf" srcId="{4508BBCE-3940-419C-9B15-658C4F623ED1}" destId="{35139E85-A1B5-46DA-8526-C7D586267C57}" srcOrd="3" destOrd="0" presId="urn:microsoft.com/office/officeart/2005/8/layout/process4"/>
    <dgm:cxn modelId="{42B71402-C0E7-4047-A5BE-BF7BCE4E63A8}" type="presParOf" srcId="{4508BBCE-3940-419C-9B15-658C4F623ED1}" destId="{F5FCA501-E15C-46A8-9AE5-B74F3C1E5073}" srcOrd="4" destOrd="0" presId="urn:microsoft.com/office/officeart/2005/8/layout/process4"/>
    <dgm:cxn modelId="{01F9C109-BD31-404B-A383-FDB16BBFA6E9}" type="presParOf" srcId="{F5FCA501-E15C-46A8-9AE5-B74F3C1E5073}" destId="{FAACB4DC-BE66-4369-B176-AC5E258A95AB}" srcOrd="0" destOrd="0" presId="urn:microsoft.com/office/officeart/2005/8/layout/process4"/>
    <dgm:cxn modelId="{300C0FB5-20BB-4565-B831-2A34FD7D0652}" type="presParOf" srcId="{4508BBCE-3940-419C-9B15-658C4F623ED1}" destId="{C5759766-5E51-42AC-A984-B5BDC05050BB}" srcOrd="5" destOrd="0" presId="urn:microsoft.com/office/officeart/2005/8/layout/process4"/>
    <dgm:cxn modelId="{736679B6-7420-4BC5-98D4-1AD49953BB53}" type="presParOf" srcId="{4508BBCE-3940-419C-9B15-658C4F623ED1}" destId="{D99E1D3D-536F-4A95-BE24-918DB01032DA}" srcOrd="6" destOrd="0" presId="urn:microsoft.com/office/officeart/2005/8/layout/process4"/>
    <dgm:cxn modelId="{41CF254A-3126-4996-8464-989C7A5A6B88}" type="presParOf" srcId="{D99E1D3D-536F-4A95-BE24-918DB01032DA}" destId="{18E27AA4-8DD9-483B-9CD8-6632F01FFEB5}" srcOrd="0" destOrd="0" presId="urn:microsoft.com/office/officeart/2005/8/layout/process4"/>
    <dgm:cxn modelId="{DD96A3D1-E602-44E8-BB99-BA21B7CC5015}" type="presParOf" srcId="{4508BBCE-3940-419C-9B15-658C4F623ED1}" destId="{2B7B49D2-3B75-490D-A312-85FB9260DE79}" srcOrd="7" destOrd="0" presId="urn:microsoft.com/office/officeart/2005/8/layout/process4"/>
    <dgm:cxn modelId="{7A2D5267-7E31-4D5A-AA45-EE46527634EB}" type="presParOf" srcId="{4508BBCE-3940-419C-9B15-658C4F623ED1}" destId="{90AD3ADF-7E62-4740-BA37-306EAB7DB096}" srcOrd="8" destOrd="0" presId="urn:microsoft.com/office/officeart/2005/8/layout/process4"/>
    <dgm:cxn modelId="{5FC8ED49-2625-4C52-BA4D-F72A46E4ACEA}" type="presParOf" srcId="{90AD3ADF-7E62-4740-BA37-306EAB7DB096}" destId="{C0C72760-C86D-42F2-BB74-F5C0752178F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C276B8-6525-461B-913D-BB4BB8693290}">
      <dsp:nvSpPr>
        <dsp:cNvPr id="0" name=""/>
        <dsp:cNvSpPr/>
      </dsp:nvSpPr>
      <dsp:spPr>
        <a:xfrm>
          <a:off x="0" y="0"/>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DE39D0-603F-4C6C-A5E3-26DF26622C23}">
      <dsp:nvSpPr>
        <dsp:cNvPr id="0" name=""/>
        <dsp:cNvSpPr/>
      </dsp:nvSpPr>
      <dsp:spPr>
        <a:xfrm>
          <a:off x="0" y="0"/>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l-GR" sz="2500" kern="1200"/>
            <a:t>-Να ορίσουμε τους σκοπούς (τι θα μάθουμε) στο μάθημα της Κοινωνικής και Πολιτικής Αγωγής Γ’ Γυμνασίου </a:t>
          </a:r>
          <a:endParaRPr lang="en-US" sz="2500" kern="1200"/>
        </a:p>
      </dsp:txBody>
      <dsp:txXfrm>
        <a:off x="0" y="0"/>
        <a:ext cx="6797675" cy="1412477"/>
      </dsp:txXfrm>
    </dsp:sp>
    <dsp:sp modelId="{A5180CFC-E1B0-4756-8635-3F89DF00A431}">
      <dsp:nvSpPr>
        <dsp:cNvPr id="0" name=""/>
        <dsp:cNvSpPr/>
      </dsp:nvSpPr>
      <dsp:spPr>
        <a:xfrm>
          <a:off x="0" y="1412478"/>
          <a:ext cx="6797675" cy="0"/>
        </a:xfrm>
        <a:prstGeom prst="line">
          <a:avLst/>
        </a:prstGeom>
        <a:solidFill>
          <a:schemeClr val="accent2">
            <a:hueOff val="1080030"/>
            <a:satOff val="150"/>
            <a:lumOff val="131"/>
            <a:alphaOff val="0"/>
          </a:schemeClr>
        </a:solidFill>
        <a:ln w="15875" cap="flat" cmpd="sng" algn="ctr">
          <a:solidFill>
            <a:schemeClr val="accent2">
              <a:hueOff val="1080030"/>
              <a:satOff val="150"/>
              <a:lumOff val="1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4CE5B9-2D7D-436B-A5FA-095197856DA9}">
      <dsp:nvSpPr>
        <dsp:cNvPr id="0" name=""/>
        <dsp:cNvSpPr/>
      </dsp:nvSpPr>
      <dsp:spPr>
        <a:xfrm>
          <a:off x="0" y="1412477"/>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l-GR" sz="2500" kern="1200"/>
            <a:t>- Να γνωρίσουμε τις διδακτικές μεθόδους (πως θα μάθουμε, πως θα αξιολογηθούμε) του μαθήματος Κοινωνική και Πολιτική Αγωγή Γ’ Γυμνασίου</a:t>
          </a:r>
          <a:endParaRPr lang="en-US" sz="2500" kern="1200"/>
        </a:p>
      </dsp:txBody>
      <dsp:txXfrm>
        <a:off x="0" y="1412477"/>
        <a:ext cx="6797675" cy="1412477"/>
      </dsp:txXfrm>
    </dsp:sp>
    <dsp:sp modelId="{425C8F03-DAE4-4CC5-B2CE-1DFA9A51B198}">
      <dsp:nvSpPr>
        <dsp:cNvPr id="0" name=""/>
        <dsp:cNvSpPr/>
      </dsp:nvSpPr>
      <dsp:spPr>
        <a:xfrm>
          <a:off x="0" y="2824956"/>
          <a:ext cx="6797675" cy="0"/>
        </a:xfrm>
        <a:prstGeom prst="line">
          <a:avLst/>
        </a:prstGeom>
        <a:solidFill>
          <a:schemeClr val="accent2">
            <a:hueOff val="2160060"/>
            <a:satOff val="301"/>
            <a:lumOff val="261"/>
            <a:alphaOff val="0"/>
          </a:schemeClr>
        </a:solidFill>
        <a:ln w="15875" cap="flat" cmpd="sng" algn="ctr">
          <a:solidFill>
            <a:schemeClr val="accent2">
              <a:hueOff val="2160060"/>
              <a:satOff val="301"/>
              <a:lumOff val="2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C5BD97-FC30-49CF-AD8C-31F7F57C0D46}">
      <dsp:nvSpPr>
        <dsp:cNvPr id="0" name=""/>
        <dsp:cNvSpPr/>
      </dsp:nvSpPr>
      <dsp:spPr>
        <a:xfrm>
          <a:off x="0" y="2824955"/>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l-GR" sz="2500" kern="1200"/>
            <a:t>- Να εξοικειωθούμε με τα διδακτικά μέσα του μαθήματος (πλατφόρμα </a:t>
          </a:r>
          <a:r>
            <a:rPr lang="en-US" sz="2500" kern="1200"/>
            <a:t>e</a:t>
          </a:r>
          <a:r>
            <a:rPr lang="el-GR" sz="2500" kern="1200"/>
            <a:t>-</a:t>
          </a:r>
          <a:r>
            <a:rPr lang="en-US" sz="2500" kern="1200"/>
            <a:t>class</a:t>
          </a:r>
          <a:r>
            <a:rPr lang="el-GR" sz="2500" kern="1200"/>
            <a:t>, φύλλα παρουσιάσεων </a:t>
          </a:r>
          <a:r>
            <a:rPr lang="en-US" sz="2500" kern="1200"/>
            <a:t>powerpoint</a:t>
          </a:r>
          <a:r>
            <a:rPr lang="el-GR" sz="2500" kern="1200"/>
            <a:t>)</a:t>
          </a:r>
          <a:endParaRPr lang="en-US" sz="2500" kern="1200"/>
        </a:p>
      </dsp:txBody>
      <dsp:txXfrm>
        <a:off x="0" y="2824955"/>
        <a:ext cx="6797675" cy="1412477"/>
      </dsp:txXfrm>
    </dsp:sp>
    <dsp:sp modelId="{D5F88A4F-FA7B-432B-9269-E72F132E3A53}">
      <dsp:nvSpPr>
        <dsp:cNvPr id="0" name=""/>
        <dsp:cNvSpPr/>
      </dsp:nvSpPr>
      <dsp:spPr>
        <a:xfrm>
          <a:off x="0" y="4237434"/>
          <a:ext cx="6797675" cy="0"/>
        </a:xfrm>
        <a:prstGeom prst="line">
          <a:avLst/>
        </a:prstGeom>
        <a:solidFill>
          <a:schemeClr val="accent2">
            <a:hueOff val="3240090"/>
            <a:satOff val="451"/>
            <a:lumOff val="392"/>
            <a:alphaOff val="0"/>
          </a:schemeClr>
        </a:solidFill>
        <a:ln w="15875" cap="flat" cmpd="sng" algn="ctr">
          <a:solidFill>
            <a:schemeClr val="accent2">
              <a:hueOff val="3240090"/>
              <a:satOff val="451"/>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320805-FD92-4E71-9925-318C6C7C8BA8}">
      <dsp:nvSpPr>
        <dsp:cNvPr id="0" name=""/>
        <dsp:cNvSpPr/>
      </dsp:nvSpPr>
      <dsp:spPr>
        <a:xfrm>
          <a:off x="0" y="4237433"/>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l-GR" sz="2500" kern="1200"/>
            <a:t>- Να δημιουργήσουμε καλές πρακτικές για τη λειτουργία της ομάδας (τάξης)</a:t>
          </a:r>
          <a:endParaRPr lang="en-US" sz="2500" kern="1200"/>
        </a:p>
      </dsp:txBody>
      <dsp:txXfrm>
        <a:off x="0" y="4237433"/>
        <a:ext cx="6797675" cy="14124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695D9-84F0-4632-87C7-ED88B3ADC76C}">
      <dsp:nvSpPr>
        <dsp:cNvPr id="0" name=""/>
        <dsp:cNvSpPr/>
      </dsp:nvSpPr>
      <dsp:spPr>
        <a:xfrm>
          <a:off x="0" y="647005"/>
          <a:ext cx="10795380" cy="1216800"/>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dirty="0">
              <a:latin typeface="Arial" panose="020B0604020202020204" pitchFamily="34" charset="0"/>
              <a:cs typeface="Arial" panose="020B0604020202020204" pitchFamily="34" charset="0"/>
            </a:rPr>
            <a:t>Η αξιολόγηση των μαθητών-τριών βασίζεται σε τρεις παράγοντες όπου δίνουν το βαθμό του </a:t>
          </a:r>
          <a:r>
            <a:rPr lang="el-GR" sz="1600" kern="1200" dirty="0" err="1">
              <a:latin typeface="Arial" panose="020B0604020202020204" pitchFamily="34" charset="0"/>
              <a:cs typeface="Arial" panose="020B0604020202020204" pitchFamily="34" charset="0"/>
            </a:rPr>
            <a:t>τετραμήνου</a:t>
          </a:r>
          <a:r>
            <a:rPr lang="el-GR" sz="1600" kern="1200" dirty="0">
              <a:latin typeface="Arial" panose="020B0604020202020204" pitchFamily="34" charset="0"/>
              <a:cs typeface="Arial" panose="020B0604020202020204" pitchFamily="34" charset="0"/>
            </a:rPr>
            <a:t> </a:t>
          </a:r>
          <a:r>
            <a:rPr lang="el-GR" sz="1600" b="1" kern="1200" dirty="0">
              <a:latin typeface="Arial" panose="020B0604020202020204" pitchFamily="34" charset="0"/>
              <a:cs typeface="Arial" panose="020B0604020202020204" pitchFamily="34" charset="0"/>
            </a:rPr>
            <a:t>συνδυαστικά: </a:t>
          </a:r>
          <a:endParaRPr lang="el-GR" sz="1600" kern="1200" dirty="0">
            <a:latin typeface="Arial" panose="020B0604020202020204" pitchFamily="34" charset="0"/>
            <a:cs typeface="Arial" panose="020B0604020202020204" pitchFamily="34" charset="0"/>
          </a:endParaRPr>
        </a:p>
      </dsp:txBody>
      <dsp:txXfrm>
        <a:off x="59399" y="706404"/>
        <a:ext cx="10676582" cy="1098002"/>
      </dsp:txXfrm>
    </dsp:sp>
    <dsp:sp modelId="{61F566E5-AC38-486B-A1D8-B7846C2DC1A0}">
      <dsp:nvSpPr>
        <dsp:cNvPr id="0" name=""/>
        <dsp:cNvSpPr/>
      </dsp:nvSpPr>
      <dsp:spPr>
        <a:xfrm>
          <a:off x="0" y="1863806"/>
          <a:ext cx="10795380"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53"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l-GR" sz="1600" b="1" kern="1200" dirty="0">
              <a:latin typeface="Arial" panose="020B0604020202020204" pitchFamily="34" charset="0"/>
              <a:cs typeface="Arial" panose="020B0604020202020204" pitchFamily="34" charset="0"/>
            </a:rPr>
            <a:t>Α. </a:t>
          </a:r>
          <a:r>
            <a:rPr lang="el-GR" sz="1600" kern="1200" dirty="0">
              <a:latin typeface="Arial" panose="020B0604020202020204" pitchFamily="34" charset="0"/>
              <a:cs typeface="Arial" panose="020B0604020202020204" pitchFamily="34" charset="0"/>
            </a:rPr>
            <a:t>Ο βαθμός του ωριαίου διαγωνίσματος που αποτελεί και τη «βάση» του βαθμού και στον οποίο προστίθεται  </a:t>
          </a:r>
        </a:p>
        <a:p>
          <a:pPr marL="171450" lvl="1" indent="-171450" algn="l" defTabSz="711200">
            <a:lnSpc>
              <a:spcPct val="90000"/>
            </a:lnSpc>
            <a:spcBef>
              <a:spcPct val="0"/>
            </a:spcBef>
            <a:spcAft>
              <a:spcPct val="20000"/>
            </a:spcAft>
            <a:buChar char="•"/>
          </a:pPr>
          <a:r>
            <a:rPr lang="el-GR" sz="1600" b="1" kern="1200" dirty="0">
              <a:latin typeface="Arial" panose="020B0604020202020204" pitchFamily="34" charset="0"/>
              <a:cs typeface="Arial" panose="020B0604020202020204" pitchFamily="34" charset="0"/>
            </a:rPr>
            <a:t>Β. </a:t>
          </a:r>
          <a:r>
            <a:rPr lang="el-GR" sz="1600" kern="1200" dirty="0">
              <a:latin typeface="Arial" panose="020B0604020202020204" pitchFamily="34" charset="0"/>
              <a:cs typeface="Arial" panose="020B0604020202020204" pitchFamily="34" charset="0"/>
            </a:rPr>
            <a:t>Μονάδες από το ολιγόλεπτο </a:t>
          </a:r>
          <a:r>
            <a:rPr lang="el-GR" sz="1600" kern="1200" dirty="0" err="1">
              <a:latin typeface="Arial" panose="020B0604020202020204" pitchFamily="34" charset="0"/>
              <a:cs typeface="Arial" panose="020B0604020202020204" pitchFamily="34" charset="0"/>
            </a:rPr>
            <a:t>τέστ</a:t>
          </a:r>
          <a:r>
            <a:rPr lang="el-GR" sz="1600" kern="1200" dirty="0">
              <a:latin typeface="Arial" panose="020B0604020202020204" pitchFamily="34" charset="0"/>
              <a:cs typeface="Arial" panose="020B0604020202020204" pitchFamily="34" charset="0"/>
            </a:rPr>
            <a:t>, </a:t>
          </a:r>
          <a:r>
            <a:rPr lang="el-GR" sz="1600" b="1" kern="1200" dirty="0" err="1">
              <a:latin typeface="Arial" panose="020B0604020202020204" pitchFamily="34" charset="0"/>
              <a:cs typeface="Arial" panose="020B0604020202020204" pitchFamily="34" charset="0"/>
            </a:rPr>
            <a:t>έφοσον</a:t>
          </a:r>
          <a:r>
            <a:rPr lang="el-GR" sz="1600" b="1" kern="1200" dirty="0">
              <a:latin typeface="Arial" panose="020B0604020202020204" pitchFamily="34" charset="0"/>
              <a:cs typeface="Arial" panose="020B0604020202020204" pitchFamily="34" charset="0"/>
            </a:rPr>
            <a:t> </a:t>
          </a:r>
          <a:r>
            <a:rPr lang="el-GR" sz="1600" kern="1200" dirty="0">
              <a:latin typeface="Arial" panose="020B0604020202020204" pitchFamily="34" charset="0"/>
              <a:cs typeface="Arial" panose="020B0604020202020204" pitchFamily="34" charset="0"/>
            </a:rPr>
            <a:t>ο βαθμός είναι μεγαλύτερος από αυτόν του διαγωνίσματος</a:t>
          </a:r>
        </a:p>
        <a:p>
          <a:pPr marL="171450" lvl="1" indent="-171450" algn="l" defTabSz="711200">
            <a:lnSpc>
              <a:spcPct val="90000"/>
            </a:lnSpc>
            <a:spcBef>
              <a:spcPct val="0"/>
            </a:spcBef>
            <a:spcAft>
              <a:spcPct val="20000"/>
            </a:spcAft>
            <a:buChar char="•"/>
          </a:pPr>
          <a:r>
            <a:rPr lang="el-GR" sz="1600" b="1" kern="1200" dirty="0">
              <a:latin typeface="Arial" panose="020B0604020202020204" pitchFamily="34" charset="0"/>
              <a:cs typeface="Arial" panose="020B0604020202020204" pitchFamily="34" charset="0"/>
            </a:rPr>
            <a:t>Γ. </a:t>
          </a:r>
          <a:r>
            <a:rPr lang="el-GR" sz="1600" kern="1200" dirty="0">
              <a:latin typeface="Arial" panose="020B0604020202020204" pitchFamily="34" charset="0"/>
              <a:cs typeface="Arial" panose="020B0604020202020204" pitchFamily="34" charset="0"/>
            </a:rPr>
            <a:t>Οι ολοκληρωμένες δραστηριότητες του κάθε μαθήματος (βρίσκονται </a:t>
          </a:r>
          <a:r>
            <a:rPr lang="el-GR" sz="1600" b="1" kern="1200" dirty="0">
              <a:latin typeface="Arial" panose="020B0604020202020204" pitchFamily="34" charset="0"/>
              <a:cs typeface="Arial" panose="020B0604020202020204" pitchFamily="34" charset="0"/>
            </a:rPr>
            <a:t>πάντα </a:t>
          </a:r>
          <a:r>
            <a:rPr lang="el-GR" sz="1600" kern="1200" dirty="0">
              <a:latin typeface="Arial" panose="020B0604020202020204" pitchFamily="34" charset="0"/>
              <a:cs typeface="Arial" panose="020B0604020202020204" pitchFamily="34" charset="0"/>
            </a:rPr>
            <a:t>στο τελευταίο φύλλο της παρουσίασης του κάθε μαθήματος)</a:t>
          </a:r>
        </a:p>
      </dsp:txBody>
      <dsp:txXfrm>
        <a:off x="0" y="1863806"/>
        <a:ext cx="10795380" cy="1076400"/>
      </dsp:txXfrm>
    </dsp:sp>
    <dsp:sp modelId="{F7648D44-4AF1-40D4-8BF6-AD84529B052D}">
      <dsp:nvSpPr>
        <dsp:cNvPr id="0" name=""/>
        <dsp:cNvSpPr/>
      </dsp:nvSpPr>
      <dsp:spPr>
        <a:xfrm>
          <a:off x="0" y="2940206"/>
          <a:ext cx="10795380" cy="1216800"/>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dirty="0">
              <a:latin typeface="Arial" panose="020B0604020202020204" pitchFamily="34" charset="0"/>
              <a:cs typeface="Arial" panose="020B0604020202020204" pitchFamily="34" charset="0"/>
            </a:rPr>
            <a:t>Στόχος της αξιολόγησης είναι να εντοπίσουμε πόσο καλά έχουμε ανταποκριθεί στους σκοπούς και τους στόχους της διδασκαλίας και που πρέπει να εστιάσουμε για τη συνέχεια. Για τον ίδιο λόγο, μέσα στο διδακτικό έτος, ο εκπαιδευτικός θα μοιράσει ανώνυμα φύλλα αξιολόγησης του μαθήματος ώστε να ανατροφοδοτηθεί για το πως μπορεί να βελτιώσει τη διδασκαλία. </a:t>
          </a:r>
        </a:p>
      </dsp:txBody>
      <dsp:txXfrm>
        <a:off x="59399" y="2999605"/>
        <a:ext cx="10676582" cy="1098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86EA5F-493C-435F-A548-0E65A1B4DB35}">
      <dsp:nvSpPr>
        <dsp:cNvPr id="0" name=""/>
        <dsp:cNvSpPr/>
      </dsp:nvSpPr>
      <dsp:spPr>
        <a:xfrm>
          <a:off x="0" y="5402315"/>
          <a:ext cx="7384982" cy="886294"/>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l-GR" sz="1300" kern="1200" dirty="0">
              <a:latin typeface="Arial" panose="020B0604020202020204" pitchFamily="34" charset="0"/>
              <a:cs typeface="Arial" panose="020B0604020202020204" pitchFamily="34" charset="0"/>
            </a:rPr>
            <a:t>Πολύ σημαντικό είναι, ωστόσο, να υπάρξει μια σταθερή συμφωνία, η οποία θα ισχύει πάντα, για όλους-όλες, δίχως εξαιρέσεις. Στοιχεία όπως η (α) προσεκτική τήρηση του πλάνου τάξης, (β) η έγκαιρη προσέλευση στο μάθημα, αλλά και η διαφύλαξη του δικαιώματος του μαθητή στο διάλλειμα, (γ) αποτελούν πολύ σημαντικά στοιχεία ώστε να αποκτηθεί η αναγκαία αμοιβαία εμπιστοσύνη.  </a:t>
          </a:r>
        </a:p>
      </dsp:txBody>
      <dsp:txXfrm>
        <a:off x="0" y="5402315"/>
        <a:ext cx="7384982" cy="886294"/>
      </dsp:txXfrm>
    </dsp:sp>
    <dsp:sp modelId="{6128EADA-439A-4111-8378-FDB323C7034D}">
      <dsp:nvSpPr>
        <dsp:cNvPr id="0" name=""/>
        <dsp:cNvSpPr/>
      </dsp:nvSpPr>
      <dsp:spPr>
        <a:xfrm rot="10800000">
          <a:off x="0" y="4052488"/>
          <a:ext cx="7384982" cy="1363121"/>
        </a:xfrm>
        <a:prstGeom prst="upArrowCallou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l-GR" sz="1300" kern="1200" dirty="0">
              <a:latin typeface="Arial" panose="020B0604020202020204" pitchFamily="34" charset="0"/>
              <a:cs typeface="Arial" panose="020B0604020202020204" pitchFamily="34" charset="0"/>
            </a:rPr>
            <a:t>Συχνά, για να το επιτύχει αυτό, χρειάζεται να εφαρμόσει και κάποιες συνέπειες, όχι για να «</a:t>
          </a:r>
          <a:r>
            <a:rPr lang="el-GR" sz="1300" kern="1200" dirty="0" err="1">
              <a:latin typeface="Arial" panose="020B0604020202020204" pitchFamily="34" charset="0"/>
              <a:cs typeface="Arial" panose="020B0604020202020204" pitchFamily="34" charset="0"/>
            </a:rPr>
            <a:t>τιμώρησει</a:t>
          </a:r>
          <a:r>
            <a:rPr lang="el-GR" sz="1300" kern="1200" dirty="0">
              <a:latin typeface="Arial" panose="020B0604020202020204" pitchFamily="34" charset="0"/>
              <a:cs typeface="Arial" panose="020B0604020202020204" pitchFamily="34" charset="0"/>
            </a:rPr>
            <a:t>» αλλά για να βοηθήσει τον/την </a:t>
          </a:r>
          <a:r>
            <a:rPr lang="el-GR" sz="1300" kern="1200" dirty="0" err="1">
              <a:latin typeface="Arial" panose="020B0604020202020204" pitchFamily="34" charset="0"/>
              <a:cs typeface="Arial" panose="020B0604020202020204" pitchFamily="34" charset="0"/>
            </a:rPr>
            <a:t>μαθήτη-τρια</a:t>
          </a:r>
          <a:r>
            <a:rPr lang="el-GR" sz="1300" kern="1200" dirty="0">
              <a:latin typeface="Arial" panose="020B0604020202020204" pitchFamily="34" charset="0"/>
              <a:cs typeface="Arial" panose="020B0604020202020204" pitchFamily="34" charset="0"/>
            </a:rPr>
            <a:t> να συνειδητοποιήσει τα όρια μεταξύ ιδιωτικού-δημόσιου και δικαιώματος δικού του και δικαιωμάτων των άλλων. Οι πιο συχνοί τρόποι είναι (α) παρατήρηση, (β) συζήτηση, (γ) επικοινωνία με γονείς/κηδεμόνες, (δ) κυρώσεις</a:t>
          </a:r>
        </a:p>
      </dsp:txBody>
      <dsp:txXfrm rot="10800000">
        <a:off x="0" y="4052488"/>
        <a:ext cx="7384982" cy="885715"/>
      </dsp:txXfrm>
    </dsp:sp>
    <dsp:sp modelId="{FAACB4DC-BE66-4369-B176-AC5E258A95AB}">
      <dsp:nvSpPr>
        <dsp:cNvPr id="0" name=""/>
        <dsp:cNvSpPr/>
      </dsp:nvSpPr>
      <dsp:spPr>
        <a:xfrm rot="10800000">
          <a:off x="0" y="2702661"/>
          <a:ext cx="7384982" cy="1363121"/>
        </a:xfrm>
        <a:prstGeom prst="upArrowCallou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l-GR" sz="1300" kern="1200" dirty="0">
              <a:latin typeface="Arial" panose="020B0604020202020204" pitchFamily="34" charset="0"/>
              <a:cs typeface="Arial" panose="020B0604020202020204" pitchFamily="34" charset="0"/>
            </a:rPr>
            <a:t>Η απόλυτη προτεραιότητα και ο στόχος του/της εκπαιδευτικού στη τάξη είναι (α) να βοηθήσει τους/τις μαθητές-</a:t>
          </a:r>
          <a:r>
            <a:rPr lang="el-GR" sz="1300" kern="1200" dirty="0" err="1">
              <a:latin typeface="Arial" panose="020B0604020202020204" pitchFamily="34" charset="0"/>
              <a:cs typeface="Arial" panose="020B0604020202020204" pitchFamily="34" charset="0"/>
            </a:rPr>
            <a:t>τριες</a:t>
          </a:r>
          <a:r>
            <a:rPr lang="el-GR" sz="1300" kern="1200" dirty="0">
              <a:latin typeface="Arial" panose="020B0604020202020204" pitchFamily="34" charset="0"/>
              <a:cs typeface="Arial" panose="020B0604020202020204" pitchFamily="34" charset="0"/>
            </a:rPr>
            <a:t> στο να προσεγγίσουν τη γνώση (β) να τους δει να εξελίσσονται και να αναπτύσσονται  ως άνθρωποι</a:t>
          </a:r>
        </a:p>
      </dsp:txBody>
      <dsp:txXfrm rot="10800000">
        <a:off x="0" y="2702661"/>
        <a:ext cx="7384982" cy="885715"/>
      </dsp:txXfrm>
    </dsp:sp>
    <dsp:sp modelId="{18E27AA4-8DD9-483B-9CD8-6632F01FFEB5}">
      <dsp:nvSpPr>
        <dsp:cNvPr id="0" name=""/>
        <dsp:cNvSpPr/>
      </dsp:nvSpPr>
      <dsp:spPr>
        <a:xfrm rot="10800000">
          <a:off x="0" y="1352834"/>
          <a:ext cx="7384982" cy="1363121"/>
        </a:xfrm>
        <a:prstGeom prst="upArrowCallou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l-GR" sz="1300" kern="1200" dirty="0">
              <a:latin typeface="Arial" panose="020B0604020202020204" pitchFamily="34" charset="0"/>
              <a:cs typeface="Arial" panose="020B0604020202020204" pitchFamily="34" charset="0"/>
            </a:rPr>
            <a:t>Οι λόγοι που συμβαίνει είναι πολλοί, ενδεικτικά αναφέρω (α) εξάντληση μαθητών-τριών (β) έλλειψη ενδιαφέροντος (γ) δυσκολία να συνειδητοποιήσω που σταματάνε τα όρια τα δικά μου και που αρχίσουν τα όρια των άλλων </a:t>
          </a:r>
        </a:p>
      </dsp:txBody>
      <dsp:txXfrm rot="10800000">
        <a:off x="0" y="1352834"/>
        <a:ext cx="7384982" cy="885715"/>
      </dsp:txXfrm>
    </dsp:sp>
    <dsp:sp modelId="{C0C72760-C86D-42F2-BB74-F5C0752178F2}">
      <dsp:nvSpPr>
        <dsp:cNvPr id="0" name=""/>
        <dsp:cNvSpPr/>
      </dsp:nvSpPr>
      <dsp:spPr>
        <a:xfrm rot="10800000">
          <a:off x="0" y="3007"/>
          <a:ext cx="7384982" cy="1363121"/>
        </a:xfrm>
        <a:prstGeom prst="upArrowCallou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l-GR" sz="1300" kern="1200" dirty="0">
              <a:latin typeface="Arial" panose="020B0604020202020204" pitchFamily="34" charset="0"/>
              <a:cs typeface="Arial" panose="020B0604020202020204" pitchFamily="34" charset="0"/>
            </a:rPr>
            <a:t>Ένα συχνό πρόβλημα προς αντιμετώπιση στη τάξη είναι ο κίνδυνος καταρρεύσει ο διάλογος και να μην ακούμε ο ένας την άλλη, αυτό συμβαίνει είτε (α) επειδή μιλάμε ο ένας πάνω στον άλλον (β) είτε επειδή γίνεται φασαρία άσχετη με τη συζήτηση του μαθήματος (γ) είτε επειδή ζητάμε το λόγο για να ανοίξουμε ζητήματα άσχετα με το θέμα που μας απασχολεί</a:t>
          </a:r>
        </a:p>
      </dsp:txBody>
      <dsp:txXfrm rot="10800000">
        <a:off x="0" y="3007"/>
        <a:ext cx="7384982" cy="88571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055866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422827324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77183054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63605882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481A142-DA77-4A5F-AD1F-14E6C18F0F5F}" type="datetime1">
              <a:rPr lang="en-US" smtClean="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054483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F481A142-DA77-4A5F-AD1F-14E6C18F0F5F}" type="datetime1">
              <a:rPr lang="en-US" smtClean="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424941199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481A142-DA77-4A5F-AD1F-14E6C18F0F5F}" type="datetime1">
              <a:rPr lang="en-US" smtClean="0"/>
              <a:pPr/>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45473497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481A142-DA77-4A5F-AD1F-14E6C18F0F5F}" type="datetime1">
              <a:rPr lang="en-US" smtClean="0"/>
              <a:pPr/>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61472958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481A142-DA77-4A5F-AD1F-14E6C18F0F5F}" type="datetime1">
              <a:rPr lang="en-US" smtClean="0"/>
              <a:pPr/>
              <a:t>9/13/2024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63461706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481A142-DA77-4A5F-AD1F-14E6C18F0F5F}" type="datetime1">
              <a:rPr lang="en-US" smtClean="0"/>
              <a:pPr/>
              <a:t>9/13/2024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76391201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481A142-DA77-4A5F-AD1F-14E6C18F0F5F}" type="datetime1">
              <a:rPr lang="en-US" smtClean="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90862258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481A142-DA77-4A5F-AD1F-14E6C18F0F5F}" type="datetime1">
              <a:rPr lang="en-US" smtClean="0"/>
              <a:pPr/>
              <a:t>9/13/2024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646F3F-274D-499B-ABBE-824EB4ABDC3D}"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6564182"/>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hyperlink" Target="https://el.libreoffice.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pic>
        <p:nvPicPr>
          <p:cNvPr id="5" name="Picture 4" descr="Εικόνα που περιέχει μοτίβο&#10;&#10;Περιγραφή που δημιουργήθηκε αυτόματα">
            <a:extLst>
              <a:ext uri="{FF2B5EF4-FFF2-40B4-BE49-F238E27FC236}">
                <a16:creationId xmlns:a16="http://schemas.microsoft.com/office/drawing/2014/main" id="{420F3742-D1B3-B157-9913-6AFA16762F35}"/>
              </a:ext>
            </a:extLst>
          </p:cNvPr>
          <p:cNvPicPr>
            <a:picLocks noChangeAspect="1"/>
          </p:cNvPicPr>
          <p:nvPr/>
        </p:nvPicPr>
        <p:blipFill rotWithShape="1">
          <a:blip r:embed="rId2">
            <a:alphaModFix amt="35000"/>
          </a:blip>
          <a:srcRect t="4066" b="1792"/>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BBB27966-D5D8-11FD-F12A-9264C89CDEFA}"/>
              </a:ext>
            </a:extLst>
          </p:cNvPr>
          <p:cNvSpPr>
            <a:spLocks noGrp="1"/>
          </p:cNvSpPr>
          <p:nvPr>
            <p:ph type="ctrTitle"/>
          </p:nvPr>
        </p:nvSpPr>
        <p:spPr>
          <a:xfrm>
            <a:off x="1097280" y="758952"/>
            <a:ext cx="10058400" cy="2894487"/>
          </a:xfrm>
        </p:spPr>
        <p:txBody>
          <a:bodyPr>
            <a:normAutofit fontScale="90000"/>
          </a:bodyPr>
          <a:lstStyle/>
          <a:p>
            <a:pPr algn="ctr">
              <a:spcAft>
                <a:spcPts val="1000"/>
              </a:spcAft>
            </a:pPr>
            <a:br>
              <a:rPr lang="el-GR" sz="6200" dirty="0">
                <a:solidFill>
                  <a:srgbClr val="FFFFFF"/>
                </a:solidFill>
                <a:latin typeface="Times New Roman" panose="02020603050405020304" pitchFamily="18" charset="0"/>
                <a:cs typeface="Times New Roman" panose="02020603050405020304" pitchFamily="18" charset="0"/>
              </a:rPr>
            </a:br>
            <a:r>
              <a:rPr lang="el-GR" sz="6200" dirty="0">
                <a:solidFill>
                  <a:srgbClr val="FFFFFF"/>
                </a:solidFill>
                <a:effectLst/>
                <a:latin typeface="Arial" panose="020B0604020202020204" pitchFamily="34" charset="0"/>
                <a:ea typeface="Calibri" panose="020F0502020204030204" pitchFamily="34" charset="0"/>
                <a:cs typeface="F"/>
              </a:rPr>
              <a:t>Κοινωνική και Πολιτική Αγωγή Γ’ Γυμνασίου </a:t>
            </a:r>
            <a:br>
              <a:rPr lang="el-GR" sz="6200" dirty="0">
                <a:solidFill>
                  <a:srgbClr val="FFFFFF"/>
                </a:solidFill>
                <a:effectLst/>
                <a:latin typeface="Calibri" panose="020F0502020204030204" pitchFamily="34" charset="0"/>
                <a:ea typeface="Calibri" panose="020F0502020204030204" pitchFamily="34" charset="0"/>
                <a:cs typeface="F"/>
              </a:rPr>
            </a:br>
            <a:endParaRPr lang="el-GR" sz="6200" dirty="0">
              <a:solidFill>
                <a:srgbClr val="FFFFFF"/>
              </a:solidFill>
              <a:latin typeface="Times New Roman" panose="02020603050405020304" pitchFamily="18" charset="0"/>
              <a:cs typeface="Times New Roman" panose="02020603050405020304" pitchFamily="18" charset="0"/>
            </a:endParaRPr>
          </a:p>
        </p:txBody>
      </p:sp>
      <p:sp>
        <p:nvSpPr>
          <p:cNvPr id="3" name="Υπότιτλος 2">
            <a:extLst>
              <a:ext uri="{FF2B5EF4-FFF2-40B4-BE49-F238E27FC236}">
                <a16:creationId xmlns:a16="http://schemas.microsoft.com/office/drawing/2014/main" id="{4DCCDD30-9CD9-C6F0-2DEF-6460FFD4FEBC}"/>
              </a:ext>
            </a:extLst>
          </p:cNvPr>
          <p:cNvSpPr>
            <a:spLocks noGrp="1"/>
          </p:cNvSpPr>
          <p:nvPr>
            <p:ph type="subTitle" idx="1"/>
          </p:nvPr>
        </p:nvSpPr>
        <p:spPr>
          <a:xfrm>
            <a:off x="1100051" y="4455619"/>
            <a:ext cx="10058400" cy="1523145"/>
          </a:xfrm>
        </p:spPr>
        <p:txBody>
          <a:bodyPr>
            <a:normAutofit/>
          </a:bodyPr>
          <a:lstStyle/>
          <a:p>
            <a:r>
              <a:rPr lang="el-GR" dirty="0">
                <a:solidFill>
                  <a:srgbClr val="FFFF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Παρουσίαση διδακτικών σκοπών, διδακτικών μεθόδων (τρόπος διδασκαλίας &amp; αξιολόγησης) &amp; διδακτικών μέσων (εκπαιδευτικό υλικό) του μαθήματος Κοινωνικής και Πολιτικής Αγωγής</a:t>
            </a:r>
            <a:endParaRPr lang="el-GR"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7630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93D8527A-4349-02D0-4A1C-7A0FCB9D228A}"/>
              </a:ext>
            </a:extLst>
          </p:cNvPr>
          <p:cNvSpPr>
            <a:spLocks noGrp="1"/>
          </p:cNvSpPr>
          <p:nvPr>
            <p:ph type="title"/>
          </p:nvPr>
        </p:nvSpPr>
        <p:spPr>
          <a:xfrm>
            <a:off x="492370" y="516835"/>
            <a:ext cx="3084844" cy="5772840"/>
          </a:xfrm>
        </p:spPr>
        <p:txBody>
          <a:bodyPr anchor="ctr">
            <a:normAutofit/>
          </a:bodyPr>
          <a:lstStyle/>
          <a:p>
            <a:r>
              <a:rPr lang="el-GR" sz="3300" dirty="0">
                <a:solidFill>
                  <a:srgbClr val="FFFFFF"/>
                </a:solidFill>
                <a:latin typeface="Arial" pitchFamily="34" charset="0"/>
                <a:cs typeface="Arial" pitchFamily="34" charset="0"/>
              </a:rPr>
              <a:t>ΣΤΟΧΟΙ ΠΑΡΟΥΣΙΑΣΗΣ </a:t>
            </a:r>
          </a:p>
        </p:txBody>
      </p:sp>
      <p:sp>
        <p:nvSpPr>
          <p:cNvPr id="13" name="Rectangle 12">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BC470AC4-334A-5DD5-1F5F-533C6152ABD4}"/>
              </a:ext>
            </a:extLst>
          </p:cNvPr>
          <p:cNvGraphicFramePr>
            <a:graphicFrameLocks noGrp="1"/>
          </p:cNvGraphicFramePr>
          <p:nvPr>
            <p:ph idx="1"/>
            <p:extLst>
              <p:ext uri="{D42A27DB-BD31-4B8C-83A1-F6EECF244321}">
                <p14:modId xmlns:p14="http://schemas.microsoft.com/office/powerpoint/2010/main" val="381158897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DDA145B9-FBD7-3B13-E8AC-4A58F30B5387}"/>
              </a:ext>
            </a:extLst>
          </p:cNvPr>
          <p:cNvSpPr>
            <a:spLocks noGrp="1"/>
          </p:cNvSpPr>
          <p:nvPr>
            <p:ph type="title"/>
          </p:nvPr>
        </p:nvSpPr>
        <p:spPr>
          <a:xfrm>
            <a:off x="492370" y="605896"/>
            <a:ext cx="3219010" cy="5646208"/>
          </a:xfrm>
        </p:spPr>
        <p:txBody>
          <a:bodyPr anchor="ctr">
            <a:normAutofit/>
          </a:bodyPr>
          <a:lstStyle/>
          <a:p>
            <a:r>
              <a:rPr lang="el-GR" sz="3100" dirty="0">
                <a:solidFill>
                  <a:srgbClr val="FFFFFF"/>
                </a:solidFill>
                <a:latin typeface="Arial" pitchFamily="34" charset="0"/>
                <a:ea typeface="Cambria" panose="02040503050406030204" pitchFamily="18" charset="0"/>
                <a:cs typeface="Arial" pitchFamily="34" charset="0"/>
              </a:rPr>
              <a:t>ΠΕΡΙΕΧΟΜΕΝΟ ΜΑΘΗΜΑΤΟΣ </a:t>
            </a:r>
          </a:p>
        </p:txBody>
      </p:sp>
      <p:sp>
        <p:nvSpPr>
          <p:cNvPr id="27" name="Rectangle 26">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Υπότιτλος 2">
            <a:extLst>
              <a:ext uri="{FF2B5EF4-FFF2-40B4-BE49-F238E27FC236}">
                <a16:creationId xmlns:a16="http://schemas.microsoft.com/office/drawing/2014/main" id="{0D041D28-4B78-AC2D-8CF6-1244A59805D5}"/>
              </a:ext>
            </a:extLst>
          </p:cNvPr>
          <p:cNvSpPr>
            <a:spLocks noGrp="1"/>
          </p:cNvSpPr>
          <p:nvPr>
            <p:ph idx="1"/>
          </p:nvPr>
        </p:nvSpPr>
        <p:spPr>
          <a:xfrm>
            <a:off x="4331749" y="245660"/>
            <a:ext cx="7610041" cy="6277969"/>
          </a:xfrm>
        </p:spPr>
        <p:txBody>
          <a:bodyPr anchor="ctr">
            <a:normAutofit/>
          </a:bodyPr>
          <a:lstStyle/>
          <a:p>
            <a:pPr algn="just"/>
            <a:r>
              <a:rPr lang="el-GR" sz="1500" dirty="0">
                <a:solidFill>
                  <a:schemeClr val="tx1"/>
                </a:solidFill>
                <a:latin typeface="Arial" panose="020B0604020202020204" pitchFamily="34" charset="0"/>
                <a:cs typeface="Arial" panose="020B0604020202020204" pitchFamily="34" charset="0"/>
              </a:rPr>
              <a:t>Το μάθημα της Κοινωνικής και Πολιτικής Αγωγής έχει ως κύριο στόχο την παροχή </a:t>
            </a:r>
            <a:r>
              <a:rPr lang="el-GR" sz="1500" b="1" dirty="0">
                <a:solidFill>
                  <a:schemeClr val="tx1"/>
                </a:solidFill>
                <a:latin typeface="Arial" panose="020B0604020202020204" pitchFamily="34" charset="0"/>
                <a:cs typeface="Arial" panose="020B0604020202020204" pitchFamily="34" charset="0"/>
              </a:rPr>
              <a:t>κοινωνικής</a:t>
            </a:r>
            <a:r>
              <a:rPr lang="el-GR" sz="1500" dirty="0">
                <a:solidFill>
                  <a:schemeClr val="tx1"/>
                </a:solidFill>
                <a:latin typeface="Arial" panose="020B0604020202020204" pitchFamily="34" charset="0"/>
                <a:cs typeface="Arial" panose="020B0604020202020204" pitchFamily="34" charset="0"/>
              </a:rPr>
              <a:t> και </a:t>
            </a:r>
            <a:r>
              <a:rPr lang="el-GR" sz="1500" b="1" dirty="0">
                <a:solidFill>
                  <a:schemeClr val="tx1"/>
                </a:solidFill>
                <a:latin typeface="Arial" panose="020B0604020202020204" pitchFamily="34" charset="0"/>
                <a:cs typeface="Arial" panose="020B0604020202020204" pitchFamily="34" charset="0"/>
              </a:rPr>
              <a:t>πολιτικής παιδείας</a:t>
            </a:r>
            <a:r>
              <a:rPr lang="el-GR" sz="1500" dirty="0">
                <a:solidFill>
                  <a:schemeClr val="tx1"/>
                </a:solidFill>
                <a:latin typeface="Arial" panose="020B0604020202020204" pitchFamily="34" charset="0"/>
                <a:cs typeface="Arial" panose="020B0604020202020204" pitchFamily="34" charset="0"/>
              </a:rPr>
              <a:t>, την καλλιέργεια δηλαδή των γνώσεων και δεξιοτήτων για να μπορεί ο/η μαθητής-</a:t>
            </a:r>
            <a:r>
              <a:rPr lang="el-GR" sz="1500" dirty="0" err="1">
                <a:solidFill>
                  <a:schemeClr val="tx1"/>
                </a:solidFill>
                <a:latin typeface="Arial" panose="020B0604020202020204" pitchFamily="34" charset="0"/>
                <a:cs typeface="Arial" panose="020B0604020202020204" pitchFamily="34" charset="0"/>
              </a:rPr>
              <a:t>τρια</a:t>
            </a:r>
            <a:r>
              <a:rPr lang="el-GR" sz="1500" dirty="0">
                <a:solidFill>
                  <a:schemeClr val="tx1"/>
                </a:solidFill>
                <a:latin typeface="Arial" panose="020B0604020202020204" pitchFamily="34" charset="0"/>
                <a:cs typeface="Arial" panose="020B0604020202020204" pitchFamily="34" charset="0"/>
              </a:rPr>
              <a:t> να ασκεί και να διεκδικεί τα δικαιώματα του και να συνειδητοποιήσει τις υποχρεώσεις ως </a:t>
            </a:r>
            <a:r>
              <a:rPr lang="el-GR" sz="1500" b="1" dirty="0">
                <a:solidFill>
                  <a:schemeClr val="tx1"/>
                </a:solidFill>
                <a:latin typeface="Arial" panose="020B0604020202020204" pitchFamily="34" charset="0"/>
                <a:cs typeface="Arial" panose="020B0604020202020204" pitchFamily="34" charset="0"/>
              </a:rPr>
              <a:t>Πολίτης</a:t>
            </a:r>
            <a:r>
              <a:rPr lang="el-GR" sz="1500" dirty="0">
                <a:solidFill>
                  <a:schemeClr val="tx1"/>
                </a:solidFill>
                <a:latin typeface="Arial" panose="020B0604020202020204" pitchFamily="34" charset="0"/>
                <a:cs typeface="Arial" panose="020B0604020202020204" pitchFamily="34" charset="0"/>
              </a:rPr>
              <a:t>, τόσο στο εθνικό (Ελλάδα) όσο και στο διεθνές (Ευρώπη, Πλανήτης) επίπεδο και να καλλιεργηθεί το ενδιαφέρον για τη λειτουργία και τη </a:t>
            </a:r>
            <a:r>
              <a:rPr lang="el-GR" sz="1500" b="1" dirty="0">
                <a:solidFill>
                  <a:schemeClr val="tx1"/>
                </a:solidFill>
                <a:latin typeface="Arial" panose="020B0604020202020204" pitchFamily="34" charset="0"/>
                <a:cs typeface="Arial" panose="020B0604020202020204" pitchFamily="34" charset="0"/>
              </a:rPr>
              <a:t>διαφύλαξη του δημοκρατικού πολιτεύματος</a:t>
            </a:r>
            <a:r>
              <a:rPr lang="el-GR" sz="1500" dirty="0">
                <a:solidFill>
                  <a:schemeClr val="tx1"/>
                </a:solidFill>
                <a:latin typeface="Arial" panose="020B0604020202020204" pitchFamily="34" charset="0"/>
                <a:cs typeface="Arial" panose="020B0604020202020204" pitchFamily="34" charset="0"/>
              </a:rPr>
              <a:t>. </a:t>
            </a:r>
          </a:p>
          <a:p>
            <a:pPr algn="just"/>
            <a:r>
              <a:rPr lang="el-GR" sz="1500" dirty="0">
                <a:solidFill>
                  <a:schemeClr val="tx1"/>
                </a:solidFill>
                <a:latin typeface="Arial" panose="020B0604020202020204" pitchFamily="34" charset="0"/>
                <a:cs typeface="Arial" panose="020B0604020202020204" pitchFamily="34" charset="0"/>
              </a:rPr>
              <a:t>Ειδικότερα, κατά τη διάρκεια του σχολικού έτους θα ασχοληθούμε με τις παρακάτω θεματικές:</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Κοινωνικές ομάδες, θέσεις και κοινωνικοί κανόνες</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Κοινωνικοί θεσμοί και ο ρόλος τους (Οικογένεια, Εκπαίδευση κ.α.)</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Κοινωνικά προβλήματα στις σύγχρονες κοινωνίες και τρόποι συλλογικής τους αντιμετώπισης</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Μορφές Πολιτεύματος (Δημοκρατία, Ολιγαρχία, Μοναρχία) και το πολίτευμα της Ελλάδας</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Τι είναι το Σύνταγμα και πως μας προστατεύει τα δικαιώματα μας ως Πολίτες</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Πως λειτουργεί η Δημοκρατία (Εκλογές, Κόμματα, ΜΜΕ)</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Ποιες οι εξουσίες και πως διοικεί το Κράτος</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Τι είναι τα δικαιώματα και πως μας προστατεύουν</a:t>
            </a:r>
          </a:p>
          <a:p>
            <a:pPr lvl="0" algn="just">
              <a:buFont typeface="Wingdings" panose="05000000000000000000" pitchFamily="2" charset="2"/>
              <a:buChar char="§"/>
            </a:pPr>
            <a:r>
              <a:rPr lang="el-GR" sz="1500" dirty="0">
                <a:solidFill>
                  <a:schemeClr val="tx1"/>
                </a:solidFill>
                <a:latin typeface="Arial" panose="020B0604020202020204" pitchFamily="34" charset="0"/>
                <a:cs typeface="Arial" panose="020B0604020202020204" pitchFamily="34" charset="0"/>
              </a:rPr>
              <a:t>Πως είναι οργανωμένη η Ευρωπαϊκή και Διεθνής Κοινότητα (Ευρωπαϊκή Ένωση/ Οργανισμός Ηνωμένων Εθνών/ Διεθνείς συνασπισμοί</a:t>
            </a:r>
            <a:r>
              <a:rPr lang="el-GR" sz="1500" dirty="0">
                <a:solidFill>
                  <a:schemeClr val="tx1"/>
                </a:solidFill>
              </a:rPr>
              <a:t>)</a:t>
            </a:r>
          </a:p>
          <a:p>
            <a:endParaRPr lang="el-GR" sz="13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541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E589C46-6069-2D8C-2E10-A9BA695BF85B}"/>
              </a:ext>
            </a:extLst>
          </p:cNvPr>
          <p:cNvSpPr>
            <a:spLocks noGrp="1"/>
          </p:cNvSpPr>
          <p:nvPr>
            <p:ph type="ctrTitle"/>
          </p:nvPr>
        </p:nvSpPr>
        <p:spPr>
          <a:xfrm>
            <a:off x="965201" y="643467"/>
            <a:ext cx="6255026" cy="5054008"/>
          </a:xfrm>
        </p:spPr>
        <p:txBody>
          <a:bodyPr anchor="ctr">
            <a:normAutofit/>
          </a:bodyPr>
          <a:lstStyle/>
          <a:p>
            <a:pPr algn="ctr"/>
            <a:r>
              <a:rPr lang="el-GR" sz="5000" dirty="0">
                <a:latin typeface="Arial" panose="020B0604020202020204" pitchFamily="34" charset="0"/>
                <a:ea typeface="Calibri" panose="020F0502020204030204" pitchFamily="34" charset="0"/>
                <a:cs typeface="Arial" panose="020B0604020202020204" pitchFamily="34" charset="0"/>
              </a:rPr>
              <a:t>Κατά την άποψη σας, ποιος τρόπος διδασκαλίας είναι ο πιο αποδοτικός για την ποιοτική μάθηση; </a:t>
            </a:r>
            <a:br>
              <a:rPr lang="el-GR" sz="5000" dirty="0">
                <a:latin typeface="Arial" panose="020B0604020202020204" pitchFamily="34" charset="0"/>
                <a:ea typeface="Calibri" panose="020F0502020204030204" pitchFamily="34" charset="0"/>
                <a:cs typeface="Arial" panose="020B0604020202020204" pitchFamily="34" charset="0"/>
              </a:rPr>
            </a:br>
            <a:endParaRPr lang="el-GR" sz="5000" dirty="0">
              <a:latin typeface="Arial" pitchFamily="34" charset="0"/>
              <a:ea typeface="Cambria" panose="02040503050406030204" pitchFamily="18" charset="0"/>
              <a:cs typeface="Arial" pitchFamily="34" charset="0"/>
            </a:endParaRPr>
          </a:p>
        </p:txBody>
      </p:sp>
      <p:sp>
        <p:nvSpPr>
          <p:cNvPr id="4" name="Υπότιτλος 3">
            <a:extLst>
              <a:ext uri="{FF2B5EF4-FFF2-40B4-BE49-F238E27FC236}">
                <a16:creationId xmlns:a16="http://schemas.microsoft.com/office/drawing/2014/main" id="{729D7687-FFE5-97D8-72E2-E0FA9874D921}"/>
              </a:ext>
            </a:extLst>
          </p:cNvPr>
          <p:cNvSpPr>
            <a:spLocks noGrp="1"/>
          </p:cNvSpPr>
          <p:nvPr>
            <p:ph type="subTitle" idx="1"/>
          </p:nvPr>
        </p:nvSpPr>
        <p:spPr>
          <a:xfrm>
            <a:off x="7870995" y="643467"/>
            <a:ext cx="3341488" cy="5054008"/>
          </a:xfrm>
        </p:spPr>
        <p:txBody>
          <a:bodyPr anchor="ctr">
            <a:normAutofit/>
          </a:bodyPr>
          <a:lstStyle/>
          <a:p>
            <a:r>
              <a:rPr lang="el-GR" sz="3600" b="1" cap="none" dirty="0">
                <a:solidFill>
                  <a:schemeClr val="tx1"/>
                </a:solidFill>
                <a:latin typeface="Arial" panose="020B0604020202020204" pitchFamily="34" charset="0"/>
                <a:cs typeface="Arial" panose="020B0604020202020204" pitchFamily="34" charset="0"/>
              </a:rPr>
              <a:t>Μέθοδος διδασκαλίας </a:t>
            </a:r>
            <a:endParaRPr lang="el-GR" sz="3600" cap="none" dirty="0">
              <a:solidFill>
                <a:schemeClr val="tx1"/>
              </a:solidFill>
              <a:latin typeface="Arial" panose="020B06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5" name="Rectangle 14">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375534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4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E2C2F51C-9BA6-6C09-7700-803F8C669924}"/>
              </a:ext>
            </a:extLst>
          </p:cNvPr>
          <p:cNvSpPr>
            <a:spLocks noGrp="1"/>
          </p:cNvSpPr>
          <p:nvPr>
            <p:ph type="title"/>
          </p:nvPr>
        </p:nvSpPr>
        <p:spPr>
          <a:xfrm>
            <a:off x="492370" y="605896"/>
            <a:ext cx="3084844" cy="5646208"/>
          </a:xfrm>
        </p:spPr>
        <p:txBody>
          <a:bodyPr anchor="ctr">
            <a:normAutofit/>
          </a:bodyPr>
          <a:lstStyle/>
          <a:p>
            <a:r>
              <a:rPr lang="el-GR" sz="3600" b="1" dirty="0">
                <a:solidFill>
                  <a:srgbClr val="FFFFFF"/>
                </a:solidFill>
                <a:effectLst/>
                <a:latin typeface="Arial" panose="020B0604020202020204" pitchFamily="34" charset="0"/>
                <a:ea typeface="Calibri" panose="020F0502020204030204" pitchFamily="34" charset="0"/>
              </a:rPr>
              <a:t>Μέθοδος Διδασκαλίας</a:t>
            </a:r>
            <a:endParaRPr lang="el-GR" sz="3600" dirty="0">
              <a:solidFill>
                <a:srgbClr val="FFFFFF"/>
              </a:solidFill>
              <a:latin typeface="Arial" pitchFamily="34" charset="0"/>
              <a:ea typeface="Cambria" panose="02040503050406030204" pitchFamily="18" charset="0"/>
              <a:cs typeface="Arial" pitchFamily="34" charset="0"/>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a:extLst>
              <a:ext uri="{FF2B5EF4-FFF2-40B4-BE49-F238E27FC236}">
                <a16:creationId xmlns:a16="http://schemas.microsoft.com/office/drawing/2014/main" id="{ECF1C4D7-B63D-B073-49F9-E59933FBD190}"/>
              </a:ext>
            </a:extLst>
          </p:cNvPr>
          <p:cNvSpPr>
            <a:spLocks noGrp="1"/>
          </p:cNvSpPr>
          <p:nvPr>
            <p:ph idx="1"/>
          </p:nvPr>
        </p:nvSpPr>
        <p:spPr>
          <a:xfrm>
            <a:off x="4742016" y="605896"/>
            <a:ext cx="7076945" cy="5646208"/>
          </a:xfrm>
        </p:spPr>
        <p:txBody>
          <a:bodyPr anchor="ctr">
            <a:normAutofit/>
          </a:bodyPr>
          <a:lstStyle/>
          <a:p>
            <a:pPr marL="0" indent="0" algn="just">
              <a:buNone/>
            </a:pPr>
            <a:endParaRPr lang="el-GR" sz="2600" dirty="0">
              <a:solidFill>
                <a:schemeClr val="tx1"/>
              </a:solidFill>
              <a:latin typeface="Arial" panose="020B0604020202020204" pitchFamily="34" charset="0"/>
              <a:cs typeface="Arial" panose="020B0604020202020204" pitchFamily="34" charset="0"/>
            </a:endParaRPr>
          </a:p>
          <a:p>
            <a:pPr algn="just"/>
            <a:r>
              <a:rPr lang="el-GR" sz="2600" dirty="0">
                <a:solidFill>
                  <a:schemeClr val="tx1"/>
                </a:solidFill>
                <a:latin typeface="Arial" panose="020B0604020202020204" pitchFamily="34" charset="0"/>
                <a:cs typeface="Arial" panose="020B0604020202020204" pitchFamily="34" charset="0"/>
              </a:rPr>
              <a:t>Ο τρόπος διδασκαλίας του μαθήματος βασίζεται στην «</a:t>
            </a:r>
            <a:r>
              <a:rPr lang="el-GR" sz="2600" dirty="0" err="1">
                <a:solidFill>
                  <a:schemeClr val="tx1"/>
                </a:solidFill>
                <a:latin typeface="Arial" panose="020B0604020202020204" pitchFamily="34" charset="0"/>
                <a:cs typeface="Arial" panose="020B0604020202020204" pitchFamily="34" charset="0"/>
              </a:rPr>
              <a:t>ανακαλυπτική</a:t>
            </a:r>
            <a:r>
              <a:rPr lang="el-GR" sz="2600" dirty="0">
                <a:solidFill>
                  <a:schemeClr val="tx1"/>
                </a:solidFill>
                <a:latin typeface="Arial" panose="020B0604020202020204" pitchFamily="34" charset="0"/>
                <a:cs typeface="Arial" panose="020B0604020202020204" pitchFamily="34" charset="0"/>
              </a:rPr>
              <a:t>» μάθηση, </a:t>
            </a:r>
            <a:r>
              <a:rPr lang="el-GR" sz="2600" b="1" dirty="0">
                <a:solidFill>
                  <a:schemeClr val="tx1"/>
                </a:solidFill>
                <a:latin typeface="Arial" panose="020B0604020202020204" pitchFamily="34" charset="0"/>
                <a:cs typeface="Arial" panose="020B0604020202020204" pitchFamily="34" charset="0"/>
              </a:rPr>
              <a:t>δηλαδή συχνά</a:t>
            </a:r>
            <a:r>
              <a:rPr lang="el-GR" sz="2600" dirty="0">
                <a:solidFill>
                  <a:schemeClr val="tx1"/>
                </a:solidFill>
                <a:latin typeface="Arial" panose="020B0604020202020204" pitchFamily="34" charset="0"/>
                <a:cs typeface="Arial" panose="020B0604020202020204" pitchFamily="34" charset="0"/>
              </a:rPr>
              <a:t>: </a:t>
            </a:r>
          </a:p>
          <a:p>
            <a:pPr algn="just"/>
            <a:r>
              <a:rPr lang="en-US" sz="2600" dirty="0">
                <a:solidFill>
                  <a:schemeClr val="tx1"/>
                </a:solidFill>
                <a:latin typeface="Arial" panose="020B0604020202020204" pitchFamily="34" charset="0"/>
                <a:cs typeface="Arial" panose="020B0604020202020204" pitchFamily="34" charset="0"/>
              </a:rPr>
              <a:t>=&gt; </a:t>
            </a:r>
            <a:r>
              <a:rPr lang="el-GR" sz="2600" dirty="0">
                <a:solidFill>
                  <a:schemeClr val="tx1"/>
                </a:solidFill>
                <a:latin typeface="Arial" panose="020B0604020202020204" pitchFamily="34" charset="0"/>
                <a:cs typeface="Arial" panose="020B0604020202020204" pitchFamily="34" charset="0"/>
              </a:rPr>
              <a:t>Θέτουμε ένα ερώτημα για προβληματισμό σχετικό με το θέμα του μαθήματος </a:t>
            </a:r>
            <a:endParaRPr lang="en-US" sz="2600" dirty="0">
              <a:solidFill>
                <a:schemeClr val="tx1"/>
              </a:solidFill>
              <a:latin typeface="Arial" panose="020B0604020202020204" pitchFamily="34" charset="0"/>
              <a:cs typeface="Arial" panose="020B0604020202020204" pitchFamily="34" charset="0"/>
            </a:endParaRPr>
          </a:p>
          <a:p>
            <a:pPr algn="just"/>
            <a:r>
              <a:rPr lang="el-GR" sz="2600" dirty="0">
                <a:solidFill>
                  <a:schemeClr val="tx1"/>
                </a:solidFill>
                <a:latin typeface="Arial" panose="020B0604020202020204" pitchFamily="34" charset="0"/>
                <a:cs typeface="Arial" panose="020B0604020202020204" pitchFamily="34" charset="0"/>
              </a:rPr>
              <a:t>=&gt; συζητάμε και αντιπαραβάλουμε θέσεις και απόψεις οργανωμένα </a:t>
            </a:r>
            <a:endParaRPr lang="en-US" sz="2600" dirty="0">
              <a:solidFill>
                <a:schemeClr val="tx1"/>
              </a:solidFill>
              <a:latin typeface="Arial" panose="020B0604020202020204" pitchFamily="34" charset="0"/>
              <a:cs typeface="Arial" panose="020B0604020202020204" pitchFamily="34" charset="0"/>
            </a:endParaRPr>
          </a:p>
          <a:p>
            <a:pPr algn="just"/>
            <a:r>
              <a:rPr lang="el-GR" sz="2600" dirty="0">
                <a:solidFill>
                  <a:schemeClr val="tx1"/>
                </a:solidFill>
                <a:latin typeface="Arial" panose="020B0604020202020204" pitchFamily="34" charset="0"/>
                <a:cs typeface="Arial" panose="020B0604020202020204" pitchFamily="34" charset="0"/>
              </a:rPr>
              <a:t>=&gt; αντιπαραβάλουμε/συγκρίνουμε αυτά που συζητήσαμε με τη θεωρία του βιβλίου </a:t>
            </a:r>
            <a:endParaRPr lang="el-GR" sz="2400" dirty="0">
              <a:solidFill>
                <a:schemeClr val="tx1"/>
              </a:solidFill>
              <a:latin typeface="Arial" panose="020B0604020202020204" pitchFamily="34" charset="0"/>
              <a:cs typeface="Arial" panose="020B0604020202020204" pitchFamily="34" charset="0"/>
            </a:endParaRPr>
          </a:p>
          <a:p>
            <a:pPr algn="just"/>
            <a:r>
              <a:rPr lang="el-GR" sz="2400" dirty="0">
                <a:solidFill>
                  <a:schemeClr val="tx1"/>
                </a:solidFill>
                <a:latin typeface="Arial" panose="020B0604020202020204" pitchFamily="34" charset="0"/>
                <a:cs typeface="Arial" panose="020B0604020202020204" pitchFamily="34" charset="0"/>
              </a:rPr>
              <a:t>*</a:t>
            </a:r>
            <a:r>
              <a:rPr lang="el-GR" sz="1800" dirty="0">
                <a:solidFill>
                  <a:schemeClr val="tx1"/>
                </a:solidFill>
                <a:latin typeface="Arial" panose="020B0604020202020204" pitchFamily="34" charset="0"/>
                <a:cs typeface="Arial" panose="020B0604020202020204" pitchFamily="34" charset="0"/>
              </a:rPr>
              <a:t>Σημαντική σημείωση: Κατά τον οργανωμένο διάλογο στην τάξη, όλες οι απόψεις είναι ελεύθερες με δύο προϋποθέσεις: (α) να διατυπώνονται κόσμια και με σεβασμό στον συνομιλητή-</a:t>
            </a:r>
            <a:r>
              <a:rPr lang="el-GR" sz="1800" dirty="0" err="1">
                <a:solidFill>
                  <a:schemeClr val="tx1"/>
                </a:solidFill>
                <a:latin typeface="Arial" panose="020B0604020202020204" pitchFamily="34" charset="0"/>
                <a:cs typeface="Arial" panose="020B0604020202020204" pitchFamily="34" charset="0"/>
              </a:rPr>
              <a:t>τρια</a:t>
            </a:r>
            <a:r>
              <a:rPr lang="el-GR" sz="1800" dirty="0">
                <a:solidFill>
                  <a:schemeClr val="tx1"/>
                </a:solidFill>
                <a:latin typeface="Arial" panose="020B0604020202020204" pitchFamily="34" charset="0"/>
                <a:cs typeface="Arial" panose="020B0604020202020204" pitchFamily="34" charset="0"/>
              </a:rPr>
              <a:t>, (β) να είναι σχετικές με το θέμα που αναλύουμε</a:t>
            </a:r>
          </a:p>
          <a:p>
            <a:pPr marL="457200" indent="-457200" algn="just">
              <a:buAutoNum type="arabicPeriod"/>
            </a:pPr>
            <a:endParaRPr lang="el-GR" dirty="0">
              <a:latin typeface="Arial" pitchFamily="34" charset="0"/>
              <a:ea typeface="Cambria" panose="02040503050406030204" pitchFamily="18" charset="0"/>
              <a:cs typeface="Arial" pitchFamily="34" charset="0"/>
            </a:endParaRPr>
          </a:p>
        </p:txBody>
      </p:sp>
    </p:spTree>
    <p:extLst>
      <p:ext uri="{BB962C8B-B14F-4D97-AF65-F5344CB8AC3E}">
        <p14:creationId xmlns:p14="http://schemas.microsoft.com/office/powerpoint/2010/main" val="4291247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BE8C11-26BA-D0B7-7C2D-88B458EDF4AB}"/>
              </a:ext>
            </a:extLst>
          </p:cNvPr>
          <p:cNvSpPr>
            <a:spLocks noGrp="1"/>
          </p:cNvSpPr>
          <p:nvPr>
            <p:ph type="title"/>
          </p:nvPr>
        </p:nvSpPr>
        <p:spPr>
          <a:xfrm>
            <a:off x="1097280" y="286603"/>
            <a:ext cx="10058400" cy="968991"/>
          </a:xfrm>
        </p:spPr>
        <p:txBody>
          <a:bodyPr>
            <a:normAutofit fontScale="90000"/>
          </a:bodyPr>
          <a:lstStyle/>
          <a:p>
            <a:pPr algn="ctr"/>
            <a:r>
              <a:rPr lang="el-GR" sz="3600" b="1" dirty="0">
                <a:solidFill>
                  <a:srgbClr val="000000"/>
                </a:solidFill>
                <a:effectLst/>
                <a:latin typeface="Arial" panose="020B0604020202020204" pitchFamily="34" charset="0"/>
                <a:ea typeface="Calibri" panose="020F0502020204030204" pitchFamily="34" charset="0"/>
                <a:cs typeface="F"/>
              </a:rPr>
              <a:t>Β. Μέθοδος Διδασκαλίας: Πως αξιολογούμαστε</a:t>
            </a:r>
            <a:endParaRPr lang="el-GR" dirty="0"/>
          </a:p>
        </p:txBody>
      </p:sp>
      <p:graphicFrame>
        <p:nvGraphicFramePr>
          <p:cNvPr id="4" name="Θέση περιεχομένου 3">
            <a:extLst>
              <a:ext uri="{FF2B5EF4-FFF2-40B4-BE49-F238E27FC236}">
                <a16:creationId xmlns:a16="http://schemas.microsoft.com/office/drawing/2014/main" id="{1FD08456-A454-F005-7FC0-A30DF212B139}"/>
              </a:ext>
            </a:extLst>
          </p:cNvPr>
          <p:cNvGraphicFramePr>
            <a:graphicFrameLocks noGrp="1"/>
          </p:cNvGraphicFramePr>
          <p:nvPr>
            <p:ph idx="1"/>
            <p:extLst>
              <p:ext uri="{D42A27DB-BD31-4B8C-83A1-F6EECF244321}">
                <p14:modId xmlns:p14="http://schemas.microsoft.com/office/powerpoint/2010/main" val="2204575035"/>
              </p:ext>
            </p:extLst>
          </p:nvPr>
        </p:nvGraphicFramePr>
        <p:xfrm>
          <a:off x="832513" y="1255595"/>
          <a:ext cx="10795380" cy="4804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DACD9E91-1C89-69ED-CCDF-68B37AC32912}"/>
              </a:ext>
            </a:extLst>
          </p:cNvPr>
          <p:cNvSpPr txBox="1"/>
          <p:nvPr/>
        </p:nvSpPr>
        <p:spPr>
          <a:xfrm>
            <a:off x="300251" y="5540989"/>
            <a:ext cx="11505062" cy="747577"/>
          </a:xfrm>
          <a:prstGeom prst="rect">
            <a:avLst/>
          </a:prstGeom>
          <a:noFill/>
        </p:spPr>
        <p:txBody>
          <a:bodyPr wrap="square">
            <a:spAutoFit/>
          </a:bodyPr>
          <a:lstStyle/>
          <a:p>
            <a:pPr algn="just">
              <a:lnSpc>
                <a:spcPct val="150000"/>
              </a:lnSpc>
              <a:spcAft>
                <a:spcPts val="1000"/>
              </a:spcAft>
            </a:pPr>
            <a:r>
              <a:rPr lang="el-GR" sz="1500" dirty="0">
                <a:solidFill>
                  <a:srgbClr val="000000"/>
                </a:solidFill>
                <a:effectLst/>
                <a:latin typeface="Arial" panose="020B0604020202020204" pitchFamily="34" charset="0"/>
                <a:ea typeface="Calibri" panose="020F0502020204030204" pitchFamily="34" charset="0"/>
                <a:cs typeface="F"/>
              </a:rPr>
              <a:t>**Σημαντική επισήμανση: Ακόμη και ένας «χαμηλός» βαθμός στο διαγώνισμα μπορεί να μετατραπεί σε άριστο βαθμό στο τετράμηνο, εφόσον ο μαθητής-</a:t>
            </a:r>
            <a:r>
              <a:rPr lang="el-GR" sz="1500" dirty="0" err="1">
                <a:solidFill>
                  <a:srgbClr val="000000"/>
                </a:solidFill>
                <a:effectLst/>
                <a:latin typeface="Arial" panose="020B0604020202020204" pitchFamily="34" charset="0"/>
                <a:ea typeface="Calibri" panose="020F0502020204030204" pitchFamily="34" charset="0"/>
                <a:cs typeface="F"/>
              </a:rPr>
              <a:t>τρια</a:t>
            </a:r>
            <a:r>
              <a:rPr lang="el-GR" sz="1500" dirty="0">
                <a:solidFill>
                  <a:srgbClr val="000000"/>
                </a:solidFill>
                <a:effectLst/>
                <a:latin typeface="Arial" panose="020B0604020202020204" pitchFamily="34" charset="0"/>
                <a:ea typeface="Calibri" panose="020F0502020204030204" pitchFamily="34" charset="0"/>
                <a:cs typeface="F"/>
              </a:rPr>
              <a:t> δείχνει συνέπεια στην ολοκλήρωση των δραστηριοτήτων</a:t>
            </a:r>
            <a:endParaRPr lang="el-GR" sz="1500" dirty="0">
              <a:effectLst/>
              <a:latin typeface="Calibri" panose="020F0502020204030204" pitchFamily="34" charset="0"/>
              <a:ea typeface="Calibri" panose="020F0502020204030204" pitchFamily="34" charset="0"/>
              <a:cs typeface="F"/>
            </a:endParaRPr>
          </a:p>
        </p:txBody>
      </p:sp>
    </p:spTree>
    <p:extLst>
      <p:ext uri="{BB962C8B-B14F-4D97-AF65-F5344CB8AC3E}">
        <p14:creationId xmlns:p14="http://schemas.microsoft.com/office/powerpoint/2010/main" val="1275431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B8C0E1-9A0D-30E6-55DF-E7AC58B62B5F}"/>
              </a:ext>
            </a:extLst>
          </p:cNvPr>
          <p:cNvSpPr>
            <a:spLocks noGrp="1"/>
          </p:cNvSpPr>
          <p:nvPr>
            <p:ph type="title"/>
          </p:nvPr>
        </p:nvSpPr>
        <p:spPr>
          <a:xfrm>
            <a:off x="1097280" y="286603"/>
            <a:ext cx="10058400" cy="1064525"/>
          </a:xfrm>
        </p:spPr>
        <p:txBody>
          <a:bodyPr>
            <a:normAutofit/>
          </a:bodyPr>
          <a:lstStyle/>
          <a:p>
            <a:r>
              <a:rPr lang="el-GR" sz="4200" dirty="0">
                <a:solidFill>
                  <a:srgbClr val="000000"/>
                </a:solidFill>
                <a:effectLst/>
                <a:latin typeface="Arial" panose="020B0604020202020204" pitchFamily="34" charset="0"/>
                <a:ea typeface="Calibri" panose="020F0502020204030204" pitchFamily="34" charset="0"/>
                <a:cs typeface="F"/>
              </a:rPr>
              <a:t>Διδακτικά μέσα και εκπαιδευτικό υλικό:</a:t>
            </a:r>
            <a:endParaRPr lang="el-GR" sz="4200" dirty="0"/>
          </a:p>
        </p:txBody>
      </p:sp>
      <p:sp>
        <p:nvSpPr>
          <p:cNvPr id="3" name="Θέση περιεχομένου 2">
            <a:extLst>
              <a:ext uri="{FF2B5EF4-FFF2-40B4-BE49-F238E27FC236}">
                <a16:creationId xmlns:a16="http://schemas.microsoft.com/office/drawing/2014/main" id="{D9FF5F7F-9A28-DDE7-86DE-877F56A41BB4}"/>
              </a:ext>
            </a:extLst>
          </p:cNvPr>
          <p:cNvSpPr>
            <a:spLocks noGrp="1"/>
          </p:cNvSpPr>
          <p:nvPr>
            <p:ph idx="1"/>
          </p:nvPr>
        </p:nvSpPr>
        <p:spPr>
          <a:xfrm>
            <a:off x="668740" y="1787857"/>
            <a:ext cx="10849970" cy="4449170"/>
          </a:xfrm>
        </p:spPr>
        <p:txBody>
          <a:bodyPr>
            <a:normAutofit fontScale="25000" lnSpcReduction="20000"/>
          </a:bodyPr>
          <a:lstStyle/>
          <a:p>
            <a:pPr algn="just">
              <a:lnSpc>
                <a:spcPct val="120000"/>
              </a:lnSpc>
              <a:spcBef>
                <a:spcPts val="400"/>
              </a:spcBef>
              <a:spcAft>
                <a:spcPts val="1000"/>
              </a:spcAft>
            </a:pP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Τα τελευταία χρόνια η εκπαίδευση περνάει όλο και περισσότερο στην ψηφιακή εποχή. Ένας επιπλέον στόχος του μαθήματος είναι η περαιτέρω εξοικείωση με τα ψηφιακά εργαλεία και τις ψηφιακές πλατφόρμες.</a:t>
            </a:r>
          </a:p>
          <a:p>
            <a:pPr algn="just">
              <a:lnSpc>
                <a:spcPct val="120000"/>
              </a:lnSpc>
              <a:spcBef>
                <a:spcPts val="400"/>
              </a:spcBef>
              <a:spcAft>
                <a:spcPts val="1000"/>
              </a:spcAft>
            </a:pP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Συνεπώς, βασικό εκπαιδευτικό υλικό του μαθήματος είναι οι παρουσιάσεις σε μορφή </a:t>
            </a:r>
            <a:r>
              <a:rPr lang="en-US" sz="6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powerpoint</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 οι οποίες ανεβαίνουν στα έγγραφα </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e</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class </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του μαθήματος. </a:t>
            </a:r>
          </a:p>
          <a:p>
            <a:pPr algn="just">
              <a:lnSpc>
                <a:spcPct val="120000"/>
              </a:lnSpc>
              <a:spcBef>
                <a:spcPts val="400"/>
              </a:spcBef>
              <a:spcAft>
                <a:spcPts val="1000"/>
              </a:spcAft>
            </a:pP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Βασικά πλεονεκτήματα παρουσιάσεων </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power</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point</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20000"/>
              </a:lnSpc>
              <a:spcBef>
                <a:spcPts val="400"/>
              </a:spcBef>
              <a:spcAft>
                <a:spcPts val="1000"/>
              </a:spcAft>
            </a:pPr>
            <a:r>
              <a:rPr lang="el-GR" sz="6400" b="1" dirty="0">
                <a:solidFill>
                  <a:schemeClr val="tx1"/>
                </a:solidFill>
                <a:latin typeface="Arial" panose="020B0604020202020204" pitchFamily="34" charset="0"/>
                <a:ea typeface="Calibri" panose="020F0502020204030204" pitchFamily="34" charset="0"/>
                <a:cs typeface="Arial" panose="020B0604020202020204" pitchFamily="34" charset="0"/>
              </a:rPr>
              <a:t>Α) </a:t>
            </a:r>
            <a:r>
              <a:rPr lang="el-GR" sz="6400" b="1" dirty="0" err="1">
                <a:solidFill>
                  <a:schemeClr val="tx1"/>
                </a:solidFill>
                <a:latin typeface="Arial" panose="020B0604020202020204" pitchFamily="34" charset="0"/>
                <a:ea typeface="Calibri" panose="020F0502020204030204" pitchFamily="34" charset="0"/>
                <a:cs typeface="Arial" panose="020B0604020202020204" pitchFamily="34" charset="0"/>
              </a:rPr>
              <a:t>Διαδραστικότητα</a:t>
            </a:r>
            <a:endParaRPr lang="el-GR" sz="6400" b="1"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400"/>
              </a:spcBef>
              <a:spcAft>
                <a:spcPts val="1000"/>
              </a:spcAft>
            </a:pPr>
            <a:r>
              <a:rPr lang="el-GR" sz="6400" b="1" dirty="0">
                <a:solidFill>
                  <a:schemeClr val="tx1"/>
                </a:solidFill>
                <a:latin typeface="Arial" panose="020B0604020202020204" pitchFamily="34" charset="0"/>
                <a:ea typeface="Calibri" panose="020F0502020204030204" pitchFamily="34" charset="0"/>
                <a:cs typeface="Arial" panose="020B0604020202020204" pitchFamily="34" charset="0"/>
              </a:rPr>
              <a:t>Β) Σύνοψη/συνοπτικότητα </a:t>
            </a:r>
          </a:p>
          <a:p>
            <a:pPr algn="just">
              <a:lnSpc>
                <a:spcPct val="120000"/>
              </a:lnSpc>
              <a:spcBef>
                <a:spcPts val="400"/>
              </a:spcBef>
              <a:spcAft>
                <a:spcPts val="1000"/>
              </a:spcAft>
            </a:pPr>
            <a:r>
              <a:rPr lang="el-GR" sz="6400" b="1" dirty="0">
                <a:solidFill>
                  <a:schemeClr val="tx1"/>
                </a:solidFill>
                <a:latin typeface="Arial" panose="020B0604020202020204" pitchFamily="34" charset="0"/>
                <a:ea typeface="Calibri" panose="020F0502020204030204" pitchFamily="34" charset="0"/>
                <a:cs typeface="Arial" panose="020B0604020202020204" pitchFamily="34" charset="0"/>
              </a:rPr>
              <a:t>Γ) Ευκολία στην προσπέλαση του υλικού </a:t>
            </a:r>
          </a:p>
          <a:p>
            <a:pPr algn="just">
              <a:lnSpc>
                <a:spcPct val="120000"/>
              </a:lnSpc>
              <a:spcBef>
                <a:spcPts val="400"/>
              </a:spcBef>
              <a:spcAft>
                <a:spcPts val="1000"/>
              </a:spcAft>
            </a:pPr>
            <a:r>
              <a:rPr lang="el-GR" sz="6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Τεχνικές απαιτήσεις: </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Πλατφόρμα </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MS Office</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 Σε περίπτωση έλλειψης, μπορείτε να κατεβάσετε εναλλακτικά τη </a:t>
            </a:r>
            <a:r>
              <a:rPr lang="el-GR" sz="6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δωρεάν </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πλατφόρμα ανοιχτού κώδικα </a:t>
            </a:r>
            <a:r>
              <a:rPr lang="en-US" sz="6400" u="sng" dirty="0">
                <a:solidFill>
                  <a:srgbClr val="6B9F25"/>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libre office</a:t>
            </a:r>
            <a:r>
              <a:rPr lang="el-GR" sz="64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πατώντας εδώ</a:t>
            </a:r>
            <a:r>
              <a:rPr lang="el-GR" sz="6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400"/>
              </a:spcBef>
            </a:pP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H </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πρόσβαση στις παρουσιάσεις είναι ανοιχτή και </a:t>
            </a:r>
            <a:r>
              <a:rPr lang="el-GR" sz="6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ΔΕΝ</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 απαιτούν κωδικούς </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e</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class</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 (Διαδρομή: </a:t>
            </a:r>
            <a:r>
              <a:rPr lang="en-US" sz="6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eclass</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sch</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gr</a:t>
            </a:r>
            <a:r>
              <a:rPr lang="el-GR" sz="6400" dirty="0">
                <a:solidFill>
                  <a:schemeClr val="tx1"/>
                </a:solidFill>
                <a:effectLst/>
                <a:latin typeface="Arial" panose="020B0604020202020204" pitchFamily="34" charset="0"/>
                <a:ea typeface="Calibri" panose="020F0502020204030204" pitchFamily="34" charset="0"/>
                <a:cs typeface="Arial" panose="020B0604020202020204" pitchFamily="34" charset="0"/>
              </a:rPr>
              <a:t> =&gt; αναζήτηση μαθημάτων =&gt; Νομός Αττικής – Πειραιάς =&gt; Δευτεροβάθμια Εκπαίδευση =&gt; Σχολική Μονάδα που φοιτώ =&gt; Κοινωνική και Πολιτική Αγωγή =&gt; Έγγραφα μαθήματος)**</a:t>
            </a:r>
          </a:p>
          <a:p>
            <a:endParaRPr lang="el-GR" dirty="0"/>
          </a:p>
        </p:txBody>
      </p:sp>
    </p:spTree>
    <p:extLst>
      <p:ext uri="{BB962C8B-B14F-4D97-AF65-F5344CB8AC3E}">
        <p14:creationId xmlns:p14="http://schemas.microsoft.com/office/powerpoint/2010/main" val="2782153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D91EC5AF-789A-4DD9-36AC-DF40FE14F8E4}"/>
              </a:ext>
            </a:extLst>
          </p:cNvPr>
          <p:cNvSpPr>
            <a:spLocks noGrp="1"/>
          </p:cNvSpPr>
          <p:nvPr>
            <p:ph type="title"/>
          </p:nvPr>
        </p:nvSpPr>
        <p:spPr>
          <a:xfrm>
            <a:off x="492370" y="605896"/>
            <a:ext cx="3084844" cy="5646208"/>
          </a:xfrm>
        </p:spPr>
        <p:txBody>
          <a:bodyPr anchor="ctr">
            <a:normAutofit/>
          </a:bodyPr>
          <a:lstStyle/>
          <a:p>
            <a:r>
              <a:rPr lang="el-GR" sz="3300" b="1">
                <a:solidFill>
                  <a:srgbClr val="FFFFFF"/>
                </a:solidFill>
                <a:effectLst/>
                <a:latin typeface="Arial" panose="020B0604020202020204" pitchFamily="34" charset="0"/>
                <a:ea typeface="Calibri" panose="020F0502020204030204" pitchFamily="34" charset="0"/>
              </a:rPr>
              <a:t>Καλές πρακτικές διδασκαλίας του μαθήματος και αντιμετώπιση πιθανών προβλημάτων</a:t>
            </a:r>
            <a:endParaRPr lang="el-GR" sz="33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a:extLst>
              <a:ext uri="{FF2B5EF4-FFF2-40B4-BE49-F238E27FC236}">
                <a16:creationId xmlns:a16="http://schemas.microsoft.com/office/drawing/2014/main" id="{24C1DA0E-1A1D-BA3F-7055-522FC595022A}"/>
              </a:ext>
            </a:extLst>
          </p:cNvPr>
          <p:cNvSpPr>
            <a:spLocks noGrp="1"/>
          </p:cNvSpPr>
          <p:nvPr>
            <p:ph idx="1"/>
          </p:nvPr>
        </p:nvSpPr>
        <p:spPr>
          <a:xfrm>
            <a:off x="4742016" y="605896"/>
            <a:ext cx="6413663" cy="5646208"/>
          </a:xfrm>
        </p:spPr>
        <p:txBody>
          <a:bodyPr anchor="ctr">
            <a:normAutofit/>
          </a:bodyPr>
          <a:lstStyle/>
          <a:p>
            <a:pPr>
              <a:spcAft>
                <a:spcPts val="1000"/>
              </a:spcAft>
            </a:pPr>
            <a:r>
              <a:rPr lang="el-GR" sz="2400" dirty="0">
                <a:solidFill>
                  <a:schemeClr val="tx1"/>
                </a:solidFill>
                <a:latin typeface="Arial" panose="020B0604020202020204" pitchFamily="34" charset="0"/>
                <a:ea typeface="Calibri" panose="020F0502020204030204" pitchFamily="34" charset="0"/>
                <a:cs typeface="F"/>
              </a:rPr>
              <a:t>-Πείτε η καθεμία και ο καθένας τα πιο συχνά προβλήματα στη διδασκαλία </a:t>
            </a:r>
            <a:r>
              <a:rPr lang="el-GR" sz="2400">
                <a:solidFill>
                  <a:schemeClr val="tx1"/>
                </a:solidFill>
                <a:latin typeface="Arial" panose="020B0604020202020204" pitchFamily="34" charset="0"/>
                <a:ea typeface="Calibri" panose="020F0502020204030204" pitchFamily="34" charset="0"/>
                <a:cs typeface="F"/>
              </a:rPr>
              <a:t>ενός μαθήματος</a:t>
            </a:r>
            <a:endParaRPr lang="el-GR" sz="2400" dirty="0">
              <a:solidFill>
                <a:schemeClr val="tx1"/>
              </a:solidFill>
              <a:latin typeface="Calibri" panose="020F0502020204030204" pitchFamily="34" charset="0"/>
              <a:ea typeface="Calibri" panose="020F0502020204030204" pitchFamily="34" charset="0"/>
              <a:cs typeface="F"/>
            </a:endParaRPr>
          </a:p>
          <a:p>
            <a:pPr>
              <a:spcAft>
                <a:spcPts val="1000"/>
              </a:spcAft>
            </a:pPr>
            <a:r>
              <a:rPr lang="el-GR" sz="2400" dirty="0">
                <a:solidFill>
                  <a:schemeClr val="tx1"/>
                </a:solidFill>
                <a:latin typeface="Arial" panose="020B0604020202020204" pitchFamily="34" charset="0"/>
                <a:ea typeface="Calibri" panose="020F0502020204030204" pitchFamily="34" charset="0"/>
                <a:cs typeface="F"/>
              </a:rPr>
              <a:t> - Γιατί κατά την άποψη σας συμβαίνει αυτό; Τι δυσκολεύει τους/τις μαθητές-</a:t>
            </a:r>
            <a:r>
              <a:rPr lang="el-GR" sz="2400" dirty="0" err="1">
                <a:solidFill>
                  <a:schemeClr val="tx1"/>
                </a:solidFill>
                <a:latin typeface="Arial" panose="020B0604020202020204" pitchFamily="34" charset="0"/>
                <a:ea typeface="Calibri" panose="020F0502020204030204" pitchFamily="34" charset="0"/>
                <a:cs typeface="F"/>
              </a:rPr>
              <a:t>τριες</a:t>
            </a:r>
            <a:endParaRPr lang="el-GR" sz="2400" dirty="0">
              <a:solidFill>
                <a:schemeClr val="tx1"/>
              </a:solidFill>
              <a:latin typeface="Calibri" panose="020F0502020204030204" pitchFamily="34" charset="0"/>
              <a:ea typeface="Calibri" panose="020F0502020204030204" pitchFamily="34" charset="0"/>
              <a:cs typeface="F"/>
            </a:endParaRPr>
          </a:p>
          <a:p>
            <a:pPr>
              <a:spcAft>
                <a:spcPts val="1000"/>
              </a:spcAft>
            </a:pPr>
            <a:r>
              <a:rPr lang="el-GR" sz="2400" dirty="0">
                <a:solidFill>
                  <a:schemeClr val="tx1"/>
                </a:solidFill>
                <a:latin typeface="Arial" panose="020B0604020202020204" pitchFamily="34" charset="0"/>
                <a:ea typeface="Calibri" panose="020F0502020204030204" pitchFamily="34" charset="0"/>
                <a:cs typeface="F"/>
              </a:rPr>
              <a:t>- Ποιο πιστεύεται πως είναι το μεγαλύτερο άγχος του εκπαιδευτικού σε μια τάξη;</a:t>
            </a:r>
            <a:endParaRPr lang="el-GR" dirty="0">
              <a:solidFill>
                <a:schemeClr val="tx1"/>
              </a:solidFill>
              <a:effectLst/>
              <a:latin typeface="Calibri" panose="020F0502020204030204" pitchFamily="34" charset="0"/>
              <a:ea typeface="Calibri" panose="020F0502020204030204" pitchFamily="34" charset="0"/>
              <a:cs typeface="F"/>
            </a:endParaRPr>
          </a:p>
        </p:txBody>
      </p:sp>
    </p:spTree>
    <p:extLst>
      <p:ext uri="{BB962C8B-B14F-4D97-AF65-F5344CB8AC3E}">
        <p14:creationId xmlns:p14="http://schemas.microsoft.com/office/powerpoint/2010/main" val="198638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D91EC5AF-789A-4DD9-36AC-DF40FE14F8E4}"/>
              </a:ext>
            </a:extLst>
          </p:cNvPr>
          <p:cNvSpPr>
            <a:spLocks noGrp="1"/>
          </p:cNvSpPr>
          <p:nvPr>
            <p:ph type="title"/>
          </p:nvPr>
        </p:nvSpPr>
        <p:spPr>
          <a:xfrm>
            <a:off x="492370" y="605896"/>
            <a:ext cx="3084844" cy="5646208"/>
          </a:xfrm>
        </p:spPr>
        <p:txBody>
          <a:bodyPr anchor="ctr">
            <a:normAutofit/>
          </a:bodyPr>
          <a:lstStyle/>
          <a:p>
            <a:r>
              <a:rPr lang="el-GR" sz="3300" b="1">
                <a:solidFill>
                  <a:srgbClr val="FFFFFF"/>
                </a:solidFill>
                <a:effectLst/>
                <a:latin typeface="Arial" panose="020B0604020202020204" pitchFamily="34" charset="0"/>
                <a:ea typeface="Calibri" panose="020F0502020204030204" pitchFamily="34" charset="0"/>
              </a:rPr>
              <a:t>Καλές πρακτικές διδασκαλίας του μαθήματος και αντιμετώπιση πιθανών προβλημάτων</a:t>
            </a:r>
            <a:endParaRPr lang="el-GR" sz="3300">
              <a:solidFill>
                <a:srgbClr val="FFFFFF"/>
              </a:solidFill>
            </a:endParaRPr>
          </a:p>
        </p:txBody>
      </p:sp>
      <p:sp>
        <p:nvSpPr>
          <p:cNvPr id="21" name="Rectangle 20">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4" name="Θέση περιεχομένου 3">
            <a:extLst>
              <a:ext uri="{FF2B5EF4-FFF2-40B4-BE49-F238E27FC236}">
                <a16:creationId xmlns:a16="http://schemas.microsoft.com/office/drawing/2014/main" id="{62FCCE40-4038-080C-A080-A4F123A59C0A}"/>
              </a:ext>
            </a:extLst>
          </p:cNvPr>
          <p:cNvGraphicFramePr>
            <a:graphicFrameLocks noGrp="1"/>
          </p:cNvGraphicFramePr>
          <p:nvPr>
            <p:ph idx="1"/>
            <p:extLst>
              <p:ext uri="{D42A27DB-BD31-4B8C-83A1-F6EECF244321}">
                <p14:modId xmlns:p14="http://schemas.microsoft.com/office/powerpoint/2010/main" val="2713207063"/>
              </p:ext>
            </p:extLst>
          </p:nvPr>
        </p:nvGraphicFramePr>
        <p:xfrm>
          <a:off x="4543161" y="286604"/>
          <a:ext cx="7384982" cy="62916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178041"/>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507</TotalTime>
  <Words>1099</Words>
  <Application>Microsoft Office PowerPoint</Application>
  <PresentationFormat>Ευρεία οθόνη</PresentationFormat>
  <Paragraphs>54</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Calibri Light</vt:lpstr>
      <vt:lpstr>Times New Roman</vt:lpstr>
      <vt:lpstr>Wingdings</vt:lpstr>
      <vt:lpstr>Ανασκόπηση</vt:lpstr>
      <vt:lpstr> Κοινωνική και Πολιτική Αγωγή Γ’ Γυμνασίου  </vt:lpstr>
      <vt:lpstr>ΣΤΟΧΟΙ ΠΑΡΟΥΣΙΑΣΗΣ </vt:lpstr>
      <vt:lpstr>ΠΕΡΙΕΧΟΜΕΝΟ ΜΑΘΗΜΑΤΟΣ </vt:lpstr>
      <vt:lpstr>Κατά την άποψη σας, ποιος τρόπος διδασκαλίας είναι ο πιο αποδοτικός για την ποιοτική μάθηση;  </vt:lpstr>
      <vt:lpstr>Μέθοδος Διδασκαλίας</vt:lpstr>
      <vt:lpstr>Β. Μέθοδος Διδασκαλίας: Πως αξιολογούμαστε</vt:lpstr>
      <vt:lpstr>Διδακτικά μέσα και εκπαιδευτικό υλικό:</vt:lpstr>
      <vt:lpstr>Καλές πρακτικές διδασκαλίας του μαθήματος και αντιμετώπιση πιθανών προβλημάτων</vt:lpstr>
      <vt:lpstr>Καλές πρακτικές διδασκαλίας του μαθήματος και αντιμετώπιση πιθανών προβλημάτων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ΚΩΝΣΤΑΝΤΙΝΟΣ ΛΑΜΠΡΑΚΗΣ</cp:lastModifiedBy>
  <cp:revision>15</cp:revision>
  <dcterms:created xsi:type="dcterms:W3CDTF">2023-09-14T16:34:34Z</dcterms:created>
  <dcterms:modified xsi:type="dcterms:W3CDTF">2024-09-13T16:12:32Z</dcterms:modified>
</cp:coreProperties>
</file>