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0" r:id="rId9"/>
    <p:sldId id="265" r:id="rId10"/>
    <p:sldId id="261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462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849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98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837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52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69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923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38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28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03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99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9/10/2024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87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k5UEFPGpfU&amp;list=PLFEzXnIQVwV-HhepdeDKbXtGWEo5np_Wt&amp;index=5&amp;ab_channel=NHKWORLD-JAPAN" TargetMode="External"/><Relationship Id="rId2" Type="http://schemas.openxmlformats.org/officeDocument/2006/relationships/hyperlink" Target="https://www.youtube.com/watch?v=JretV4EL-uA&amp;list=PLFEzXnIQVwV-HhepdeDKbXtGWEo5np_Wt&amp;index=7&amp;ab_channel=NHKWORLD-JAPA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A2DC5C2-CCA7-49E4-B67F-6F121D4889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86B574-A7F9-63BE-5C80-D441EE35AB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101" b="2629"/>
          <a:stretch/>
        </p:blipFill>
        <p:spPr>
          <a:xfrm>
            <a:off x="-1" y="10"/>
            <a:ext cx="12192001" cy="6857990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27966D5E-7857-415C-B50C-0DD96BCB7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7986" y="0"/>
            <a:ext cx="10615629" cy="6858000"/>
          </a:xfrm>
          <a:custGeom>
            <a:avLst/>
            <a:gdLst>
              <a:gd name="connsiteX0" fmla="*/ 7169276 w 10615629"/>
              <a:gd name="connsiteY0" fmla="*/ 5704266 h 6858000"/>
              <a:gd name="connsiteX1" fmla="*/ 7514897 w 10615629"/>
              <a:gd name="connsiteY1" fmla="*/ 6049887 h 6858000"/>
              <a:gd name="connsiteX2" fmla="*/ 7169276 w 10615629"/>
              <a:gd name="connsiteY2" fmla="*/ 6395508 h 6858000"/>
              <a:gd name="connsiteX3" fmla="*/ 6823655 w 10615629"/>
              <a:gd name="connsiteY3" fmla="*/ 6049887 h 6858000"/>
              <a:gd name="connsiteX4" fmla="*/ 7169276 w 10615629"/>
              <a:gd name="connsiteY4" fmla="*/ 5704266 h 6858000"/>
              <a:gd name="connsiteX5" fmla="*/ 10010446 w 10615629"/>
              <a:gd name="connsiteY5" fmla="*/ 2324705 h 6858000"/>
              <a:gd name="connsiteX6" fmla="*/ 10456760 w 10615629"/>
              <a:gd name="connsiteY6" fmla="*/ 2771019 h 6858000"/>
              <a:gd name="connsiteX7" fmla="*/ 10010446 w 10615629"/>
              <a:gd name="connsiteY7" fmla="*/ 3217333 h 6858000"/>
              <a:gd name="connsiteX8" fmla="*/ 9564132 w 10615629"/>
              <a:gd name="connsiteY8" fmla="*/ 2771019 h 6858000"/>
              <a:gd name="connsiteX9" fmla="*/ 10010446 w 10615629"/>
              <a:gd name="connsiteY9" fmla="*/ 2324705 h 6858000"/>
              <a:gd name="connsiteX10" fmla="*/ 10354145 w 10615629"/>
              <a:gd name="connsiteY10" fmla="*/ 1665213 h 6858000"/>
              <a:gd name="connsiteX11" fmla="*/ 10615629 w 10615629"/>
              <a:gd name="connsiteY11" fmla="*/ 1926697 h 6858000"/>
              <a:gd name="connsiteX12" fmla="*/ 10354145 w 10615629"/>
              <a:gd name="connsiteY12" fmla="*/ 2188181 h 6858000"/>
              <a:gd name="connsiteX13" fmla="*/ 10092661 w 10615629"/>
              <a:gd name="connsiteY13" fmla="*/ 1926697 h 6858000"/>
              <a:gd name="connsiteX14" fmla="*/ 10354145 w 10615629"/>
              <a:gd name="connsiteY14" fmla="*/ 1665213 h 6858000"/>
              <a:gd name="connsiteX15" fmla="*/ 1458901 w 10615629"/>
              <a:gd name="connsiteY15" fmla="*/ 659644 h 6858000"/>
              <a:gd name="connsiteX16" fmla="*/ 1905215 w 10615629"/>
              <a:gd name="connsiteY16" fmla="*/ 1105958 h 6858000"/>
              <a:gd name="connsiteX17" fmla="*/ 1458901 w 10615629"/>
              <a:gd name="connsiteY17" fmla="*/ 1552272 h 6858000"/>
              <a:gd name="connsiteX18" fmla="*/ 1012587 w 10615629"/>
              <a:gd name="connsiteY18" fmla="*/ 1105958 h 6858000"/>
              <a:gd name="connsiteX19" fmla="*/ 1458901 w 10615629"/>
              <a:gd name="connsiteY19" fmla="*/ 659644 h 6858000"/>
              <a:gd name="connsiteX20" fmla="*/ 6674038 w 10615629"/>
              <a:gd name="connsiteY20" fmla="*/ 0 h 6858000"/>
              <a:gd name="connsiteX21" fmla="*/ 10121228 w 10615629"/>
              <a:gd name="connsiteY21" fmla="*/ 0 h 6858000"/>
              <a:gd name="connsiteX22" fmla="*/ 10122250 w 10615629"/>
              <a:gd name="connsiteY22" fmla="*/ 1542 h 6858000"/>
              <a:gd name="connsiteX23" fmla="*/ 9914575 w 10615629"/>
              <a:gd name="connsiteY23" fmla="*/ 1714821 h 6858000"/>
              <a:gd name="connsiteX24" fmla="*/ 9361609 w 10615629"/>
              <a:gd name="connsiteY24" fmla="*/ 2396453 h 6858000"/>
              <a:gd name="connsiteX25" fmla="*/ 9334635 w 10615629"/>
              <a:gd name="connsiteY25" fmla="*/ 3107486 h 6858000"/>
              <a:gd name="connsiteX26" fmla="*/ 9815042 w 10615629"/>
              <a:gd name="connsiteY26" fmla="*/ 3891891 h 6858000"/>
              <a:gd name="connsiteX27" fmla="*/ 9376176 w 10615629"/>
              <a:gd name="connsiteY27" fmla="*/ 5202286 h 6858000"/>
              <a:gd name="connsiteX28" fmla="*/ 7869813 w 10615629"/>
              <a:gd name="connsiteY28" fmla="*/ 5436960 h 6858000"/>
              <a:gd name="connsiteX29" fmla="*/ 6545392 w 10615629"/>
              <a:gd name="connsiteY29" fmla="*/ 5630362 h 6858000"/>
              <a:gd name="connsiteX30" fmla="*/ 5772723 w 10615629"/>
              <a:gd name="connsiteY30" fmla="*/ 6502431 h 6858000"/>
              <a:gd name="connsiteX31" fmla="*/ 5542129 w 10615629"/>
              <a:gd name="connsiteY31" fmla="*/ 6791052 h 6858000"/>
              <a:gd name="connsiteX32" fmla="*/ 5487454 w 10615629"/>
              <a:gd name="connsiteY32" fmla="*/ 6858000 h 6858000"/>
              <a:gd name="connsiteX33" fmla="*/ 3860772 w 10615629"/>
              <a:gd name="connsiteY33" fmla="*/ 6858000 h 6858000"/>
              <a:gd name="connsiteX34" fmla="*/ 3806309 w 10615629"/>
              <a:gd name="connsiteY34" fmla="*/ 6753976 h 6858000"/>
              <a:gd name="connsiteX35" fmla="*/ 3692626 w 10615629"/>
              <a:gd name="connsiteY35" fmla="*/ 6315366 h 6858000"/>
              <a:gd name="connsiteX36" fmla="*/ 2561203 w 10615629"/>
              <a:gd name="connsiteY36" fmla="*/ 5694965 h 6858000"/>
              <a:gd name="connsiteX37" fmla="*/ 69617 w 10615629"/>
              <a:gd name="connsiteY37" fmla="*/ 4316865 h 6858000"/>
              <a:gd name="connsiteX38" fmla="*/ 1643 w 10615629"/>
              <a:gd name="connsiteY38" fmla="*/ 3718987 h 6858000"/>
              <a:gd name="connsiteX39" fmla="*/ 368893 w 10615629"/>
              <a:gd name="connsiteY39" fmla="*/ 2555465 h 6858000"/>
              <a:gd name="connsiteX40" fmla="*/ 1113509 w 10615629"/>
              <a:gd name="connsiteY40" fmla="*/ 2231777 h 6858000"/>
              <a:gd name="connsiteX41" fmla="*/ 2037233 w 10615629"/>
              <a:gd name="connsiteY41" fmla="*/ 2044714 h 6858000"/>
              <a:gd name="connsiteX42" fmla="*/ 2547311 w 10615629"/>
              <a:gd name="connsiteY42" fmla="*/ 1444273 h 6858000"/>
              <a:gd name="connsiteX43" fmla="*/ 3900864 w 10615629"/>
              <a:gd name="connsiteY43" fmla="*/ 617925 h 6858000"/>
              <a:gd name="connsiteX44" fmla="*/ 4571572 w 10615629"/>
              <a:gd name="connsiteY44" fmla="*/ 899937 h 6858000"/>
              <a:gd name="connsiteX45" fmla="*/ 6039226 w 10615629"/>
              <a:gd name="connsiteY45" fmla="*/ 670658 h 6858000"/>
              <a:gd name="connsiteX46" fmla="*/ 6656610 w 10615629"/>
              <a:gd name="connsiteY46" fmla="*/ 1615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0615629" h="6858000">
                <a:moveTo>
                  <a:pt x="7169276" y="5704266"/>
                </a:moveTo>
                <a:cubicBezTo>
                  <a:pt x="7360157" y="5704266"/>
                  <a:pt x="7514897" y="5859006"/>
                  <a:pt x="7514897" y="6049887"/>
                </a:cubicBezTo>
                <a:cubicBezTo>
                  <a:pt x="7514897" y="6240768"/>
                  <a:pt x="7360157" y="6395508"/>
                  <a:pt x="7169276" y="6395508"/>
                </a:cubicBezTo>
                <a:cubicBezTo>
                  <a:pt x="6978395" y="6395508"/>
                  <a:pt x="6823655" y="6240768"/>
                  <a:pt x="6823655" y="6049887"/>
                </a:cubicBezTo>
                <a:cubicBezTo>
                  <a:pt x="6823655" y="5859006"/>
                  <a:pt x="6978395" y="5704266"/>
                  <a:pt x="7169276" y="5704266"/>
                </a:cubicBezTo>
                <a:close/>
                <a:moveTo>
                  <a:pt x="10010446" y="2324705"/>
                </a:moveTo>
                <a:cubicBezTo>
                  <a:pt x="10256938" y="2324705"/>
                  <a:pt x="10456760" y="2524528"/>
                  <a:pt x="10456760" y="2771019"/>
                </a:cubicBezTo>
                <a:cubicBezTo>
                  <a:pt x="10456760" y="3017511"/>
                  <a:pt x="10256938" y="3217333"/>
                  <a:pt x="10010446" y="3217333"/>
                </a:cubicBezTo>
                <a:cubicBezTo>
                  <a:pt x="9763954" y="3217333"/>
                  <a:pt x="9564132" y="3017511"/>
                  <a:pt x="9564132" y="2771019"/>
                </a:cubicBezTo>
                <a:cubicBezTo>
                  <a:pt x="9564132" y="2524528"/>
                  <a:pt x="9763954" y="2324705"/>
                  <a:pt x="10010446" y="2324705"/>
                </a:cubicBezTo>
                <a:close/>
                <a:moveTo>
                  <a:pt x="10354145" y="1665213"/>
                </a:moveTo>
                <a:cubicBezTo>
                  <a:pt x="10498559" y="1665213"/>
                  <a:pt x="10615629" y="1782283"/>
                  <a:pt x="10615629" y="1926697"/>
                </a:cubicBezTo>
                <a:cubicBezTo>
                  <a:pt x="10615629" y="2071111"/>
                  <a:pt x="10498559" y="2188181"/>
                  <a:pt x="10354145" y="2188181"/>
                </a:cubicBezTo>
                <a:cubicBezTo>
                  <a:pt x="10209731" y="2188181"/>
                  <a:pt x="10092661" y="2071111"/>
                  <a:pt x="10092661" y="1926697"/>
                </a:cubicBezTo>
                <a:cubicBezTo>
                  <a:pt x="10092661" y="1782283"/>
                  <a:pt x="10209731" y="1665213"/>
                  <a:pt x="10354145" y="1665213"/>
                </a:cubicBezTo>
                <a:close/>
                <a:moveTo>
                  <a:pt x="1458901" y="659644"/>
                </a:moveTo>
                <a:cubicBezTo>
                  <a:pt x="1705393" y="659644"/>
                  <a:pt x="1905215" y="859466"/>
                  <a:pt x="1905215" y="1105958"/>
                </a:cubicBezTo>
                <a:cubicBezTo>
                  <a:pt x="1905215" y="1352450"/>
                  <a:pt x="1705393" y="1552272"/>
                  <a:pt x="1458901" y="1552272"/>
                </a:cubicBezTo>
                <a:cubicBezTo>
                  <a:pt x="1212409" y="1552272"/>
                  <a:pt x="1012587" y="1352450"/>
                  <a:pt x="1012587" y="1105958"/>
                </a:cubicBezTo>
                <a:cubicBezTo>
                  <a:pt x="1012587" y="859466"/>
                  <a:pt x="1212409" y="659644"/>
                  <a:pt x="1458901" y="659644"/>
                </a:cubicBezTo>
                <a:close/>
                <a:moveTo>
                  <a:pt x="6674038" y="0"/>
                </a:moveTo>
                <a:lnTo>
                  <a:pt x="10121228" y="0"/>
                </a:lnTo>
                <a:lnTo>
                  <a:pt x="10122250" y="1542"/>
                </a:lnTo>
                <a:cubicBezTo>
                  <a:pt x="10407914" y="485220"/>
                  <a:pt x="10448238" y="1134713"/>
                  <a:pt x="9914575" y="1714821"/>
                </a:cubicBezTo>
                <a:cubicBezTo>
                  <a:pt x="9716856" y="1929804"/>
                  <a:pt x="9539638" y="2164208"/>
                  <a:pt x="9361609" y="2396453"/>
                </a:cubicBezTo>
                <a:cubicBezTo>
                  <a:pt x="9193292" y="2616157"/>
                  <a:pt x="9188572" y="2869712"/>
                  <a:pt x="9334635" y="3107486"/>
                </a:cubicBezTo>
                <a:cubicBezTo>
                  <a:pt x="9495670" y="3368730"/>
                  <a:pt x="9683004" y="3617025"/>
                  <a:pt x="9815042" y="3891891"/>
                </a:cubicBezTo>
                <a:cubicBezTo>
                  <a:pt x="10050525" y="4382007"/>
                  <a:pt x="9955575" y="4864841"/>
                  <a:pt x="9376176" y="5202286"/>
                </a:cubicBezTo>
                <a:cubicBezTo>
                  <a:pt x="8901029" y="5479039"/>
                  <a:pt x="8396077" y="5489829"/>
                  <a:pt x="7869813" y="5436960"/>
                </a:cubicBezTo>
                <a:cubicBezTo>
                  <a:pt x="7414764" y="5391373"/>
                  <a:pt x="6924917" y="5356038"/>
                  <a:pt x="6545392" y="5630362"/>
                </a:cubicBezTo>
                <a:cubicBezTo>
                  <a:pt x="6238294" y="5852628"/>
                  <a:pt x="6024795" y="6205178"/>
                  <a:pt x="5772723" y="6502431"/>
                </a:cubicBezTo>
                <a:cubicBezTo>
                  <a:pt x="5693285" y="6596233"/>
                  <a:pt x="5618533" y="6694485"/>
                  <a:pt x="5542129" y="6791052"/>
                </a:cubicBezTo>
                <a:lnTo>
                  <a:pt x="5487454" y="6858000"/>
                </a:lnTo>
                <a:lnTo>
                  <a:pt x="3860772" y="6858000"/>
                </a:lnTo>
                <a:lnTo>
                  <a:pt x="3806309" y="6753976"/>
                </a:lnTo>
                <a:cubicBezTo>
                  <a:pt x="3748311" y="6617180"/>
                  <a:pt x="3717510" y="6461835"/>
                  <a:pt x="3692626" y="6315366"/>
                </a:cubicBezTo>
                <a:cubicBezTo>
                  <a:pt x="3594980" y="5743923"/>
                  <a:pt x="2996563" y="5569132"/>
                  <a:pt x="2561203" y="5694965"/>
                </a:cubicBezTo>
                <a:cubicBezTo>
                  <a:pt x="1295584" y="6063834"/>
                  <a:pt x="405173" y="5417942"/>
                  <a:pt x="69617" y="4316865"/>
                </a:cubicBezTo>
                <a:cubicBezTo>
                  <a:pt x="12163" y="4128181"/>
                  <a:pt x="22818" y="3919404"/>
                  <a:pt x="1643" y="3718987"/>
                </a:cubicBezTo>
                <a:cubicBezTo>
                  <a:pt x="-11845" y="3285650"/>
                  <a:pt x="53163" y="2879692"/>
                  <a:pt x="368893" y="2555465"/>
                </a:cubicBezTo>
                <a:cubicBezTo>
                  <a:pt x="570254" y="2348709"/>
                  <a:pt x="826642" y="2266304"/>
                  <a:pt x="1113509" y="2231777"/>
                </a:cubicBezTo>
                <a:cubicBezTo>
                  <a:pt x="1425464" y="2194013"/>
                  <a:pt x="1739171" y="2139122"/>
                  <a:pt x="2037233" y="2044714"/>
                </a:cubicBezTo>
                <a:cubicBezTo>
                  <a:pt x="2313448" y="1957047"/>
                  <a:pt x="2430109" y="1689061"/>
                  <a:pt x="2547311" y="1444273"/>
                </a:cubicBezTo>
                <a:cubicBezTo>
                  <a:pt x="2839304" y="834121"/>
                  <a:pt x="3300290" y="529585"/>
                  <a:pt x="3900864" y="617925"/>
                </a:cubicBezTo>
                <a:cubicBezTo>
                  <a:pt x="4133785" y="652182"/>
                  <a:pt x="4362119" y="778959"/>
                  <a:pt x="4571572" y="899937"/>
                </a:cubicBezTo>
                <a:cubicBezTo>
                  <a:pt x="5133170" y="1224435"/>
                  <a:pt x="5641899" y="1068660"/>
                  <a:pt x="6039226" y="670658"/>
                </a:cubicBezTo>
                <a:cubicBezTo>
                  <a:pt x="6250634" y="458239"/>
                  <a:pt x="6444898" y="227157"/>
                  <a:pt x="6656610" y="1615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BBB27966-D5D8-11FD-F12A-9264C89CDE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6522" y="1518313"/>
            <a:ext cx="6458556" cy="2387600"/>
          </a:xfrm>
        </p:spPr>
        <p:txBody>
          <a:bodyPr>
            <a:normAutofit/>
          </a:bodyPr>
          <a:lstStyle/>
          <a:p>
            <a:pPr algn="ctr"/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Κεφάλαιο 1. Εισαγωγικές Έννοιες</a:t>
            </a: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1.1. </a:t>
            </a:r>
            <a:r>
              <a:rPr lang="el-GR">
                <a:latin typeface="Times New Roman" panose="02020603050405020304" pitchFamily="18" charset="0"/>
                <a:cs typeface="Times New Roman" panose="02020603050405020304" pitchFamily="18" charset="0"/>
              </a:rPr>
              <a:t>Άτομο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«φύσει κοινωνικό ον»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DCCDD30-9CD9-C6F0-2DEF-6460FFD4FE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6522" y="3683925"/>
            <a:ext cx="6458556" cy="1655762"/>
          </a:xfrm>
        </p:spPr>
        <p:txBody>
          <a:bodyPr anchor="ctr">
            <a:normAutofit/>
          </a:bodyPr>
          <a:lstStyle/>
          <a:p>
            <a:pPr algn="ctr"/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Κοινωνική &amp; Πολιτική Αγωγή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Γ’ Γυμνασίου, βιβλίο μαθητή, σελ. 12.</a:t>
            </a:r>
          </a:p>
        </p:txBody>
      </p:sp>
    </p:spTree>
    <p:extLst>
      <p:ext uri="{BB962C8B-B14F-4D97-AF65-F5344CB8AC3E}">
        <p14:creationId xmlns:p14="http://schemas.microsoft.com/office/powerpoint/2010/main" val="2356763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77B62A-0512-CEA7-D79C-D7C18B14E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Δραστηριότητα</a:t>
            </a:r>
            <a:r>
              <a:rPr lang="en-US" dirty="0"/>
              <a:t>: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ED74845-EC84-9D17-E18A-5D567258F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600" dirty="0">
                <a:latin typeface="Arial" panose="020B0604020202020204" pitchFamily="34" charset="0"/>
                <a:cs typeface="Arial" panose="020B0604020202020204" pitchFamily="34" charset="0"/>
              </a:rPr>
              <a:t>Έστω ότι ένας άνθρωπος βρίσκει σταθερή τροφή και νερό, αλλά ζει αποκλειστικά μόνος και εκτός κοινωνίας. Σκέψου μερικές ικανότητες που δεν θα μπορέσει να αποκτήσει ποτέ</a:t>
            </a:r>
            <a:r>
              <a:rPr 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70180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D8527A-4349-02D0-4A1C-7A0FCB9D2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Στόχοι Μαθήματος </a:t>
            </a:r>
            <a:b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169F78C-B8DF-3A36-261F-9EAA0532C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l-GR" sz="40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Να εξηγούμε γιατί ο άνθρωπος δεν μπορεί να υπάρξει χωρίς κοινωνία και ζει μαζί με άλλα άτομα.</a:t>
            </a:r>
          </a:p>
          <a:p>
            <a:pPr marL="457200" indent="-457200">
              <a:buAutoNum type="arabicPeriod"/>
            </a:pPr>
            <a:r>
              <a:rPr lang="el-GR" sz="40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Να ερμηνεύουμε πως αναπτύχθηκαν διαφορετικοί πολιτισμοί</a:t>
            </a:r>
            <a:r>
              <a:rPr lang="en-US" sz="40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στην ανθρωπότητα  </a:t>
            </a:r>
          </a:p>
          <a:p>
            <a:pPr marL="457200" indent="-457200">
              <a:buAutoNum type="arabicPeriod"/>
            </a:pPr>
            <a:endParaRPr lang="el-GR" sz="4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66629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8A1DF3-1A88-BD13-C677-9E991B8B8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Τι προσφέρει στον άνθρωπο η συλλογική ζωή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DC0FFC5-31A6-51F7-67EB-793712851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B</a:t>
            </a:r>
            <a:r>
              <a:rPr lang="el-GR" sz="32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ίντεο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1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Πριν αναπτυχθεί το είδος των ανθρώπων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Οι κίνδυνοι στη ζωή του Αυστραλοπίθηκου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 </a:t>
            </a:r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Βίντεο 2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Τα οφέλη της συλλογικής ζωής και της συνεργασίας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Τα πρώτα ανθρωποειδή </a:t>
            </a:r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931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0815E8-0FC2-4A53-5020-0EE1AD47A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Σχολιασμός βίντεο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94FD31B-143C-0A68-65B1-329008693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Για ποιο λόγο δε σώθηκε ο Αυστραλοπίθηκος που του επιτέθηκε το αιλουροειδές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Τι διαφορές εντοπίζετε στην ομάδα του Αυστραλοπίθηκου στο 1</a:t>
            </a:r>
            <a:r>
              <a:rPr lang="el-GR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βίντεο και την ομάδα των Ανθρωποειδών στο 2</a:t>
            </a:r>
            <a:r>
              <a:rPr lang="el-GR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βίντεο</a:t>
            </a:r>
          </a:p>
          <a:p>
            <a:pPr marL="457200" indent="-457200">
              <a:buAutoNum type="arabicPeriod"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Ποια χαρακτηριστικά πιστεύετε πως ξεχωρίζουν τον άνθρωπο από τα υπόλοιπα πλάσματα της φύσης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l-GR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576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0815E8-0FC2-4A53-5020-0EE1AD47A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Άνθρωπος ως Κοινωνικό Ον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94FD31B-143C-0A68-65B1-329008693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l-GR" sz="2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Από την πρώτη του εμφάνιση το ανθρώπινο είδος ζει κοινωνικά, δηλαδή μαζί με άλλους ανθρώπους, σε οργανωμένα σύνολα (με κάποια κοινά ήθη, έθιμα, πιστεύω, κανόνες). Η κοινωνική συμβίωση είναι χαρακτηριστικό της ανθρώπινης φύσης, όπως είπε ο Αριστοτέλης. </a:t>
            </a:r>
            <a:endParaRPr lang="el-GR" sz="2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l-GR" sz="2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Ο ανθρώπινος πολιτισμός δηλαδή, όπως τον γνωρίζουμε σήμερα είναι αποτέλεσμα του γεγονότος πως οι άνθρωποι, ως είδος, ζουν, κατά κανόνα, μαζί, σε μεγάλες ομάδες</a:t>
            </a:r>
            <a:r>
              <a:rPr lang="el-GR" sz="23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l-GR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756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Background Fill">
            <a:extLst>
              <a:ext uri="{FF2B5EF4-FFF2-40B4-BE49-F238E27FC236}">
                <a16:creationId xmlns:a16="http://schemas.microsoft.com/office/drawing/2014/main" id="{68CA250C-CF5A-4736-9249-D6111F7C5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Background Fill">
            <a:extLst>
              <a:ext uri="{FF2B5EF4-FFF2-40B4-BE49-F238E27FC236}">
                <a16:creationId xmlns:a16="http://schemas.microsoft.com/office/drawing/2014/main" id="{18D902C6-08DE-45F8-B54A-41065C31B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B3AFF00-BBA4-4343-8496-80833519A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9" y="1"/>
            <a:ext cx="8916078" cy="6857999"/>
          </a:xfrm>
          <a:custGeom>
            <a:avLst/>
            <a:gdLst>
              <a:gd name="connsiteX0" fmla="*/ 8183400 w 8916078"/>
              <a:gd name="connsiteY0" fmla="*/ 3865853 h 6820849"/>
              <a:gd name="connsiteX1" fmla="*/ 8259593 w 8916078"/>
              <a:gd name="connsiteY1" fmla="*/ 3878252 h 6820849"/>
              <a:gd name="connsiteX2" fmla="*/ 8529076 w 8916078"/>
              <a:gd name="connsiteY2" fmla="*/ 4345010 h 6820849"/>
              <a:gd name="connsiteX3" fmla="*/ 8062319 w 8916078"/>
              <a:gd name="connsiteY3" fmla="*/ 4614493 h 6820849"/>
              <a:gd name="connsiteX4" fmla="*/ 7792836 w 8916078"/>
              <a:gd name="connsiteY4" fmla="*/ 4147735 h 6820849"/>
              <a:gd name="connsiteX5" fmla="*/ 8183400 w 8916078"/>
              <a:gd name="connsiteY5" fmla="*/ 3865853 h 6820849"/>
              <a:gd name="connsiteX6" fmla="*/ 8734942 w 8916078"/>
              <a:gd name="connsiteY6" fmla="*/ 2667480 h 6820849"/>
              <a:gd name="connsiteX7" fmla="*/ 8773412 w 8916078"/>
              <a:gd name="connsiteY7" fmla="*/ 2673741 h 6820849"/>
              <a:gd name="connsiteX8" fmla="*/ 8909474 w 8916078"/>
              <a:gd name="connsiteY8" fmla="*/ 2909407 h 6820849"/>
              <a:gd name="connsiteX9" fmla="*/ 8673808 w 8916078"/>
              <a:gd name="connsiteY9" fmla="*/ 3045469 h 6820849"/>
              <a:gd name="connsiteX10" fmla="*/ 8537746 w 8916078"/>
              <a:gd name="connsiteY10" fmla="*/ 2809802 h 6820849"/>
              <a:gd name="connsiteX11" fmla="*/ 8697151 w 8916078"/>
              <a:gd name="connsiteY11" fmla="*/ 2668961 h 6820849"/>
              <a:gd name="connsiteX12" fmla="*/ 8734942 w 8916078"/>
              <a:gd name="connsiteY12" fmla="*/ 2667480 h 6820849"/>
              <a:gd name="connsiteX13" fmla="*/ 8776652 w 8916078"/>
              <a:gd name="connsiteY13" fmla="*/ 1 h 6820849"/>
              <a:gd name="connsiteX14" fmla="*/ 8786961 w 8916078"/>
              <a:gd name="connsiteY14" fmla="*/ 42970 h 6820849"/>
              <a:gd name="connsiteX15" fmla="*/ 8775876 w 8916078"/>
              <a:gd name="connsiteY15" fmla="*/ 219853 h 6820849"/>
              <a:gd name="connsiteX16" fmla="*/ 8229255 w 8916078"/>
              <a:gd name="connsiteY16" fmla="*/ 535444 h 6820849"/>
              <a:gd name="connsiteX17" fmla="*/ 7899142 w 8916078"/>
              <a:gd name="connsiteY17" fmla="*/ 78053 h 6820849"/>
              <a:gd name="connsiteX18" fmla="*/ 7911844 w 8916078"/>
              <a:gd name="connsiteY18" fmla="*/ 1 h 6820849"/>
              <a:gd name="connsiteX19" fmla="*/ 0 w 8916078"/>
              <a:gd name="connsiteY19" fmla="*/ 0 h 6820849"/>
              <a:gd name="connsiteX20" fmla="*/ 3064542 w 8916078"/>
              <a:gd name="connsiteY20" fmla="*/ 1 h 6820849"/>
              <a:gd name="connsiteX21" fmla="*/ 3626351 w 8916078"/>
              <a:gd name="connsiteY21" fmla="*/ 1 h 6820849"/>
              <a:gd name="connsiteX22" fmla="*/ 6388767 w 8916078"/>
              <a:gd name="connsiteY22" fmla="*/ 1 h 6820849"/>
              <a:gd name="connsiteX23" fmla="*/ 7293415 w 8916078"/>
              <a:gd name="connsiteY23" fmla="*/ 1 h 6820849"/>
              <a:gd name="connsiteX24" fmla="*/ 7285291 w 8916078"/>
              <a:gd name="connsiteY24" fmla="*/ 184997 h 6820849"/>
              <a:gd name="connsiteX25" fmla="*/ 7288318 w 8916078"/>
              <a:gd name="connsiteY25" fmla="*/ 419996 h 6820849"/>
              <a:gd name="connsiteX26" fmla="*/ 7736280 w 8916078"/>
              <a:gd name="connsiteY26" fmla="*/ 1068100 h 6820849"/>
              <a:gd name="connsiteX27" fmla="*/ 8184147 w 8916078"/>
              <a:gd name="connsiteY27" fmla="*/ 2589406 h 6820849"/>
              <a:gd name="connsiteX28" fmla="*/ 7738154 w 8916078"/>
              <a:gd name="connsiteY28" fmla="*/ 3164270 h 6820849"/>
              <a:gd name="connsiteX29" fmla="*/ 7579762 w 8916078"/>
              <a:gd name="connsiteY29" fmla="*/ 4641256 h 6820849"/>
              <a:gd name="connsiteX30" fmla="*/ 8191492 w 8916078"/>
              <a:gd name="connsiteY30" fmla="*/ 5670858 h 6820849"/>
              <a:gd name="connsiteX31" fmla="*/ 8477065 w 8916078"/>
              <a:gd name="connsiteY31" fmla="*/ 6707671 h 6820849"/>
              <a:gd name="connsiteX32" fmla="*/ 8478852 w 8916078"/>
              <a:gd name="connsiteY32" fmla="*/ 6820849 h 6820849"/>
              <a:gd name="connsiteX33" fmla="*/ 0 w 8916078"/>
              <a:gd name="connsiteY33" fmla="*/ 6820849 h 6820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916078" h="6820849">
                <a:moveTo>
                  <a:pt x="8183400" y="3865853"/>
                </a:moveTo>
                <a:cubicBezTo>
                  <a:pt x="8208679" y="3867370"/>
                  <a:pt x="8234181" y="3871443"/>
                  <a:pt x="8259593" y="3878252"/>
                </a:cubicBezTo>
                <a:cubicBezTo>
                  <a:pt x="8462901" y="3932728"/>
                  <a:pt x="8583552" y="4141703"/>
                  <a:pt x="8529076" y="4345010"/>
                </a:cubicBezTo>
                <a:cubicBezTo>
                  <a:pt x="8474600" y="4548317"/>
                  <a:pt x="8265626" y="4668969"/>
                  <a:pt x="8062319" y="4614493"/>
                </a:cubicBezTo>
                <a:cubicBezTo>
                  <a:pt x="7859012" y="4560017"/>
                  <a:pt x="7738360" y="4351042"/>
                  <a:pt x="7792836" y="4147735"/>
                </a:cubicBezTo>
                <a:cubicBezTo>
                  <a:pt x="7840502" y="3969841"/>
                  <a:pt x="8006457" y="3855230"/>
                  <a:pt x="8183400" y="3865853"/>
                </a:cubicBezTo>
                <a:close/>
                <a:moveTo>
                  <a:pt x="8734942" y="2667480"/>
                </a:moveTo>
                <a:cubicBezTo>
                  <a:pt x="8747705" y="2668246"/>
                  <a:pt x="8760581" y="2670303"/>
                  <a:pt x="8773412" y="2673741"/>
                </a:cubicBezTo>
                <a:cubicBezTo>
                  <a:pt x="8876062" y="2701246"/>
                  <a:pt x="8936980" y="2806757"/>
                  <a:pt x="8909474" y="2909407"/>
                </a:cubicBezTo>
                <a:cubicBezTo>
                  <a:pt x="8881969" y="3012057"/>
                  <a:pt x="8776458" y="3072974"/>
                  <a:pt x="8673808" y="3045469"/>
                </a:cubicBezTo>
                <a:cubicBezTo>
                  <a:pt x="8571158" y="3017965"/>
                  <a:pt x="8510241" y="2912452"/>
                  <a:pt x="8537746" y="2809802"/>
                </a:cubicBezTo>
                <a:cubicBezTo>
                  <a:pt x="8558375" y="2732815"/>
                  <a:pt x="8622882" y="2679302"/>
                  <a:pt x="8697151" y="2668961"/>
                </a:cubicBezTo>
                <a:cubicBezTo>
                  <a:pt x="8709529" y="2667237"/>
                  <a:pt x="8722180" y="2666714"/>
                  <a:pt x="8734942" y="2667480"/>
                </a:cubicBezTo>
                <a:close/>
                <a:moveTo>
                  <a:pt x="8776652" y="1"/>
                </a:moveTo>
                <a:lnTo>
                  <a:pt x="8786961" y="42970"/>
                </a:lnTo>
                <a:cubicBezTo>
                  <a:pt x="8794957" y="100392"/>
                  <a:pt x="8791826" y="160330"/>
                  <a:pt x="8775876" y="219853"/>
                </a:cubicBezTo>
                <a:cubicBezTo>
                  <a:pt x="8712079" y="457946"/>
                  <a:pt x="8467349" y="599241"/>
                  <a:pt x="8229255" y="535444"/>
                </a:cubicBezTo>
                <a:cubicBezTo>
                  <a:pt x="8020924" y="479621"/>
                  <a:pt x="7886703" y="285271"/>
                  <a:pt x="7899142" y="78053"/>
                </a:cubicBezTo>
                <a:lnTo>
                  <a:pt x="7911844" y="1"/>
                </a:lnTo>
                <a:close/>
                <a:moveTo>
                  <a:pt x="0" y="0"/>
                </a:moveTo>
                <a:lnTo>
                  <a:pt x="3064542" y="1"/>
                </a:lnTo>
                <a:lnTo>
                  <a:pt x="3626351" y="1"/>
                </a:lnTo>
                <a:lnTo>
                  <a:pt x="6388767" y="1"/>
                </a:lnTo>
                <a:lnTo>
                  <a:pt x="7293415" y="1"/>
                </a:lnTo>
                <a:lnTo>
                  <a:pt x="7285291" y="184997"/>
                </a:lnTo>
                <a:cubicBezTo>
                  <a:pt x="7283933" y="263521"/>
                  <a:pt x="7284806" y="341911"/>
                  <a:pt x="7288318" y="419996"/>
                </a:cubicBezTo>
                <a:cubicBezTo>
                  <a:pt x="7301507" y="709488"/>
                  <a:pt x="7530168" y="891535"/>
                  <a:pt x="7736280" y="1068100"/>
                </a:cubicBezTo>
                <a:cubicBezTo>
                  <a:pt x="8250069" y="1508062"/>
                  <a:pt x="8424916" y="2032159"/>
                  <a:pt x="8184147" y="2589406"/>
                </a:cubicBezTo>
                <a:cubicBezTo>
                  <a:pt x="8090773" y="2805524"/>
                  <a:pt x="7909218" y="2993264"/>
                  <a:pt x="7738154" y="3164270"/>
                </a:cubicBezTo>
                <a:cubicBezTo>
                  <a:pt x="7279360" y="3622745"/>
                  <a:pt x="7298159" y="4154456"/>
                  <a:pt x="7579762" y="4641256"/>
                </a:cubicBezTo>
                <a:cubicBezTo>
                  <a:pt x="7780382" y="4986833"/>
                  <a:pt x="8020938" y="5311557"/>
                  <a:pt x="8191492" y="5670858"/>
                </a:cubicBezTo>
                <a:cubicBezTo>
                  <a:pt x="8357544" y="6019043"/>
                  <a:pt x="8456063" y="6366409"/>
                  <a:pt x="8477065" y="6707671"/>
                </a:cubicBezTo>
                <a:lnTo>
                  <a:pt x="8478852" y="6820849"/>
                </a:lnTo>
                <a:lnTo>
                  <a:pt x="0" y="68208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Τίτλος 3">
            <a:extLst>
              <a:ext uri="{FF2B5EF4-FFF2-40B4-BE49-F238E27FC236}">
                <a16:creationId xmlns:a16="http://schemas.microsoft.com/office/drawing/2014/main" id="{53398CBE-BBAA-6C77-7A70-47F339B392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1450" y="996287"/>
            <a:ext cx="6912932" cy="4534751"/>
          </a:xfrm>
        </p:spPr>
        <p:txBody>
          <a:bodyPr anchor="ctr">
            <a:normAutofit fontScale="90000"/>
          </a:bodyPr>
          <a:lstStyle/>
          <a:p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Όλοι οι ανθρώπινοι πολιτισμοί έχουν κάποια κοινά χαρακτηριστικά, μπορείτε να αναφέρετε μερικά;</a:t>
            </a:r>
          </a:p>
        </p:txBody>
      </p:sp>
    </p:spTree>
    <p:extLst>
      <p:ext uri="{BB962C8B-B14F-4D97-AF65-F5344CB8AC3E}">
        <p14:creationId xmlns:p14="http://schemas.microsoft.com/office/powerpoint/2010/main" val="1366661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Background Fill">
            <a:extLst>
              <a:ext uri="{FF2B5EF4-FFF2-40B4-BE49-F238E27FC236}">
                <a16:creationId xmlns:a16="http://schemas.microsoft.com/office/drawing/2014/main" id="{B937640E-EF7A-4A6C-A950-D12B7D5C9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4471701-3392-4423-9BBA-6C527C5CB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99D76E52-D962-40CA-BF38-0872E0A21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77"/>
            <a:ext cx="10547975" cy="6467097"/>
          </a:xfrm>
          <a:custGeom>
            <a:avLst/>
            <a:gdLst>
              <a:gd name="connsiteX0" fmla="*/ 2504457 w 8648699"/>
              <a:gd name="connsiteY0" fmla="*/ 3933023 h 5302627"/>
              <a:gd name="connsiteX1" fmla="*/ 2800662 w 8648699"/>
              <a:gd name="connsiteY1" fmla="*/ 4229228 h 5302627"/>
              <a:gd name="connsiteX2" fmla="*/ 2504457 w 8648699"/>
              <a:gd name="connsiteY2" fmla="*/ 4525434 h 5302627"/>
              <a:gd name="connsiteX3" fmla="*/ 2208251 w 8648699"/>
              <a:gd name="connsiteY3" fmla="*/ 4229228 h 5302627"/>
              <a:gd name="connsiteX4" fmla="*/ 2504457 w 8648699"/>
              <a:gd name="connsiteY4" fmla="*/ 3933023 h 5302627"/>
              <a:gd name="connsiteX5" fmla="*/ 69505 w 8648699"/>
              <a:gd name="connsiteY5" fmla="*/ 1036657 h 5302627"/>
              <a:gd name="connsiteX6" fmla="*/ 452007 w 8648699"/>
              <a:gd name="connsiteY6" fmla="*/ 1419158 h 5302627"/>
              <a:gd name="connsiteX7" fmla="*/ 69505 w 8648699"/>
              <a:gd name="connsiteY7" fmla="*/ 1801660 h 5302627"/>
              <a:gd name="connsiteX8" fmla="*/ 0 w 8648699"/>
              <a:gd name="connsiteY8" fmla="*/ 1794654 h 5302627"/>
              <a:gd name="connsiteX9" fmla="*/ 0 w 8648699"/>
              <a:gd name="connsiteY9" fmla="*/ 1043663 h 5302627"/>
              <a:gd name="connsiteX10" fmla="*/ 7016675 w 8648699"/>
              <a:gd name="connsiteY10" fmla="*/ 0 h 5302627"/>
              <a:gd name="connsiteX11" fmla="*/ 7780099 w 8648699"/>
              <a:gd name="connsiteY11" fmla="*/ 0 h 5302627"/>
              <a:gd name="connsiteX12" fmla="*/ 7773118 w 8648699"/>
              <a:gd name="connsiteY12" fmla="*/ 69249 h 5302627"/>
              <a:gd name="connsiteX13" fmla="*/ 7398387 w 8648699"/>
              <a:gd name="connsiteY13" fmla="*/ 374663 h 5302627"/>
              <a:gd name="connsiteX14" fmla="*/ 7023656 w 8648699"/>
              <a:gd name="connsiteY14" fmla="*/ 69249 h 5302627"/>
              <a:gd name="connsiteX15" fmla="*/ 0 w 8648699"/>
              <a:gd name="connsiteY15" fmla="*/ 0 h 5302627"/>
              <a:gd name="connsiteX16" fmla="*/ 6294179 w 8648699"/>
              <a:gd name="connsiteY16" fmla="*/ 0 h 5302627"/>
              <a:gd name="connsiteX17" fmla="*/ 6365011 w 8648699"/>
              <a:gd name="connsiteY17" fmla="*/ 98436 h 5302627"/>
              <a:gd name="connsiteX18" fmla="*/ 6465592 w 8648699"/>
              <a:gd name="connsiteY18" fmla="*/ 282106 h 5302627"/>
              <a:gd name="connsiteX19" fmla="*/ 6902743 w 8648699"/>
              <a:gd name="connsiteY19" fmla="*/ 796697 h 5302627"/>
              <a:gd name="connsiteX20" fmla="*/ 7694396 w 8648699"/>
              <a:gd name="connsiteY20" fmla="*/ 957015 h 5302627"/>
              <a:gd name="connsiteX21" fmla="*/ 8332550 w 8648699"/>
              <a:gd name="connsiteY21" fmla="*/ 1234423 h 5302627"/>
              <a:gd name="connsiteX22" fmla="*/ 8647293 w 8648699"/>
              <a:gd name="connsiteY22" fmla="*/ 2231590 h 5302627"/>
              <a:gd name="connsiteX23" fmla="*/ 8589037 w 8648699"/>
              <a:gd name="connsiteY23" fmla="*/ 2743986 h 5302627"/>
              <a:gd name="connsiteX24" fmla="*/ 6453687 w 8648699"/>
              <a:gd name="connsiteY24" fmla="*/ 3925051 h 5302627"/>
              <a:gd name="connsiteX25" fmla="*/ 5484031 w 8648699"/>
              <a:gd name="connsiteY25" fmla="*/ 4456750 h 5302627"/>
              <a:gd name="connsiteX26" fmla="*/ 5328450 w 8648699"/>
              <a:gd name="connsiteY26" fmla="*/ 4943717 h 5302627"/>
              <a:gd name="connsiteX27" fmla="*/ 4105081 w 8648699"/>
              <a:gd name="connsiteY27" fmla="*/ 5103111 h 5302627"/>
              <a:gd name="connsiteX28" fmla="*/ 3701337 w 8648699"/>
              <a:gd name="connsiteY28" fmla="*/ 4617069 h 5302627"/>
              <a:gd name="connsiteX29" fmla="*/ 3039141 w 8648699"/>
              <a:gd name="connsiteY29" fmla="*/ 3869685 h 5302627"/>
              <a:gd name="connsiteX30" fmla="*/ 1904079 w 8648699"/>
              <a:gd name="connsiteY30" fmla="*/ 3703935 h 5302627"/>
              <a:gd name="connsiteX31" fmla="*/ 613090 w 8648699"/>
              <a:gd name="connsiteY31" fmla="*/ 3502814 h 5302627"/>
              <a:gd name="connsiteX32" fmla="*/ 236971 w 8648699"/>
              <a:gd name="connsiteY32" fmla="*/ 2379773 h 5302627"/>
              <a:gd name="connsiteX33" fmla="*/ 648691 w 8648699"/>
              <a:gd name="connsiteY33" fmla="*/ 1707520 h 5302627"/>
              <a:gd name="connsiteX34" fmla="*/ 625574 w 8648699"/>
              <a:gd name="connsiteY34" fmla="*/ 1098146 h 5302627"/>
              <a:gd name="connsiteX35" fmla="*/ 151668 w 8648699"/>
              <a:gd name="connsiteY35" fmla="*/ 513972 h 5302627"/>
              <a:gd name="connsiteX36" fmla="*/ 28936 w 8648699"/>
              <a:gd name="connsiteY36" fmla="*/ 363239 h 5302627"/>
              <a:gd name="connsiteX37" fmla="*/ 0 w 8648699"/>
              <a:gd name="connsiteY37" fmla="*/ 316565 h 5302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8648699" h="5302627">
                <a:moveTo>
                  <a:pt x="2504457" y="3933023"/>
                </a:moveTo>
                <a:cubicBezTo>
                  <a:pt x="2668046" y="3933023"/>
                  <a:pt x="2800662" y="4065639"/>
                  <a:pt x="2800662" y="4229228"/>
                </a:cubicBezTo>
                <a:cubicBezTo>
                  <a:pt x="2800662" y="4392818"/>
                  <a:pt x="2668046" y="4525434"/>
                  <a:pt x="2504457" y="4525434"/>
                </a:cubicBezTo>
                <a:cubicBezTo>
                  <a:pt x="2340867" y="4525434"/>
                  <a:pt x="2208251" y="4392818"/>
                  <a:pt x="2208251" y="4229228"/>
                </a:cubicBezTo>
                <a:cubicBezTo>
                  <a:pt x="2208251" y="4065639"/>
                  <a:pt x="2340867" y="3933023"/>
                  <a:pt x="2504457" y="3933023"/>
                </a:cubicBezTo>
                <a:close/>
                <a:moveTo>
                  <a:pt x="69505" y="1036657"/>
                </a:moveTo>
                <a:cubicBezTo>
                  <a:pt x="280754" y="1036657"/>
                  <a:pt x="452007" y="1207909"/>
                  <a:pt x="452007" y="1419158"/>
                </a:cubicBezTo>
                <a:cubicBezTo>
                  <a:pt x="452007" y="1630408"/>
                  <a:pt x="280754" y="1801660"/>
                  <a:pt x="69505" y="1801660"/>
                </a:cubicBezTo>
                <a:lnTo>
                  <a:pt x="0" y="1794654"/>
                </a:lnTo>
                <a:lnTo>
                  <a:pt x="0" y="1043663"/>
                </a:lnTo>
                <a:close/>
                <a:moveTo>
                  <a:pt x="7016675" y="0"/>
                </a:moveTo>
                <a:lnTo>
                  <a:pt x="7780099" y="0"/>
                </a:lnTo>
                <a:lnTo>
                  <a:pt x="7773118" y="69249"/>
                </a:lnTo>
                <a:cubicBezTo>
                  <a:pt x="7737451" y="243548"/>
                  <a:pt x="7583231" y="374663"/>
                  <a:pt x="7398387" y="374663"/>
                </a:cubicBezTo>
                <a:cubicBezTo>
                  <a:pt x="7213544" y="374663"/>
                  <a:pt x="7059323" y="243548"/>
                  <a:pt x="7023656" y="69249"/>
                </a:cubicBezTo>
                <a:close/>
                <a:moveTo>
                  <a:pt x="0" y="0"/>
                </a:moveTo>
                <a:lnTo>
                  <a:pt x="6294179" y="0"/>
                </a:lnTo>
                <a:lnTo>
                  <a:pt x="6365011" y="98436"/>
                </a:lnTo>
                <a:cubicBezTo>
                  <a:pt x="6400768" y="155469"/>
                  <a:pt x="6434312" y="216741"/>
                  <a:pt x="6465592" y="282106"/>
                </a:cubicBezTo>
                <a:cubicBezTo>
                  <a:pt x="6566037" y="491894"/>
                  <a:pt x="6666020" y="721566"/>
                  <a:pt x="6902743" y="796697"/>
                </a:cubicBezTo>
                <a:cubicBezTo>
                  <a:pt x="7158189" y="877608"/>
                  <a:pt x="7427043" y="924651"/>
                  <a:pt x="7694396" y="957015"/>
                </a:cubicBezTo>
                <a:cubicBezTo>
                  <a:pt x="7940248" y="986605"/>
                  <a:pt x="8159979" y="1057229"/>
                  <a:pt x="8332550" y="1234423"/>
                </a:cubicBezTo>
                <a:cubicBezTo>
                  <a:pt x="8603138" y="1512294"/>
                  <a:pt x="8658851" y="1860210"/>
                  <a:pt x="8647293" y="2231590"/>
                </a:cubicBezTo>
                <a:cubicBezTo>
                  <a:pt x="8629145" y="2403353"/>
                  <a:pt x="8638277" y="2582279"/>
                  <a:pt x="8589037" y="2743986"/>
                </a:cubicBezTo>
                <a:cubicBezTo>
                  <a:pt x="8301458" y="3687636"/>
                  <a:pt x="7538354" y="4241181"/>
                  <a:pt x="6453687" y="3925051"/>
                </a:cubicBezTo>
                <a:cubicBezTo>
                  <a:pt x="6080573" y="3817210"/>
                  <a:pt x="5567715" y="3967010"/>
                  <a:pt x="5484031" y="4456750"/>
                </a:cubicBezTo>
                <a:cubicBezTo>
                  <a:pt x="5455596" y="4624120"/>
                  <a:pt x="5418146" y="4805013"/>
                  <a:pt x="5328450" y="4943717"/>
                </a:cubicBezTo>
                <a:cubicBezTo>
                  <a:pt x="5126059" y="5255917"/>
                  <a:pt x="4482009" y="5484548"/>
                  <a:pt x="4105081" y="5103111"/>
                </a:cubicBezTo>
                <a:cubicBezTo>
                  <a:pt x="3957593" y="4953889"/>
                  <a:pt x="3837498" y="4777850"/>
                  <a:pt x="3701337" y="4617069"/>
                </a:cubicBezTo>
                <a:cubicBezTo>
                  <a:pt x="3485305" y="4362316"/>
                  <a:pt x="3302331" y="4060173"/>
                  <a:pt x="3039141" y="3869685"/>
                </a:cubicBezTo>
                <a:cubicBezTo>
                  <a:pt x="2713878" y="3634583"/>
                  <a:pt x="2294068" y="3664866"/>
                  <a:pt x="1904079" y="3703935"/>
                </a:cubicBezTo>
                <a:cubicBezTo>
                  <a:pt x="1453058" y="3749245"/>
                  <a:pt x="1020302" y="3739998"/>
                  <a:pt x="613090" y="3502814"/>
                </a:cubicBezTo>
                <a:cubicBezTo>
                  <a:pt x="116530" y="3213615"/>
                  <a:pt x="35156" y="2799815"/>
                  <a:pt x="236971" y="2379773"/>
                </a:cubicBezTo>
                <a:cubicBezTo>
                  <a:pt x="350131" y="2144206"/>
                  <a:pt x="510680" y="1931411"/>
                  <a:pt x="648691" y="1707520"/>
                </a:cubicBezTo>
                <a:cubicBezTo>
                  <a:pt x="773871" y="1503742"/>
                  <a:pt x="769826" y="1286438"/>
                  <a:pt x="625574" y="1098146"/>
                </a:cubicBezTo>
                <a:cubicBezTo>
                  <a:pt x="472999" y="899107"/>
                  <a:pt x="321119" y="698218"/>
                  <a:pt x="151668" y="513972"/>
                </a:cubicBezTo>
                <a:cubicBezTo>
                  <a:pt x="105932" y="464255"/>
                  <a:pt x="65115" y="413944"/>
                  <a:pt x="28936" y="363239"/>
                </a:cubicBezTo>
                <a:lnTo>
                  <a:pt x="0" y="31656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Τίτλος 3">
            <a:extLst>
              <a:ext uri="{FF2B5EF4-FFF2-40B4-BE49-F238E27FC236}">
                <a16:creationId xmlns:a16="http://schemas.microsoft.com/office/drawing/2014/main" id="{53398CBE-BBAA-6C77-7A70-47F339B39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175" y="800402"/>
            <a:ext cx="3638550" cy="4781553"/>
          </a:xfrm>
        </p:spPr>
        <p:txBody>
          <a:bodyPr anchor="t">
            <a:normAutofit/>
          </a:bodyPr>
          <a:lstStyle/>
          <a:p>
            <a:r>
              <a:rPr lang="el-GR" sz="3700">
                <a:latin typeface="Arial" panose="020B0604020202020204" pitchFamily="34" charset="0"/>
                <a:cs typeface="Arial" panose="020B0604020202020204" pitchFamily="34" charset="0"/>
              </a:rPr>
              <a:t>Κοινά χαρακτηριστικά των ανθρώπινων πολιτισμών</a:t>
            </a:r>
          </a:p>
        </p:txBody>
      </p:sp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A2D85FE8-045A-22C3-50D6-FD2073D62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750" y="810563"/>
            <a:ext cx="5225497" cy="4771396"/>
          </a:xfrm>
        </p:spPr>
        <p:txBody>
          <a:bodyPr anchor="t">
            <a:normAutofit/>
          </a:bodyPr>
          <a:lstStyle/>
          <a:p>
            <a:pPr algn="just"/>
            <a:r>
              <a:rPr lang="el-GR" sz="27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Ανεξάρτητα από τις επιμέρους διαφορές τους οι άνθρωποι σε όλον τον πλανήτη, ζουν, επικοινωνούν, επεμβαίνουν στο περιβάλλον, εντάσσονται σε μικρές ή μεγάλες ομάδες και δημιουργούν, ικανοποιώντας κοινές ανάγκες και στόχους</a:t>
            </a:r>
            <a:endParaRPr lang="el-GR" sz="2700" dirty="0"/>
          </a:p>
        </p:txBody>
      </p:sp>
    </p:spTree>
    <p:extLst>
      <p:ext uri="{BB962C8B-B14F-4D97-AF65-F5344CB8AC3E}">
        <p14:creationId xmlns:p14="http://schemas.microsoft.com/office/powerpoint/2010/main" val="3148101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D7DC5A-A6AC-E541-8C6F-0CB81E831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341194"/>
            <a:ext cx="11347937" cy="1719618"/>
          </a:xfrm>
        </p:spPr>
        <p:txBody>
          <a:bodyPr>
            <a:noAutofit/>
          </a:bodyPr>
          <a:lstStyle/>
          <a:p>
            <a:r>
              <a:rPr lang="el-GR" sz="3500" dirty="0">
                <a:latin typeface="Arial" panose="020B0604020202020204" pitchFamily="34" charset="0"/>
                <a:cs typeface="Arial" panose="020B0604020202020204" pitchFamily="34" charset="0"/>
              </a:rPr>
              <a:t>Οι άνθρωποι στις φωτογραφίες ανήκουν σε δύο διαφορετικούς πολιτισμούς. Σχολιάστε τις διαφορές που παρατηρείτε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l-GR" sz="3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Θέση περιεχομένου 5" descr="Εικόνα που περιέχει εξωτερικός χώρος/ύπαιθρος, ουρανός, άτομο, ρουχισμός&#10;&#10;Περιγραφή που δημιουργήθηκε αυτόματα">
            <a:extLst>
              <a:ext uri="{FF2B5EF4-FFF2-40B4-BE49-F238E27FC236}">
                <a16:creationId xmlns:a16="http://schemas.microsoft.com/office/drawing/2014/main" id="{029FECDA-A595-B14D-DE65-C72AC8AB7E2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307101"/>
            <a:ext cx="5410200" cy="3460653"/>
          </a:xfrm>
        </p:spPr>
      </p:pic>
      <p:pic>
        <p:nvPicPr>
          <p:cNvPr id="8" name="Θέση περιεχομένου 7" descr="Εικόνα που περιέχει ιγκλού, ρουχισμός, εξωτερικός χώρος/ύπαιθρος, άτομο&#10;&#10;Περιγραφή που δημιουργήθηκε αυτόματα">
            <a:extLst>
              <a:ext uri="{FF2B5EF4-FFF2-40B4-BE49-F238E27FC236}">
                <a16:creationId xmlns:a16="http://schemas.microsoft.com/office/drawing/2014/main" id="{EFC7C0C0-8D3A-AC92-4529-24066415332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2307101"/>
            <a:ext cx="5556737" cy="3460653"/>
          </a:xfrm>
        </p:spPr>
      </p:pic>
    </p:spTree>
    <p:extLst>
      <p:ext uri="{BB962C8B-B14F-4D97-AF65-F5344CB8AC3E}">
        <p14:creationId xmlns:p14="http://schemas.microsoft.com/office/powerpoint/2010/main" val="3061665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Background Fill">
            <a:extLst>
              <a:ext uri="{FF2B5EF4-FFF2-40B4-BE49-F238E27FC236}">
                <a16:creationId xmlns:a16="http://schemas.microsoft.com/office/drawing/2014/main" id="{B937640E-EF7A-4A6C-A950-D12B7D5C9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172EFE5-DDB5-41BC-B3F4-19D747119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77B4CB6-64B7-4C1D-B623-F1EC02FCC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5937866"/>
          </a:xfrm>
          <a:custGeom>
            <a:avLst/>
            <a:gdLst>
              <a:gd name="connsiteX0" fmla="*/ 8930642 w 12192000"/>
              <a:gd name="connsiteY0" fmla="*/ 5494299 h 5937866"/>
              <a:gd name="connsiteX1" fmla="*/ 9143134 w 12192000"/>
              <a:gd name="connsiteY1" fmla="*/ 5616927 h 5937866"/>
              <a:gd name="connsiteX2" fmla="*/ 9043549 w 12192000"/>
              <a:gd name="connsiteY2" fmla="*/ 5914543 h 5937866"/>
              <a:gd name="connsiteX3" fmla="*/ 8745984 w 12192000"/>
              <a:gd name="connsiteY3" fmla="*/ 5814814 h 5937866"/>
              <a:gd name="connsiteX4" fmla="*/ 8845568 w 12192000"/>
              <a:gd name="connsiteY4" fmla="*/ 5517199 h 5937866"/>
              <a:gd name="connsiteX5" fmla="*/ 8930642 w 12192000"/>
              <a:gd name="connsiteY5" fmla="*/ 5494299 h 5937866"/>
              <a:gd name="connsiteX6" fmla="*/ 9842642 w 12192000"/>
              <a:gd name="connsiteY6" fmla="*/ 4939308 h 5937866"/>
              <a:gd name="connsiteX7" fmla="*/ 10272210 w 12192000"/>
              <a:gd name="connsiteY7" fmla="*/ 5187210 h 5937866"/>
              <a:gd name="connsiteX8" fmla="*/ 10070896 w 12192000"/>
              <a:gd name="connsiteY8" fmla="*/ 5788857 h 5937866"/>
              <a:gd name="connsiteX9" fmla="*/ 9469346 w 12192000"/>
              <a:gd name="connsiteY9" fmla="*/ 5587251 h 5937866"/>
              <a:gd name="connsiteX10" fmla="*/ 9670660 w 12192000"/>
              <a:gd name="connsiteY10" fmla="*/ 4985603 h 5937866"/>
              <a:gd name="connsiteX11" fmla="*/ 9842642 w 12192000"/>
              <a:gd name="connsiteY11" fmla="*/ 4939308 h 5937866"/>
              <a:gd name="connsiteX12" fmla="*/ 0 w 12192000"/>
              <a:gd name="connsiteY12" fmla="*/ 0 h 5937866"/>
              <a:gd name="connsiteX13" fmla="*/ 12188952 w 12192000"/>
              <a:gd name="connsiteY13" fmla="*/ 0 h 5937866"/>
              <a:gd name="connsiteX14" fmla="*/ 12188952 w 12192000"/>
              <a:gd name="connsiteY14" fmla="*/ 1220565 h 5937866"/>
              <a:gd name="connsiteX15" fmla="*/ 12192000 w 12192000"/>
              <a:gd name="connsiteY15" fmla="*/ 1220565 h 5937866"/>
              <a:gd name="connsiteX16" fmla="*/ 12192000 w 12192000"/>
              <a:gd name="connsiteY16" fmla="*/ 4590456 h 5937866"/>
              <a:gd name="connsiteX17" fmla="*/ 12124015 w 12192000"/>
              <a:gd name="connsiteY17" fmla="*/ 4631278 h 5937866"/>
              <a:gd name="connsiteX18" fmla="*/ 11077457 w 12192000"/>
              <a:gd name="connsiteY18" fmla="*/ 4722290 h 5937866"/>
              <a:gd name="connsiteX19" fmla="*/ 9867246 w 12192000"/>
              <a:gd name="connsiteY19" fmla="*/ 4572157 h 5937866"/>
              <a:gd name="connsiteX20" fmla="*/ 8994802 w 12192000"/>
              <a:gd name="connsiteY20" fmla="*/ 5098943 h 5937866"/>
              <a:gd name="connsiteX21" fmla="*/ 6994655 w 12192000"/>
              <a:gd name="connsiteY21" fmla="*/ 5556202 h 5937866"/>
              <a:gd name="connsiteX22" fmla="*/ 6287534 w 12192000"/>
              <a:gd name="connsiteY22" fmla="*/ 4934764 h 5937866"/>
              <a:gd name="connsiteX23" fmla="*/ 4392596 w 12192000"/>
              <a:gd name="connsiteY23" fmla="*/ 4612909 h 5937866"/>
              <a:gd name="connsiteX24" fmla="*/ 3014500 w 12192000"/>
              <a:gd name="connsiteY24" fmla="*/ 5320787 h 5937866"/>
              <a:gd name="connsiteX25" fmla="*/ 86414 w 12192000"/>
              <a:gd name="connsiteY25" fmla="*/ 5123870 h 5937866"/>
              <a:gd name="connsiteX26" fmla="*/ 0 w 12192000"/>
              <a:gd name="connsiteY26" fmla="*/ 5061131 h 5937866"/>
              <a:gd name="connsiteX27" fmla="*/ 0 w 12192000"/>
              <a:gd name="connsiteY27" fmla="*/ 3267075 h 5937866"/>
              <a:gd name="connsiteX28" fmla="*/ 0 w 12192000"/>
              <a:gd name="connsiteY28" fmla="*/ 1220565 h 5937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2192000" h="5937866">
                <a:moveTo>
                  <a:pt x="8930642" y="5494299"/>
                </a:moveTo>
                <a:cubicBezTo>
                  <a:pt x="9016941" y="5488946"/>
                  <a:pt x="9102130" y="5534635"/>
                  <a:pt x="9143134" y="5616927"/>
                </a:cubicBezTo>
                <a:cubicBezTo>
                  <a:pt x="9197806" y="5726652"/>
                  <a:pt x="9153221" y="5859898"/>
                  <a:pt x="9043549" y="5914543"/>
                </a:cubicBezTo>
                <a:cubicBezTo>
                  <a:pt x="8933879" y="5969187"/>
                  <a:pt x="8800655" y="5924538"/>
                  <a:pt x="8745984" y="5814814"/>
                </a:cubicBezTo>
                <a:cubicBezTo>
                  <a:pt x="8691311" y="5705090"/>
                  <a:pt x="8735897" y="5571844"/>
                  <a:pt x="8845568" y="5517199"/>
                </a:cubicBezTo>
                <a:cubicBezTo>
                  <a:pt x="8872986" y="5503538"/>
                  <a:pt x="8901875" y="5496082"/>
                  <a:pt x="8930642" y="5494299"/>
                </a:cubicBezTo>
                <a:close/>
                <a:moveTo>
                  <a:pt x="9842642" y="4939308"/>
                </a:moveTo>
                <a:cubicBezTo>
                  <a:pt x="10017101" y="4928488"/>
                  <a:pt x="10189318" y="5020851"/>
                  <a:pt x="10272210" y="5187210"/>
                </a:cubicBezTo>
                <a:cubicBezTo>
                  <a:pt x="10382732" y="5409023"/>
                  <a:pt x="10292600" y="5678390"/>
                  <a:pt x="10070896" y="5788857"/>
                </a:cubicBezTo>
                <a:cubicBezTo>
                  <a:pt x="9849191" y="5899325"/>
                  <a:pt x="9579867" y="5809063"/>
                  <a:pt x="9469346" y="5587251"/>
                </a:cubicBezTo>
                <a:cubicBezTo>
                  <a:pt x="9358824" y="5365438"/>
                  <a:pt x="9448956" y="5096071"/>
                  <a:pt x="9670660" y="4985603"/>
                </a:cubicBezTo>
                <a:cubicBezTo>
                  <a:pt x="9726087" y="4957986"/>
                  <a:pt x="9784490" y="4942914"/>
                  <a:pt x="9842642" y="4939308"/>
                </a:cubicBez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1220565"/>
                </a:lnTo>
                <a:lnTo>
                  <a:pt x="12192000" y="1220565"/>
                </a:lnTo>
                <a:lnTo>
                  <a:pt x="12192000" y="4590456"/>
                </a:lnTo>
                <a:lnTo>
                  <a:pt x="12124015" y="4631278"/>
                </a:lnTo>
                <a:cubicBezTo>
                  <a:pt x="11792041" y="4802103"/>
                  <a:pt x="11443617" y="4797817"/>
                  <a:pt x="11077457" y="4722290"/>
                </a:cubicBezTo>
                <a:cubicBezTo>
                  <a:pt x="10679189" y="4640425"/>
                  <a:pt x="10271734" y="4578846"/>
                  <a:pt x="9867246" y="4572157"/>
                </a:cubicBezTo>
                <a:cubicBezTo>
                  <a:pt x="9492336" y="4566176"/>
                  <a:pt x="9239136" y="4846894"/>
                  <a:pt x="8994802" y="5098943"/>
                </a:cubicBezTo>
                <a:cubicBezTo>
                  <a:pt x="8385954" y="5727243"/>
                  <a:pt x="7695268" y="5911307"/>
                  <a:pt x="6994655" y="5556202"/>
                </a:cubicBezTo>
                <a:cubicBezTo>
                  <a:pt x="6722938" y="5418487"/>
                  <a:pt x="6494843" y="5169191"/>
                  <a:pt x="6287534" y="4934764"/>
                </a:cubicBezTo>
                <a:cubicBezTo>
                  <a:pt x="5731733" y="4306056"/>
                  <a:pt x="5043559" y="4288064"/>
                  <a:pt x="4392596" y="4612909"/>
                </a:cubicBezTo>
                <a:cubicBezTo>
                  <a:pt x="3930423" y="4844432"/>
                  <a:pt x="3492022" y="5129169"/>
                  <a:pt x="3014500" y="5320787"/>
                </a:cubicBezTo>
                <a:cubicBezTo>
                  <a:pt x="1977820" y="5738974"/>
                  <a:pt x="973242" y="5720051"/>
                  <a:pt x="86414" y="5123870"/>
                </a:cubicBezTo>
                <a:lnTo>
                  <a:pt x="0" y="5061131"/>
                </a:lnTo>
                <a:lnTo>
                  <a:pt x="0" y="3267075"/>
                </a:lnTo>
                <a:lnTo>
                  <a:pt x="0" y="122056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Τίτλος 4">
            <a:extLst>
              <a:ext uri="{FF2B5EF4-FFF2-40B4-BE49-F238E27FC236}">
                <a16:creationId xmlns:a16="http://schemas.microsoft.com/office/drawing/2014/main" id="{099A1EB9-EBBB-86CC-3CA0-367922BF2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4400550" cy="3414141"/>
          </a:xfrm>
        </p:spPr>
        <p:txBody>
          <a:bodyPr anchor="t">
            <a:normAutofit/>
          </a:bodyPr>
          <a:lstStyle/>
          <a:p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Οι διαφορές μεταξύ των ανθρώπινων πολιτισμών </a:t>
            </a:r>
            <a:endParaRPr lang="el-G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557D07B-A6A9-7E2D-9F70-8BE6589B6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4535" y="557784"/>
            <a:ext cx="6414867" cy="3957945"/>
          </a:xfrm>
        </p:spPr>
        <p:txBody>
          <a:bodyPr anchor="t">
            <a:noAutofit/>
          </a:bodyPr>
          <a:lstStyle/>
          <a:p>
            <a:pPr algn="just"/>
            <a:r>
              <a:rPr lang="el-GR" sz="2600" dirty="0">
                <a:latin typeface="Arial" panose="020B0604020202020204" pitchFamily="34" charset="0"/>
                <a:cs typeface="Arial" panose="020B0604020202020204" pitchFamily="34" charset="0"/>
              </a:rPr>
              <a:t>Οι άνθρωποι μοιράζονται κοινά χαρακτηριστικά ή διαφέρουν βάσει του πολιτισμού στον οποίο συμμετέχουν, ο οποίος διαμορφώνεται από το περιβάλλον που ζει η κάθε κοινωνία. Επίσης, ο κάθε άνθρωπος έχει και μια ξεχωριστή προσωπικότητα με την οποία διαφέρει από κάποιους άλλους</a:t>
            </a:r>
          </a:p>
        </p:txBody>
      </p:sp>
    </p:spTree>
    <p:extLst>
      <p:ext uri="{BB962C8B-B14F-4D97-AF65-F5344CB8AC3E}">
        <p14:creationId xmlns:p14="http://schemas.microsoft.com/office/powerpoint/2010/main" val="1981397446"/>
      </p:ext>
    </p:extLst>
  </p:cSld>
  <p:clrMapOvr>
    <a:masterClrMapping/>
  </p:clrMapOvr>
</p:sld>
</file>

<file path=ppt/theme/theme1.xml><?xml version="1.0" encoding="utf-8"?>
<a:theme xmlns:a="http://schemas.openxmlformats.org/drawingml/2006/main" name="SplashVTI">
  <a:themeElements>
    <a:clrScheme name="AnalogousFromRegularSeedLeftStep">
      <a:dk1>
        <a:srgbClr val="000000"/>
      </a:dk1>
      <a:lt1>
        <a:srgbClr val="FFFFFF"/>
      </a:lt1>
      <a:dk2>
        <a:srgbClr val="1B1D2F"/>
      </a:dk2>
      <a:lt2>
        <a:srgbClr val="F0F3F1"/>
      </a:lt2>
      <a:accent1>
        <a:srgbClr val="E729CF"/>
      </a:accent1>
      <a:accent2>
        <a:srgbClr val="9D17D5"/>
      </a:accent2>
      <a:accent3>
        <a:srgbClr val="6029E7"/>
      </a:accent3>
      <a:accent4>
        <a:srgbClr val="1F36D6"/>
      </a:accent4>
      <a:accent5>
        <a:srgbClr val="2990E7"/>
      </a:accent5>
      <a:accent6>
        <a:srgbClr val="16BEC6"/>
      </a:accent6>
      <a:hlink>
        <a:srgbClr val="359F42"/>
      </a:hlink>
      <a:folHlink>
        <a:srgbClr val="7F7F7F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379</Words>
  <Application>Microsoft Office PowerPoint</Application>
  <PresentationFormat>Ευρεία οθόνη</PresentationFormat>
  <Paragraphs>25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6" baseType="lpstr">
      <vt:lpstr>Arial</vt:lpstr>
      <vt:lpstr>Avenir Next LT Pro</vt:lpstr>
      <vt:lpstr>Cambria</vt:lpstr>
      <vt:lpstr>Posterama</vt:lpstr>
      <vt:lpstr>Times New Roman</vt:lpstr>
      <vt:lpstr>SplashVTI</vt:lpstr>
      <vt:lpstr>Κεφάλαιο 1. Εισαγωγικές Έννοιες 1.1. Άτομο: «φύσει κοινωνικό ον»</vt:lpstr>
      <vt:lpstr>Στόχοι Μαθήματος  </vt:lpstr>
      <vt:lpstr>Τι προσφέρει στον άνθρωπο η συλλογική ζωή </vt:lpstr>
      <vt:lpstr>Σχολιασμός βίντεο </vt:lpstr>
      <vt:lpstr>Ο Άνθρωπος ως Κοινωνικό Ον</vt:lpstr>
      <vt:lpstr>Όλοι οι ανθρώπινοι πολιτισμοί έχουν κάποια κοινά χαρακτηριστικά, μπορείτε να αναφέρετε μερικά;</vt:lpstr>
      <vt:lpstr>Κοινά χαρακτηριστικά των ανθρώπινων πολιτισμών</vt:lpstr>
      <vt:lpstr>Οι άνθρωποι στις φωτογραφίες ανήκουν σε δύο διαφορετικούς πολιτισμούς. Σχολιάστε τις διαφορές που παρατηρείτε: </vt:lpstr>
      <vt:lpstr>Οι διαφορές μεταξύ των ανθρώπινων πολιτισμών </vt:lpstr>
      <vt:lpstr>Δραστηριότητα: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Άνθρωπος: «φύσει κοινωνικό ον»</dc:title>
  <dc:creator>ΚΩΝΣΤΑΝΤΙΝΟΣ ΛΑΜΠΡΑΚΗΣ</dc:creator>
  <cp:lastModifiedBy>ΚΩΝΣΤΑΝΤΙΝΟΣ ΛΑΜΠΡΑΚΗΣ</cp:lastModifiedBy>
  <cp:revision>2</cp:revision>
  <dcterms:created xsi:type="dcterms:W3CDTF">2023-09-14T16:34:34Z</dcterms:created>
  <dcterms:modified xsi:type="dcterms:W3CDTF">2024-09-10T18:16:23Z</dcterms:modified>
</cp:coreProperties>
</file>