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7" r:id="rId3"/>
    <p:sldId id="260" r:id="rId4"/>
    <p:sldId id="258" r:id="rId5"/>
    <p:sldId id="259" r:id="rId6"/>
    <p:sldId id="264" r:id="rId7"/>
    <p:sldId id="261" r:id="rId8"/>
    <p:sldId id="263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2462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7849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3998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9837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8052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pPr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569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pPr/>
              <a:t>9/11/2024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0923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pPr/>
              <a:t>9/11/2024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3338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pPr/>
              <a:t>9/11/2024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528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pPr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9903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pPr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199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4D39700F-2B10-4402-A7DD-06EE224588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pPr/>
              <a:t>9/11/2024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787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06E15305-164C-44CD-9E0F-420C2DC1B3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4A2DC5C2-CCA7-49E4-B67F-6F121D4889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286B574-A7F9-63BE-5C80-D441EE35ABA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t="13101" b="2629"/>
          <a:stretch/>
        </p:blipFill>
        <p:spPr>
          <a:xfrm>
            <a:off x="-1" y="10"/>
            <a:ext cx="12192001" cy="6857990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xmlns="" id="{27966D5E-7857-415C-B50C-0DD96BCB78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37986" y="0"/>
            <a:ext cx="10615629" cy="6858000"/>
          </a:xfrm>
          <a:custGeom>
            <a:avLst/>
            <a:gdLst>
              <a:gd name="connsiteX0" fmla="*/ 7169276 w 10615629"/>
              <a:gd name="connsiteY0" fmla="*/ 5704266 h 6858000"/>
              <a:gd name="connsiteX1" fmla="*/ 7514897 w 10615629"/>
              <a:gd name="connsiteY1" fmla="*/ 6049887 h 6858000"/>
              <a:gd name="connsiteX2" fmla="*/ 7169276 w 10615629"/>
              <a:gd name="connsiteY2" fmla="*/ 6395508 h 6858000"/>
              <a:gd name="connsiteX3" fmla="*/ 6823655 w 10615629"/>
              <a:gd name="connsiteY3" fmla="*/ 6049887 h 6858000"/>
              <a:gd name="connsiteX4" fmla="*/ 7169276 w 10615629"/>
              <a:gd name="connsiteY4" fmla="*/ 5704266 h 6858000"/>
              <a:gd name="connsiteX5" fmla="*/ 10010446 w 10615629"/>
              <a:gd name="connsiteY5" fmla="*/ 2324705 h 6858000"/>
              <a:gd name="connsiteX6" fmla="*/ 10456760 w 10615629"/>
              <a:gd name="connsiteY6" fmla="*/ 2771019 h 6858000"/>
              <a:gd name="connsiteX7" fmla="*/ 10010446 w 10615629"/>
              <a:gd name="connsiteY7" fmla="*/ 3217333 h 6858000"/>
              <a:gd name="connsiteX8" fmla="*/ 9564132 w 10615629"/>
              <a:gd name="connsiteY8" fmla="*/ 2771019 h 6858000"/>
              <a:gd name="connsiteX9" fmla="*/ 10010446 w 10615629"/>
              <a:gd name="connsiteY9" fmla="*/ 2324705 h 6858000"/>
              <a:gd name="connsiteX10" fmla="*/ 10354145 w 10615629"/>
              <a:gd name="connsiteY10" fmla="*/ 1665213 h 6858000"/>
              <a:gd name="connsiteX11" fmla="*/ 10615629 w 10615629"/>
              <a:gd name="connsiteY11" fmla="*/ 1926697 h 6858000"/>
              <a:gd name="connsiteX12" fmla="*/ 10354145 w 10615629"/>
              <a:gd name="connsiteY12" fmla="*/ 2188181 h 6858000"/>
              <a:gd name="connsiteX13" fmla="*/ 10092661 w 10615629"/>
              <a:gd name="connsiteY13" fmla="*/ 1926697 h 6858000"/>
              <a:gd name="connsiteX14" fmla="*/ 10354145 w 10615629"/>
              <a:gd name="connsiteY14" fmla="*/ 1665213 h 6858000"/>
              <a:gd name="connsiteX15" fmla="*/ 1458901 w 10615629"/>
              <a:gd name="connsiteY15" fmla="*/ 659644 h 6858000"/>
              <a:gd name="connsiteX16" fmla="*/ 1905215 w 10615629"/>
              <a:gd name="connsiteY16" fmla="*/ 1105958 h 6858000"/>
              <a:gd name="connsiteX17" fmla="*/ 1458901 w 10615629"/>
              <a:gd name="connsiteY17" fmla="*/ 1552272 h 6858000"/>
              <a:gd name="connsiteX18" fmla="*/ 1012587 w 10615629"/>
              <a:gd name="connsiteY18" fmla="*/ 1105958 h 6858000"/>
              <a:gd name="connsiteX19" fmla="*/ 1458901 w 10615629"/>
              <a:gd name="connsiteY19" fmla="*/ 659644 h 6858000"/>
              <a:gd name="connsiteX20" fmla="*/ 6674038 w 10615629"/>
              <a:gd name="connsiteY20" fmla="*/ 0 h 6858000"/>
              <a:gd name="connsiteX21" fmla="*/ 10121228 w 10615629"/>
              <a:gd name="connsiteY21" fmla="*/ 0 h 6858000"/>
              <a:gd name="connsiteX22" fmla="*/ 10122250 w 10615629"/>
              <a:gd name="connsiteY22" fmla="*/ 1542 h 6858000"/>
              <a:gd name="connsiteX23" fmla="*/ 9914575 w 10615629"/>
              <a:gd name="connsiteY23" fmla="*/ 1714821 h 6858000"/>
              <a:gd name="connsiteX24" fmla="*/ 9361609 w 10615629"/>
              <a:gd name="connsiteY24" fmla="*/ 2396453 h 6858000"/>
              <a:gd name="connsiteX25" fmla="*/ 9334635 w 10615629"/>
              <a:gd name="connsiteY25" fmla="*/ 3107486 h 6858000"/>
              <a:gd name="connsiteX26" fmla="*/ 9815042 w 10615629"/>
              <a:gd name="connsiteY26" fmla="*/ 3891891 h 6858000"/>
              <a:gd name="connsiteX27" fmla="*/ 9376176 w 10615629"/>
              <a:gd name="connsiteY27" fmla="*/ 5202286 h 6858000"/>
              <a:gd name="connsiteX28" fmla="*/ 7869813 w 10615629"/>
              <a:gd name="connsiteY28" fmla="*/ 5436960 h 6858000"/>
              <a:gd name="connsiteX29" fmla="*/ 6545392 w 10615629"/>
              <a:gd name="connsiteY29" fmla="*/ 5630362 h 6858000"/>
              <a:gd name="connsiteX30" fmla="*/ 5772723 w 10615629"/>
              <a:gd name="connsiteY30" fmla="*/ 6502431 h 6858000"/>
              <a:gd name="connsiteX31" fmla="*/ 5542129 w 10615629"/>
              <a:gd name="connsiteY31" fmla="*/ 6791052 h 6858000"/>
              <a:gd name="connsiteX32" fmla="*/ 5487454 w 10615629"/>
              <a:gd name="connsiteY32" fmla="*/ 6858000 h 6858000"/>
              <a:gd name="connsiteX33" fmla="*/ 3860772 w 10615629"/>
              <a:gd name="connsiteY33" fmla="*/ 6858000 h 6858000"/>
              <a:gd name="connsiteX34" fmla="*/ 3806309 w 10615629"/>
              <a:gd name="connsiteY34" fmla="*/ 6753976 h 6858000"/>
              <a:gd name="connsiteX35" fmla="*/ 3692626 w 10615629"/>
              <a:gd name="connsiteY35" fmla="*/ 6315366 h 6858000"/>
              <a:gd name="connsiteX36" fmla="*/ 2561203 w 10615629"/>
              <a:gd name="connsiteY36" fmla="*/ 5694965 h 6858000"/>
              <a:gd name="connsiteX37" fmla="*/ 69617 w 10615629"/>
              <a:gd name="connsiteY37" fmla="*/ 4316865 h 6858000"/>
              <a:gd name="connsiteX38" fmla="*/ 1643 w 10615629"/>
              <a:gd name="connsiteY38" fmla="*/ 3718987 h 6858000"/>
              <a:gd name="connsiteX39" fmla="*/ 368893 w 10615629"/>
              <a:gd name="connsiteY39" fmla="*/ 2555465 h 6858000"/>
              <a:gd name="connsiteX40" fmla="*/ 1113509 w 10615629"/>
              <a:gd name="connsiteY40" fmla="*/ 2231777 h 6858000"/>
              <a:gd name="connsiteX41" fmla="*/ 2037233 w 10615629"/>
              <a:gd name="connsiteY41" fmla="*/ 2044714 h 6858000"/>
              <a:gd name="connsiteX42" fmla="*/ 2547311 w 10615629"/>
              <a:gd name="connsiteY42" fmla="*/ 1444273 h 6858000"/>
              <a:gd name="connsiteX43" fmla="*/ 3900864 w 10615629"/>
              <a:gd name="connsiteY43" fmla="*/ 617925 h 6858000"/>
              <a:gd name="connsiteX44" fmla="*/ 4571572 w 10615629"/>
              <a:gd name="connsiteY44" fmla="*/ 899937 h 6858000"/>
              <a:gd name="connsiteX45" fmla="*/ 6039226 w 10615629"/>
              <a:gd name="connsiteY45" fmla="*/ 670658 h 6858000"/>
              <a:gd name="connsiteX46" fmla="*/ 6656610 w 10615629"/>
              <a:gd name="connsiteY46" fmla="*/ 1615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0615629" h="6858000">
                <a:moveTo>
                  <a:pt x="7169276" y="5704266"/>
                </a:moveTo>
                <a:cubicBezTo>
                  <a:pt x="7360157" y="5704266"/>
                  <a:pt x="7514897" y="5859006"/>
                  <a:pt x="7514897" y="6049887"/>
                </a:cubicBezTo>
                <a:cubicBezTo>
                  <a:pt x="7514897" y="6240768"/>
                  <a:pt x="7360157" y="6395508"/>
                  <a:pt x="7169276" y="6395508"/>
                </a:cubicBezTo>
                <a:cubicBezTo>
                  <a:pt x="6978395" y="6395508"/>
                  <a:pt x="6823655" y="6240768"/>
                  <a:pt x="6823655" y="6049887"/>
                </a:cubicBezTo>
                <a:cubicBezTo>
                  <a:pt x="6823655" y="5859006"/>
                  <a:pt x="6978395" y="5704266"/>
                  <a:pt x="7169276" y="5704266"/>
                </a:cubicBezTo>
                <a:close/>
                <a:moveTo>
                  <a:pt x="10010446" y="2324705"/>
                </a:moveTo>
                <a:cubicBezTo>
                  <a:pt x="10256938" y="2324705"/>
                  <a:pt x="10456760" y="2524528"/>
                  <a:pt x="10456760" y="2771019"/>
                </a:cubicBezTo>
                <a:cubicBezTo>
                  <a:pt x="10456760" y="3017511"/>
                  <a:pt x="10256938" y="3217333"/>
                  <a:pt x="10010446" y="3217333"/>
                </a:cubicBezTo>
                <a:cubicBezTo>
                  <a:pt x="9763954" y="3217333"/>
                  <a:pt x="9564132" y="3017511"/>
                  <a:pt x="9564132" y="2771019"/>
                </a:cubicBezTo>
                <a:cubicBezTo>
                  <a:pt x="9564132" y="2524528"/>
                  <a:pt x="9763954" y="2324705"/>
                  <a:pt x="10010446" y="2324705"/>
                </a:cubicBezTo>
                <a:close/>
                <a:moveTo>
                  <a:pt x="10354145" y="1665213"/>
                </a:moveTo>
                <a:cubicBezTo>
                  <a:pt x="10498559" y="1665213"/>
                  <a:pt x="10615629" y="1782283"/>
                  <a:pt x="10615629" y="1926697"/>
                </a:cubicBezTo>
                <a:cubicBezTo>
                  <a:pt x="10615629" y="2071111"/>
                  <a:pt x="10498559" y="2188181"/>
                  <a:pt x="10354145" y="2188181"/>
                </a:cubicBezTo>
                <a:cubicBezTo>
                  <a:pt x="10209731" y="2188181"/>
                  <a:pt x="10092661" y="2071111"/>
                  <a:pt x="10092661" y="1926697"/>
                </a:cubicBezTo>
                <a:cubicBezTo>
                  <a:pt x="10092661" y="1782283"/>
                  <a:pt x="10209731" y="1665213"/>
                  <a:pt x="10354145" y="1665213"/>
                </a:cubicBezTo>
                <a:close/>
                <a:moveTo>
                  <a:pt x="1458901" y="659644"/>
                </a:moveTo>
                <a:cubicBezTo>
                  <a:pt x="1705393" y="659644"/>
                  <a:pt x="1905215" y="859466"/>
                  <a:pt x="1905215" y="1105958"/>
                </a:cubicBezTo>
                <a:cubicBezTo>
                  <a:pt x="1905215" y="1352450"/>
                  <a:pt x="1705393" y="1552272"/>
                  <a:pt x="1458901" y="1552272"/>
                </a:cubicBezTo>
                <a:cubicBezTo>
                  <a:pt x="1212409" y="1552272"/>
                  <a:pt x="1012587" y="1352450"/>
                  <a:pt x="1012587" y="1105958"/>
                </a:cubicBezTo>
                <a:cubicBezTo>
                  <a:pt x="1012587" y="859466"/>
                  <a:pt x="1212409" y="659644"/>
                  <a:pt x="1458901" y="659644"/>
                </a:cubicBezTo>
                <a:close/>
                <a:moveTo>
                  <a:pt x="6674038" y="0"/>
                </a:moveTo>
                <a:lnTo>
                  <a:pt x="10121228" y="0"/>
                </a:lnTo>
                <a:lnTo>
                  <a:pt x="10122250" y="1542"/>
                </a:lnTo>
                <a:cubicBezTo>
                  <a:pt x="10407914" y="485220"/>
                  <a:pt x="10448238" y="1134713"/>
                  <a:pt x="9914575" y="1714821"/>
                </a:cubicBezTo>
                <a:cubicBezTo>
                  <a:pt x="9716856" y="1929804"/>
                  <a:pt x="9539638" y="2164208"/>
                  <a:pt x="9361609" y="2396453"/>
                </a:cubicBezTo>
                <a:cubicBezTo>
                  <a:pt x="9193292" y="2616157"/>
                  <a:pt x="9188572" y="2869712"/>
                  <a:pt x="9334635" y="3107486"/>
                </a:cubicBezTo>
                <a:cubicBezTo>
                  <a:pt x="9495670" y="3368730"/>
                  <a:pt x="9683004" y="3617025"/>
                  <a:pt x="9815042" y="3891891"/>
                </a:cubicBezTo>
                <a:cubicBezTo>
                  <a:pt x="10050525" y="4382007"/>
                  <a:pt x="9955575" y="4864841"/>
                  <a:pt x="9376176" y="5202286"/>
                </a:cubicBezTo>
                <a:cubicBezTo>
                  <a:pt x="8901029" y="5479039"/>
                  <a:pt x="8396077" y="5489829"/>
                  <a:pt x="7869813" y="5436960"/>
                </a:cubicBezTo>
                <a:cubicBezTo>
                  <a:pt x="7414764" y="5391373"/>
                  <a:pt x="6924917" y="5356038"/>
                  <a:pt x="6545392" y="5630362"/>
                </a:cubicBezTo>
                <a:cubicBezTo>
                  <a:pt x="6238294" y="5852628"/>
                  <a:pt x="6024795" y="6205178"/>
                  <a:pt x="5772723" y="6502431"/>
                </a:cubicBezTo>
                <a:cubicBezTo>
                  <a:pt x="5693285" y="6596233"/>
                  <a:pt x="5618533" y="6694485"/>
                  <a:pt x="5542129" y="6791052"/>
                </a:cubicBezTo>
                <a:lnTo>
                  <a:pt x="5487454" y="6858000"/>
                </a:lnTo>
                <a:lnTo>
                  <a:pt x="3860772" y="6858000"/>
                </a:lnTo>
                <a:lnTo>
                  <a:pt x="3806309" y="6753976"/>
                </a:lnTo>
                <a:cubicBezTo>
                  <a:pt x="3748311" y="6617180"/>
                  <a:pt x="3717510" y="6461835"/>
                  <a:pt x="3692626" y="6315366"/>
                </a:cubicBezTo>
                <a:cubicBezTo>
                  <a:pt x="3594980" y="5743923"/>
                  <a:pt x="2996563" y="5569132"/>
                  <a:pt x="2561203" y="5694965"/>
                </a:cubicBezTo>
                <a:cubicBezTo>
                  <a:pt x="1295584" y="6063834"/>
                  <a:pt x="405173" y="5417942"/>
                  <a:pt x="69617" y="4316865"/>
                </a:cubicBezTo>
                <a:cubicBezTo>
                  <a:pt x="12163" y="4128181"/>
                  <a:pt x="22818" y="3919404"/>
                  <a:pt x="1643" y="3718987"/>
                </a:cubicBezTo>
                <a:cubicBezTo>
                  <a:pt x="-11845" y="3285650"/>
                  <a:pt x="53163" y="2879692"/>
                  <a:pt x="368893" y="2555465"/>
                </a:cubicBezTo>
                <a:cubicBezTo>
                  <a:pt x="570254" y="2348709"/>
                  <a:pt x="826642" y="2266304"/>
                  <a:pt x="1113509" y="2231777"/>
                </a:cubicBezTo>
                <a:cubicBezTo>
                  <a:pt x="1425464" y="2194013"/>
                  <a:pt x="1739171" y="2139122"/>
                  <a:pt x="2037233" y="2044714"/>
                </a:cubicBezTo>
                <a:cubicBezTo>
                  <a:pt x="2313448" y="1957047"/>
                  <a:pt x="2430109" y="1689061"/>
                  <a:pt x="2547311" y="1444273"/>
                </a:cubicBezTo>
                <a:cubicBezTo>
                  <a:pt x="2839304" y="834121"/>
                  <a:pt x="3300290" y="529585"/>
                  <a:pt x="3900864" y="617925"/>
                </a:cubicBezTo>
                <a:cubicBezTo>
                  <a:pt x="4133785" y="652182"/>
                  <a:pt x="4362119" y="778959"/>
                  <a:pt x="4571572" y="899937"/>
                </a:cubicBezTo>
                <a:cubicBezTo>
                  <a:pt x="5133170" y="1224435"/>
                  <a:pt x="5641899" y="1068660"/>
                  <a:pt x="6039226" y="670658"/>
                </a:cubicBezTo>
                <a:cubicBezTo>
                  <a:pt x="6250634" y="458239"/>
                  <a:pt x="6444898" y="227157"/>
                  <a:pt x="6656610" y="1615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BBB27966-D5D8-11FD-F12A-9264C89CDE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49701" y="1816046"/>
            <a:ext cx="6458556" cy="2387600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>
                <a:latin typeface="Arial" pitchFamily="34" charset="0"/>
                <a:cs typeface="Arial" pitchFamily="34" charset="0"/>
              </a:rPr>
              <a:t>1. Βασικές έννοιες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/>
            </a:r>
            <a:br>
              <a:rPr lang="el-GR" dirty="0" smtClean="0">
                <a:latin typeface="Arial" pitchFamily="34" charset="0"/>
                <a:cs typeface="Arial" pitchFamily="34" charset="0"/>
              </a:rPr>
            </a:br>
            <a:r>
              <a:rPr lang="el-GR" dirty="0" smtClean="0">
                <a:latin typeface="Arial" pitchFamily="34" charset="0"/>
                <a:cs typeface="Arial" pitchFamily="34" charset="0"/>
              </a:rPr>
              <a:t>1.2. Τι </a:t>
            </a:r>
            <a:r>
              <a:rPr lang="el-GR" dirty="0">
                <a:latin typeface="Arial" pitchFamily="34" charset="0"/>
                <a:cs typeface="Arial" pitchFamily="34" charset="0"/>
              </a:rPr>
              <a:t>ονομάζουμε «Κοινωνία»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4DCCDD30-9CD9-C6F0-2DEF-6460FFD4FE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1743" y="3972910"/>
            <a:ext cx="6458556" cy="1284890"/>
          </a:xfrm>
        </p:spPr>
        <p:txBody>
          <a:bodyPr anchor="ctr">
            <a:normAutofit/>
          </a:bodyPr>
          <a:lstStyle/>
          <a:p>
            <a:pPr algn="ctr"/>
            <a:r>
              <a:rPr lang="el-GR" dirty="0" smtClean="0">
                <a:latin typeface="Arial" pitchFamily="34" charset="0"/>
                <a:cs typeface="Arial" pitchFamily="34" charset="0"/>
              </a:rPr>
              <a:t>Βιβλιογραφική αναφορά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Κοινωνική και Πολιτική Αγωγή,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βιβλίο μαθητή,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σ. </a:t>
            </a:r>
            <a:r>
              <a:rPr lang="el-GR" dirty="0">
                <a:latin typeface="Arial" pitchFamily="34" charset="0"/>
                <a:cs typeface="Arial" pitchFamily="34" charset="0"/>
              </a:rPr>
              <a:t>12-13.</a:t>
            </a:r>
          </a:p>
        </p:txBody>
      </p:sp>
    </p:spTree>
    <p:extLst>
      <p:ext uri="{BB962C8B-B14F-4D97-AF65-F5344CB8AC3E}">
        <p14:creationId xmlns:p14="http://schemas.microsoft.com/office/powerpoint/2010/main" xmlns="" val="2356763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3D8527A-4349-02D0-4A1C-7A0FCB9D2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Στόχοι Μαθήματος </a:t>
            </a:r>
            <a:b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B169F78C-B8DF-3A36-261F-9EAA0532C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l-GR" sz="40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Να περιγράφουμε την κοινωνία ως οργανωμένο σύνολο που έχει διάρκεια </a:t>
            </a:r>
            <a:r>
              <a:rPr lang="el-GR" sz="4000" dirty="0" smtClean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στον </a:t>
            </a:r>
            <a:r>
              <a:rPr lang="el-GR" sz="40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χρόνο και δημιουργεί τον πολιτισμό της.</a:t>
            </a:r>
          </a:p>
          <a:p>
            <a:pPr marL="457200" indent="-457200">
              <a:buAutoNum type="arabicPeriod"/>
            </a:pPr>
            <a:r>
              <a:rPr lang="el-GR" sz="40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Να </a:t>
            </a:r>
            <a:r>
              <a:rPr lang="el-GR" sz="4000" dirty="0" smtClean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διακρίνουμε τα </a:t>
            </a:r>
            <a:r>
              <a:rPr lang="el-GR" sz="40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στοιχεία αυτονομίας και αλληλεπίδρασης ανάμεσα στις διαφορετικές κοινωνίες. </a:t>
            </a:r>
          </a:p>
          <a:p>
            <a:pPr marL="457200" indent="-457200">
              <a:buAutoNum type="arabicPeriod"/>
            </a:pPr>
            <a:endParaRPr lang="el-GR" sz="4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266629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2">
            <a:extLst>
              <a:ext uri="{FF2B5EF4-FFF2-40B4-BE49-F238E27FC236}">
                <a16:creationId xmlns:a16="http://schemas.microsoft.com/office/drawing/2014/main" xmlns="" id="{042E603F-28B7-4831-BF23-65FBAB13D5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eeform: Shape 14">
            <a:extLst>
              <a:ext uri="{FF2B5EF4-FFF2-40B4-BE49-F238E27FC236}">
                <a16:creationId xmlns:a16="http://schemas.microsoft.com/office/drawing/2014/main" xmlns="" id="{4D39700F-2B10-4402-A7DD-06EE224588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23" name="Background Fill">
            <a:extLst>
              <a:ext uri="{FF2B5EF4-FFF2-40B4-BE49-F238E27FC236}">
                <a16:creationId xmlns:a16="http://schemas.microsoft.com/office/drawing/2014/main" xmlns="" id="{B937640E-EF7A-4A6C-A950-D12B7D5C92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8">
            <a:extLst>
              <a:ext uri="{FF2B5EF4-FFF2-40B4-BE49-F238E27FC236}">
                <a16:creationId xmlns:a16="http://schemas.microsoft.com/office/drawing/2014/main" xmlns="" id="{2D7B8C8D-303A-4A32-9B89-7D0C614A99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CD7DC5A-A6AC-E541-8C6F-0CB81E831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492" y="557784"/>
            <a:ext cx="6228907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kern="1200" dirty="0" err="1">
                <a:solidFill>
                  <a:schemeClr val="tx1"/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Ανάκληση</a:t>
            </a:r>
            <a:r>
              <a:rPr lang="en-US" sz="4400" kern="1200" dirty="0">
                <a:solidFill>
                  <a:schemeClr val="tx1"/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en-US" sz="4400" kern="1200" dirty="0" err="1">
                <a:solidFill>
                  <a:schemeClr val="tx1"/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Γνώσεων</a:t>
            </a:r>
            <a:r>
              <a:rPr lang="en-US" sz="4400" kern="1200" dirty="0">
                <a:solidFill>
                  <a:schemeClr val="tx1"/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:</a:t>
            </a:r>
          </a:p>
        </p:txBody>
      </p:sp>
      <p:pic>
        <p:nvPicPr>
          <p:cNvPr id="6" name="Θέση περιεχομένου 5" descr="Εικόνα που περιέχει εξωτερικός χώρος/ύπαιθρος, ουρανός, άτομο, ρουχισμός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029FECDA-A595-B14D-DE65-C72AC8AB7E2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785" r="5093" b="-1"/>
          <a:stretch/>
        </p:blipFill>
        <p:spPr>
          <a:xfrm>
            <a:off x="1" y="3407693"/>
            <a:ext cx="4874885" cy="3450307"/>
          </a:xfrm>
          <a:custGeom>
            <a:avLst/>
            <a:gdLst/>
            <a:ahLst/>
            <a:cxnLst/>
            <a:rect l="l" t="t" r="r" b="b"/>
            <a:pathLst>
              <a:path w="4874885" h="3450307">
                <a:moveTo>
                  <a:pt x="4532754" y="1351027"/>
                </a:moveTo>
                <a:cubicBezTo>
                  <a:pt x="4708691" y="1351027"/>
                  <a:pt x="4851318" y="1493653"/>
                  <a:pt x="4851318" y="1669590"/>
                </a:cubicBezTo>
                <a:cubicBezTo>
                  <a:pt x="4851318" y="1845527"/>
                  <a:pt x="4708691" y="1988153"/>
                  <a:pt x="4532754" y="1988153"/>
                </a:cubicBezTo>
                <a:cubicBezTo>
                  <a:pt x="4356817" y="1988153"/>
                  <a:pt x="4214192" y="1845527"/>
                  <a:pt x="4214192" y="1669590"/>
                </a:cubicBezTo>
                <a:cubicBezTo>
                  <a:pt x="4214192" y="1493653"/>
                  <a:pt x="4356817" y="1351027"/>
                  <a:pt x="4532754" y="1351027"/>
                </a:cubicBezTo>
                <a:close/>
                <a:moveTo>
                  <a:pt x="0" y="0"/>
                </a:moveTo>
                <a:lnTo>
                  <a:pt x="4856689" y="0"/>
                </a:lnTo>
                <a:lnTo>
                  <a:pt x="4870434" y="84681"/>
                </a:lnTo>
                <a:cubicBezTo>
                  <a:pt x="4883002" y="213833"/>
                  <a:pt x="4869945" y="349640"/>
                  <a:pt x="4818595" y="498581"/>
                </a:cubicBezTo>
                <a:cubicBezTo>
                  <a:pt x="4635545" y="1029670"/>
                  <a:pt x="4177089" y="1186904"/>
                  <a:pt x="4130801" y="1581479"/>
                </a:cubicBezTo>
                <a:cubicBezTo>
                  <a:pt x="4074635" y="2056713"/>
                  <a:pt x="4591392" y="2220122"/>
                  <a:pt x="4573797" y="2766116"/>
                </a:cubicBezTo>
                <a:cubicBezTo>
                  <a:pt x="4566496" y="2988878"/>
                  <a:pt x="4471921" y="3227871"/>
                  <a:pt x="4326108" y="3414524"/>
                </a:cubicBezTo>
                <a:lnTo>
                  <a:pt x="4294346" y="3450307"/>
                </a:lnTo>
                <a:lnTo>
                  <a:pt x="0" y="3450307"/>
                </a:lnTo>
                <a:close/>
              </a:path>
            </a:pathLst>
          </a:custGeom>
        </p:spPr>
      </p:pic>
      <p:pic>
        <p:nvPicPr>
          <p:cNvPr id="8" name="Θέση περιεχομένου 7" descr="Εικόνα που περιέχει ιγκλού, ρουχισμός, εξωτερικός χώρος/ύπαιθρος, άτομο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EFC7C0C0-8D3A-AC92-4529-24066415332F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1045"/>
          <a:stretch/>
        </p:blipFill>
        <p:spPr>
          <a:xfrm>
            <a:off x="20" y="10"/>
            <a:ext cx="4863586" cy="3450297"/>
          </a:xfrm>
          <a:custGeom>
            <a:avLst/>
            <a:gdLst/>
            <a:ahLst/>
            <a:cxnLst/>
            <a:rect l="l" t="t" r="r" b="b"/>
            <a:pathLst>
              <a:path w="4863606" h="3450307">
                <a:moveTo>
                  <a:pt x="4591342" y="1822824"/>
                </a:moveTo>
                <a:cubicBezTo>
                  <a:pt x="4734922" y="1822824"/>
                  <a:pt x="4851318" y="1939219"/>
                  <a:pt x="4851318" y="2082800"/>
                </a:cubicBezTo>
                <a:cubicBezTo>
                  <a:pt x="4851318" y="2226381"/>
                  <a:pt x="4734922" y="2342776"/>
                  <a:pt x="4591342" y="2342776"/>
                </a:cubicBezTo>
                <a:cubicBezTo>
                  <a:pt x="4447760" y="2342776"/>
                  <a:pt x="4331366" y="2226381"/>
                  <a:pt x="4331366" y="2082800"/>
                </a:cubicBezTo>
                <a:cubicBezTo>
                  <a:pt x="4331366" y="1939219"/>
                  <a:pt x="4447760" y="1822824"/>
                  <a:pt x="4591342" y="1822824"/>
                </a:cubicBezTo>
                <a:close/>
                <a:moveTo>
                  <a:pt x="4548524" y="1354515"/>
                </a:moveTo>
                <a:cubicBezTo>
                  <a:pt x="4640145" y="1354515"/>
                  <a:pt x="4714417" y="1428787"/>
                  <a:pt x="4714417" y="1520407"/>
                </a:cubicBezTo>
                <a:cubicBezTo>
                  <a:pt x="4714417" y="1612027"/>
                  <a:pt x="4640145" y="1686299"/>
                  <a:pt x="4548524" y="1686299"/>
                </a:cubicBezTo>
                <a:cubicBezTo>
                  <a:pt x="4456904" y="1686299"/>
                  <a:pt x="4382633" y="1612027"/>
                  <a:pt x="4382633" y="1520407"/>
                </a:cubicBezTo>
                <a:cubicBezTo>
                  <a:pt x="4382633" y="1428787"/>
                  <a:pt x="4456904" y="1354515"/>
                  <a:pt x="4548524" y="1354515"/>
                </a:cubicBezTo>
                <a:close/>
                <a:moveTo>
                  <a:pt x="0" y="0"/>
                </a:moveTo>
                <a:lnTo>
                  <a:pt x="153671" y="0"/>
                </a:lnTo>
                <a:lnTo>
                  <a:pt x="909477" y="0"/>
                </a:lnTo>
                <a:lnTo>
                  <a:pt x="2112567" y="0"/>
                </a:lnTo>
                <a:lnTo>
                  <a:pt x="2477521" y="0"/>
                </a:lnTo>
                <a:lnTo>
                  <a:pt x="4026565" y="0"/>
                </a:lnTo>
                <a:lnTo>
                  <a:pt x="4318929" y="0"/>
                </a:lnTo>
                <a:lnTo>
                  <a:pt x="4347748" y="26006"/>
                </a:lnTo>
                <a:cubicBezTo>
                  <a:pt x="4576020" y="265828"/>
                  <a:pt x="4547105" y="605203"/>
                  <a:pt x="4412376" y="981453"/>
                </a:cubicBezTo>
                <a:cubicBezTo>
                  <a:pt x="4407458" y="994267"/>
                  <a:pt x="4401397" y="1006625"/>
                  <a:pt x="4394268" y="1018429"/>
                </a:cubicBezTo>
                <a:cubicBezTo>
                  <a:pt x="4302616" y="1213511"/>
                  <a:pt x="3914486" y="2128752"/>
                  <a:pt x="4471063" y="2621388"/>
                </a:cubicBezTo>
                <a:cubicBezTo>
                  <a:pt x="4474502" y="2624417"/>
                  <a:pt x="4477530" y="2627394"/>
                  <a:pt x="4480254" y="2630331"/>
                </a:cubicBezTo>
                <a:cubicBezTo>
                  <a:pt x="4539798" y="2687655"/>
                  <a:pt x="4597630" y="2763073"/>
                  <a:pt x="4652690" y="2872062"/>
                </a:cubicBezTo>
                <a:cubicBezTo>
                  <a:pt x="4736423" y="3038692"/>
                  <a:pt x="4812133" y="3197951"/>
                  <a:pt x="4849792" y="3365199"/>
                </a:cubicBezTo>
                <a:lnTo>
                  <a:pt x="4863606" y="3450307"/>
                </a:lnTo>
                <a:lnTo>
                  <a:pt x="0" y="3450307"/>
                </a:lnTo>
                <a:close/>
              </a:path>
            </a:pathLst>
          </a:custGeom>
        </p:spPr>
      </p:pic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D8FCBFA4-2574-B711-4DE5-35422A193C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492" y="2106204"/>
            <a:ext cx="6228907" cy="4036534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just">
              <a:buAutoNum type="arabicPeriod"/>
            </a:pPr>
            <a:r>
              <a:rPr lang="el-GR" sz="2600" dirty="0" smtClean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Γιατί ο άνθρωπος δεν μπορεί να υπάρξεις δίχως κοινωνία (και συλλογικά οργανωμένη </a:t>
            </a:r>
            <a:r>
              <a:rPr lang="el-GR" sz="2600" dirty="0" err="1" smtClean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ζωη</a:t>
            </a:r>
            <a:r>
              <a:rPr lang="en-US" sz="2600" dirty="0" smtClean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;)</a:t>
            </a:r>
          </a:p>
          <a:p>
            <a:pPr marL="342900" indent="-342900" algn="just">
              <a:buAutoNum type="arabicPeriod"/>
            </a:pPr>
            <a:r>
              <a:rPr lang="el-GR" sz="2600" dirty="0" smtClean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Γιατί οι </a:t>
            </a:r>
            <a:r>
              <a:rPr lang="el-GR" sz="2600" dirty="0" err="1" smtClean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Ινουίτ</a:t>
            </a:r>
            <a:r>
              <a:rPr lang="el-GR" sz="2600" dirty="0" smtClean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που ζουν στον Αρκτικό Κύκλο ντύνονται &amp; κουρεύονται διαφορετικά από τους </a:t>
            </a:r>
            <a:r>
              <a:rPr lang="el-GR" sz="2600" dirty="0" err="1" smtClean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Μασάι</a:t>
            </a:r>
            <a:r>
              <a:rPr lang="el-GR" sz="2600" dirty="0" smtClean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που </a:t>
            </a:r>
            <a:r>
              <a:rPr lang="el-GR" sz="2600" dirty="0" err="1" smtClean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ζούν</a:t>
            </a:r>
            <a:r>
              <a:rPr lang="el-GR" sz="2600" dirty="0" smtClean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στην Ανατολική Αφρική </a:t>
            </a:r>
            <a:endParaRPr lang="en-US" sz="2600" dirty="0" smtClean="0">
              <a:latin typeface="Arial" pitchFamily="34" charset="0"/>
              <a:ea typeface="Cambria" panose="02040503050406030204" pitchFamily="18" charset="0"/>
              <a:cs typeface="Arial" pitchFamily="34" charset="0"/>
            </a:endParaRPr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61665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ctrTitle"/>
          </p:nvPr>
        </p:nvSpPr>
        <p:spPr>
          <a:xfrm>
            <a:off x="717752" y="1376856"/>
            <a:ext cx="10969752" cy="3593996"/>
          </a:xfrm>
        </p:spPr>
        <p:txBody>
          <a:bodyPr anchor="ctr">
            <a:normAutofit/>
          </a:bodyPr>
          <a:lstStyle/>
          <a:p>
            <a:pPr marL="342900" indent="-342900" algn="ctr"/>
            <a:r>
              <a:rPr lang="el-GR" dirty="0" smtClean="0">
                <a:latin typeface="Arial" pitchFamily="34" charset="0"/>
                <a:cs typeface="Arial" pitchFamily="34" charset="0"/>
              </a:rPr>
              <a:t>Όταν ακούτε τη λέξη κοινωνία, ποια λέξη σας έρχεται στο μυαλό που την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περιγράφει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057931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830815E8-0FC2-4A53-5020-0EE1AD47A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latin typeface="Arial" pitchFamily="34" charset="0"/>
                <a:cs typeface="Arial" pitchFamily="34" charset="0"/>
              </a:rPr>
              <a:t>Τι είναι κοινωνία 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F94FD31B-143C-0A68-65B1-329008693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600" dirty="0" smtClean="0">
                <a:latin typeface="Arial" pitchFamily="34" charset="0"/>
                <a:cs typeface="Arial" pitchFamily="34" charset="0"/>
              </a:rPr>
              <a:t>Κοινωνία είναι ένα σχετικά μεγάλο και οργανωμένο σύνολο ανθρώπων που έχει διάρκεια στο χρόνο και διακρίνεται με βάση τον </a:t>
            </a:r>
            <a:r>
              <a:rPr lang="el-GR" sz="2600" b="1" dirty="0" smtClean="0">
                <a:latin typeface="Arial" pitchFamily="34" charset="0"/>
                <a:cs typeface="Arial" pitchFamily="34" charset="0"/>
              </a:rPr>
              <a:t>πολιτισμό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 του:</a:t>
            </a:r>
          </a:p>
          <a:p>
            <a:pPr lvl="0" algn="just"/>
            <a:r>
              <a:rPr lang="el-GR" sz="2600" dirty="0" smtClean="0">
                <a:latin typeface="Arial" pitchFamily="34" charset="0"/>
                <a:cs typeface="Arial" pitchFamily="34" charset="0"/>
              </a:rPr>
              <a:t>Είναι ένα οργανωμένο σύνολο ατόμων και όχι ένα απλό άθροισμα, εφόσον μέσα από τις οργανωμένες σχέσεις τους οι άνθρωποι δημιουργούν τον πολιτισμό τους.</a:t>
            </a:r>
          </a:p>
          <a:p>
            <a:pPr lvl="0" algn="just"/>
            <a:r>
              <a:rPr lang="el-GR" sz="2600" dirty="0" smtClean="0">
                <a:latin typeface="Arial" pitchFamily="34" charset="0"/>
                <a:cs typeface="Arial" pitchFamily="34" charset="0"/>
              </a:rPr>
              <a:t>Είναι σχετικά αυτόνομη, εφόσον έχει ένα δικό της πολιτισμό αλλά και συγχρόνως δέχεται επιδράσεις από τις άλλες 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κοινωνίες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.</a:t>
            </a:r>
            <a:endParaRPr lang="el-GR" sz="26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4576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ctrTitle"/>
          </p:nvPr>
        </p:nvSpPr>
        <p:spPr>
          <a:xfrm>
            <a:off x="717752" y="1376856"/>
            <a:ext cx="10969752" cy="3593996"/>
          </a:xfrm>
        </p:spPr>
        <p:txBody>
          <a:bodyPr anchor="ctr">
            <a:normAutofit/>
          </a:bodyPr>
          <a:lstStyle/>
          <a:p>
            <a:pPr marL="342900" indent="-342900" algn="ctr"/>
            <a:r>
              <a:rPr lang="el-GR" dirty="0" smtClean="0"/>
              <a:t>Σκεφτείτε και πείτε πράγματα που οργανώνουν οι κοινωνίες, τόσο αυτή που ζούμε, όσο και κατά το παρελθόν.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057931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2677B62A-0512-CEA7-D79C-D7C18B14E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>
                <a:latin typeface="Arial" pitchFamily="34" charset="0"/>
                <a:cs typeface="Arial" pitchFamily="34" charset="0"/>
              </a:rPr>
              <a:t>Η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κοινωνία και </a:t>
            </a:r>
            <a:r>
              <a:rPr lang="el-GR" smtClean="0">
                <a:latin typeface="Arial" pitchFamily="34" charset="0"/>
                <a:cs typeface="Arial" pitchFamily="34" charset="0"/>
              </a:rPr>
              <a:t>πως οργανώνεται 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AED74845-EC84-9D17-E18A-5D567258F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57200" indent="-457200" algn="just">
              <a:buFont typeface="Avenir Next LT Pro" panose="020B0504020202020204" pitchFamily="34" charset="0"/>
              <a:buAutoNum type="arabicPeriod"/>
            </a:pPr>
            <a:r>
              <a:rPr lang="el-GR" sz="3600" dirty="0">
                <a:latin typeface="Arial" pitchFamily="34" charset="0"/>
                <a:cs typeface="Arial" pitchFamily="34" charset="0"/>
              </a:rPr>
              <a:t>Κοινωνία είναι ένα σχετικά μεγάλο και οργανωμένο σύνολο ανθρώπων που έχει διάρκεια στο χρόνο και διακρίνεται με βάση τον πολιτισμό του.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Avenir Next LT Pro" panose="020B0504020202020204" pitchFamily="34" charset="0"/>
              <a:buAutoNum type="arabicPeriod"/>
            </a:pPr>
            <a:r>
              <a:rPr lang="el-GR" sz="3600" dirty="0" smtClean="0">
                <a:latin typeface="Arial" pitchFamily="34" charset="0"/>
                <a:cs typeface="Arial" pitchFamily="34" charset="0"/>
              </a:rPr>
              <a:t>Αποτελείται </a:t>
            </a:r>
            <a:r>
              <a:rPr lang="el-GR" sz="3600" dirty="0" smtClean="0">
                <a:latin typeface="Arial" pitchFamily="34" charset="0"/>
                <a:cs typeface="Arial" pitchFamily="34" charset="0"/>
              </a:rPr>
              <a:t>από επιμέρους κοινωνικές ομάδες και κοινωνικές τάξεις οργανώνεται με βάση συγκεκριμένους κοινωνικούς κανόνες και θεσμούς, όπως π.χ. η οικογένεια και το σχολείο. Η κοινωνία μεταφέρει στα νέα μέλη της το σύνολο του πολιτισμού της και τα ελέγχει για την τήρηση των κανόνων, ενώ αντιμετωπίζει κοινωνικά προβλήματα για τα οποία προωθεί λύσεις.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Avenir Next LT Pro" panose="020B0504020202020204" pitchFamily="34" charset="0"/>
              <a:buAutoNum type="arabicPeriod"/>
            </a:pPr>
            <a:r>
              <a:rPr lang="el-GR" sz="3600" dirty="0" smtClean="0">
                <a:latin typeface="Arial" pitchFamily="34" charset="0"/>
                <a:cs typeface="Arial" pitchFamily="34" charset="0"/>
              </a:rPr>
              <a:t>Κάθε </a:t>
            </a:r>
            <a:r>
              <a:rPr lang="el-GR" sz="3600" dirty="0">
                <a:latin typeface="Arial" pitchFamily="34" charset="0"/>
                <a:cs typeface="Arial" pitchFamily="34" charset="0"/>
              </a:rPr>
              <a:t>κοινωνία είναι αυτόνομη αλλά δέχεται και επιδράσεις από τις άλλες κοινωνίες</a:t>
            </a:r>
          </a:p>
          <a:p>
            <a:pPr marL="457200" indent="-457200" algn="just">
              <a:buFont typeface="Avenir Next LT Pro" panose="020B0504020202020204" pitchFamily="34" charset="0"/>
              <a:buAutoNum type="arabicPeriod"/>
            </a:pPr>
            <a:r>
              <a:rPr lang="el-GR" sz="3600" dirty="0">
                <a:latin typeface="Arial" pitchFamily="34" charset="0"/>
                <a:cs typeface="Arial" pitchFamily="34" charset="0"/>
              </a:rPr>
              <a:t>Η κοινωνία δεν ταυτίζεται </a:t>
            </a:r>
            <a:r>
              <a:rPr lang="el-GR" sz="3600" dirty="0" smtClean="0">
                <a:latin typeface="Arial" pitchFamily="34" charset="0"/>
                <a:cs typeface="Arial" pitchFamily="34" charset="0"/>
              </a:rPr>
              <a:t>πάντα </a:t>
            </a:r>
            <a:r>
              <a:rPr lang="el-GR" sz="3600" dirty="0" smtClean="0">
                <a:latin typeface="Arial" pitchFamily="34" charset="0"/>
                <a:cs typeface="Arial" pitchFamily="34" charset="0"/>
              </a:rPr>
              <a:t>με </a:t>
            </a:r>
            <a:r>
              <a:rPr lang="el-GR" sz="3600" dirty="0">
                <a:latin typeface="Arial" pitchFamily="34" charset="0"/>
                <a:cs typeface="Arial" pitchFamily="34" charset="0"/>
              </a:rPr>
              <a:t>τα εδαφικά όρια του </a:t>
            </a:r>
            <a:r>
              <a:rPr lang="el-GR" sz="3600" dirty="0" smtClean="0">
                <a:latin typeface="Arial" pitchFamily="34" charset="0"/>
                <a:cs typeface="Arial" pitchFamily="34" charset="0"/>
              </a:rPr>
              <a:t>Κράτους</a:t>
            </a:r>
            <a:endParaRPr lang="el-GR" sz="36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670180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xmlns="" id="{BC964C91-5446-7908-A818-C7A916E1B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latin typeface="Arial" pitchFamily="34" charset="0"/>
                <a:cs typeface="Arial" pitchFamily="34" charset="0"/>
              </a:rPr>
              <a:t>Δραστηριότητα</a:t>
            </a:r>
            <a:r>
              <a:rPr lang="en-US" dirty="0">
                <a:latin typeface="Arial" pitchFamily="34" charset="0"/>
                <a:cs typeface="Arial" pitchFamily="34" charset="0"/>
              </a:rPr>
              <a:t>: 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xmlns="" id="{8143DA58-8ACE-E3E7-3B21-25D679716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3600" dirty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Θεωρείτε πως τα τελευταία 20 χρόνια πηγαίνουμε σε αύξηση ή σε μείωση της αλληλεπίδρασης μεταξύ των Κοινωνιών</a:t>
            </a:r>
            <a:r>
              <a:rPr lang="en-US" sz="3600" dirty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; </a:t>
            </a:r>
            <a:r>
              <a:rPr lang="el-GR" sz="3600" dirty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Καταγράψτε πιθανούς τρόπους και μέσα που οι κοινωνίες </a:t>
            </a:r>
            <a:r>
              <a:rPr lang="el-GR" sz="3600" dirty="0" err="1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αλληλεπιδρούν</a:t>
            </a:r>
            <a:r>
              <a:rPr lang="el-GR" sz="3600" dirty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η μια στην άλλη. </a:t>
            </a:r>
          </a:p>
        </p:txBody>
      </p:sp>
    </p:spTree>
    <p:extLst>
      <p:ext uri="{BB962C8B-B14F-4D97-AF65-F5344CB8AC3E}">
        <p14:creationId xmlns:p14="http://schemas.microsoft.com/office/powerpoint/2010/main" xmlns="" val="3560365882"/>
      </p:ext>
    </p:extLst>
  </p:cSld>
  <p:clrMapOvr>
    <a:masterClrMapping/>
  </p:clrMapOvr>
</p:sld>
</file>

<file path=ppt/theme/theme1.xml><?xml version="1.0" encoding="utf-8"?>
<a:theme xmlns:a="http://schemas.openxmlformats.org/drawingml/2006/main" name="SplashVTI">
  <a:themeElements>
    <a:clrScheme name="AnalogousFromRegularSeedLeftStep">
      <a:dk1>
        <a:srgbClr val="000000"/>
      </a:dk1>
      <a:lt1>
        <a:srgbClr val="FFFFFF"/>
      </a:lt1>
      <a:dk2>
        <a:srgbClr val="1B1D2F"/>
      </a:dk2>
      <a:lt2>
        <a:srgbClr val="F0F3F1"/>
      </a:lt2>
      <a:accent1>
        <a:srgbClr val="E729CF"/>
      </a:accent1>
      <a:accent2>
        <a:srgbClr val="9D17D5"/>
      </a:accent2>
      <a:accent3>
        <a:srgbClr val="6029E7"/>
      </a:accent3>
      <a:accent4>
        <a:srgbClr val="1F36D6"/>
      </a:accent4>
      <a:accent5>
        <a:srgbClr val="2990E7"/>
      </a:accent5>
      <a:accent6>
        <a:srgbClr val="16BEC6"/>
      </a:accent6>
      <a:hlink>
        <a:srgbClr val="359F42"/>
      </a:hlink>
      <a:folHlink>
        <a:srgbClr val="7F7F7F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plashVTI" id="{CD38C481-21EC-466B-953B-A1440B42712A}" vid="{D3E4813C-1D98-48C2-AF59-2D0D78E255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336</Words>
  <Application>Microsoft Office PowerPoint</Application>
  <PresentationFormat>Προσαρμογή</PresentationFormat>
  <Paragraphs>21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SplashVTI</vt:lpstr>
      <vt:lpstr>1. Βασικές έννοιες 1.2. Τι ονομάζουμε «Κοινωνία»</vt:lpstr>
      <vt:lpstr>Στόχοι Μαθήματος  </vt:lpstr>
      <vt:lpstr>Ανάκληση Γνώσεων:</vt:lpstr>
      <vt:lpstr>Όταν ακούτε τη λέξη κοινωνία, ποια λέξη σας έρχεται στο μυαλό που την περιγράφει;</vt:lpstr>
      <vt:lpstr>Τι είναι κοινωνία </vt:lpstr>
      <vt:lpstr>Σκεφτείτε και πείτε πράγματα που οργανώνουν οι κοινωνίες, τόσο αυτή που ζούμε, όσο και κατά το παρελθόν.  </vt:lpstr>
      <vt:lpstr>Η κοινωνία και πως οργανώνεται </vt:lpstr>
      <vt:lpstr>Δραστηριότητα: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Άνθρωπος: «φύσει κοινωνικό ον»</dc:title>
  <dc:creator>ΚΩΝΣΤΑΝΤΙΝΟΣ ΛΑΜΠΡΑΚΗΣ</dc:creator>
  <cp:lastModifiedBy>user</cp:lastModifiedBy>
  <cp:revision>10</cp:revision>
  <dcterms:created xsi:type="dcterms:W3CDTF">2023-09-14T16:34:34Z</dcterms:created>
  <dcterms:modified xsi:type="dcterms:W3CDTF">2024-09-11T09:19:06Z</dcterms:modified>
</cp:coreProperties>
</file>