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60" r:id="rId4"/>
    <p:sldId id="258" r:id="rId5"/>
    <p:sldId id="259" r:id="rId6"/>
    <p:sldId id="265" r:id="rId7"/>
    <p:sldId id="263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6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4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9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3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5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9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2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3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8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0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9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9/13/2024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2DC5C2-CCA7-49E4-B67F-6F121D488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86B574-A7F9-63BE-5C80-D441EE35AB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101" b="2629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27966D5E-7857-415C-B50C-0DD96BCB7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7986" y="0"/>
            <a:ext cx="10615629" cy="6858000"/>
          </a:xfrm>
          <a:custGeom>
            <a:avLst/>
            <a:gdLst>
              <a:gd name="connsiteX0" fmla="*/ 7169276 w 10615629"/>
              <a:gd name="connsiteY0" fmla="*/ 5704266 h 6858000"/>
              <a:gd name="connsiteX1" fmla="*/ 7514897 w 10615629"/>
              <a:gd name="connsiteY1" fmla="*/ 6049887 h 6858000"/>
              <a:gd name="connsiteX2" fmla="*/ 7169276 w 10615629"/>
              <a:gd name="connsiteY2" fmla="*/ 6395508 h 6858000"/>
              <a:gd name="connsiteX3" fmla="*/ 6823655 w 10615629"/>
              <a:gd name="connsiteY3" fmla="*/ 6049887 h 6858000"/>
              <a:gd name="connsiteX4" fmla="*/ 7169276 w 10615629"/>
              <a:gd name="connsiteY4" fmla="*/ 5704266 h 6858000"/>
              <a:gd name="connsiteX5" fmla="*/ 10010446 w 10615629"/>
              <a:gd name="connsiteY5" fmla="*/ 2324705 h 6858000"/>
              <a:gd name="connsiteX6" fmla="*/ 10456760 w 10615629"/>
              <a:gd name="connsiteY6" fmla="*/ 2771019 h 6858000"/>
              <a:gd name="connsiteX7" fmla="*/ 10010446 w 10615629"/>
              <a:gd name="connsiteY7" fmla="*/ 3217333 h 6858000"/>
              <a:gd name="connsiteX8" fmla="*/ 9564132 w 10615629"/>
              <a:gd name="connsiteY8" fmla="*/ 2771019 h 6858000"/>
              <a:gd name="connsiteX9" fmla="*/ 10010446 w 10615629"/>
              <a:gd name="connsiteY9" fmla="*/ 2324705 h 6858000"/>
              <a:gd name="connsiteX10" fmla="*/ 10354145 w 10615629"/>
              <a:gd name="connsiteY10" fmla="*/ 1665213 h 6858000"/>
              <a:gd name="connsiteX11" fmla="*/ 10615629 w 10615629"/>
              <a:gd name="connsiteY11" fmla="*/ 1926697 h 6858000"/>
              <a:gd name="connsiteX12" fmla="*/ 10354145 w 10615629"/>
              <a:gd name="connsiteY12" fmla="*/ 2188181 h 6858000"/>
              <a:gd name="connsiteX13" fmla="*/ 10092661 w 10615629"/>
              <a:gd name="connsiteY13" fmla="*/ 1926697 h 6858000"/>
              <a:gd name="connsiteX14" fmla="*/ 10354145 w 10615629"/>
              <a:gd name="connsiteY14" fmla="*/ 1665213 h 6858000"/>
              <a:gd name="connsiteX15" fmla="*/ 1458901 w 10615629"/>
              <a:gd name="connsiteY15" fmla="*/ 659644 h 6858000"/>
              <a:gd name="connsiteX16" fmla="*/ 1905215 w 10615629"/>
              <a:gd name="connsiteY16" fmla="*/ 1105958 h 6858000"/>
              <a:gd name="connsiteX17" fmla="*/ 1458901 w 10615629"/>
              <a:gd name="connsiteY17" fmla="*/ 1552272 h 6858000"/>
              <a:gd name="connsiteX18" fmla="*/ 1012587 w 10615629"/>
              <a:gd name="connsiteY18" fmla="*/ 1105958 h 6858000"/>
              <a:gd name="connsiteX19" fmla="*/ 1458901 w 10615629"/>
              <a:gd name="connsiteY19" fmla="*/ 659644 h 6858000"/>
              <a:gd name="connsiteX20" fmla="*/ 6674038 w 10615629"/>
              <a:gd name="connsiteY20" fmla="*/ 0 h 6858000"/>
              <a:gd name="connsiteX21" fmla="*/ 10121228 w 10615629"/>
              <a:gd name="connsiteY21" fmla="*/ 0 h 6858000"/>
              <a:gd name="connsiteX22" fmla="*/ 10122250 w 10615629"/>
              <a:gd name="connsiteY22" fmla="*/ 1542 h 6858000"/>
              <a:gd name="connsiteX23" fmla="*/ 9914575 w 10615629"/>
              <a:gd name="connsiteY23" fmla="*/ 1714821 h 6858000"/>
              <a:gd name="connsiteX24" fmla="*/ 9361609 w 10615629"/>
              <a:gd name="connsiteY24" fmla="*/ 2396453 h 6858000"/>
              <a:gd name="connsiteX25" fmla="*/ 9334635 w 10615629"/>
              <a:gd name="connsiteY25" fmla="*/ 3107486 h 6858000"/>
              <a:gd name="connsiteX26" fmla="*/ 9815042 w 10615629"/>
              <a:gd name="connsiteY26" fmla="*/ 3891891 h 6858000"/>
              <a:gd name="connsiteX27" fmla="*/ 9376176 w 10615629"/>
              <a:gd name="connsiteY27" fmla="*/ 5202286 h 6858000"/>
              <a:gd name="connsiteX28" fmla="*/ 7869813 w 10615629"/>
              <a:gd name="connsiteY28" fmla="*/ 5436960 h 6858000"/>
              <a:gd name="connsiteX29" fmla="*/ 6545392 w 10615629"/>
              <a:gd name="connsiteY29" fmla="*/ 5630362 h 6858000"/>
              <a:gd name="connsiteX30" fmla="*/ 5772723 w 10615629"/>
              <a:gd name="connsiteY30" fmla="*/ 6502431 h 6858000"/>
              <a:gd name="connsiteX31" fmla="*/ 5542129 w 10615629"/>
              <a:gd name="connsiteY31" fmla="*/ 6791052 h 6858000"/>
              <a:gd name="connsiteX32" fmla="*/ 5487454 w 10615629"/>
              <a:gd name="connsiteY32" fmla="*/ 6858000 h 6858000"/>
              <a:gd name="connsiteX33" fmla="*/ 3860772 w 10615629"/>
              <a:gd name="connsiteY33" fmla="*/ 6858000 h 6858000"/>
              <a:gd name="connsiteX34" fmla="*/ 3806309 w 10615629"/>
              <a:gd name="connsiteY34" fmla="*/ 6753976 h 6858000"/>
              <a:gd name="connsiteX35" fmla="*/ 3692626 w 10615629"/>
              <a:gd name="connsiteY35" fmla="*/ 6315366 h 6858000"/>
              <a:gd name="connsiteX36" fmla="*/ 2561203 w 10615629"/>
              <a:gd name="connsiteY36" fmla="*/ 5694965 h 6858000"/>
              <a:gd name="connsiteX37" fmla="*/ 69617 w 10615629"/>
              <a:gd name="connsiteY37" fmla="*/ 4316865 h 6858000"/>
              <a:gd name="connsiteX38" fmla="*/ 1643 w 10615629"/>
              <a:gd name="connsiteY38" fmla="*/ 3718987 h 6858000"/>
              <a:gd name="connsiteX39" fmla="*/ 368893 w 10615629"/>
              <a:gd name="connsiteY39" fmla="*/ 2555465 h 6858000"/>
              <a:gd name="connsiteX40" fmla="*/ 1113509 w 10615629"/>
              <a:gd name="connsiteY40" fmla="*/ 2231777 h 6858000"/>
              <a:gd name="connsiteX41" fmla="*/ 2037233 w 10615629"/>
              <a:gd name="connsiteY41" fmla="*/ 2044714 h 6858000"/>
              <a:gd name="connsiteX42" fmla="*/ 2547311 w 10615629"/>
              <a:gd name="connsiteY42" fmla="*/ 1444273 h 6858000"/>
              <a:gd name="connsiteX43" fmla="*/ 3900864 w 10615629"/>
              <a:gd name="connsiteY43" fmla="*/ 617925 h 6858000"/>
              <a:gd name="connsiteX44" fmla="*/ 4571572 w 10615629"/>
              <a:gd name="connsiteY44" fmla="*/ 899937 h 6858000"/>
              <a:gd name="connsiteX45" fmla="*/ 6039226 w 10615629"/>
              <a:gd name="connsiteY45" fmla="*/ 670658 h 6858000"/>
              <a:gd name="connsiteX46" fmla="*/ 6656610 w 10615629"/>
              <a:gd name="connsiteY46" fmla="*/ 1615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0615629" h="6858000">
                <a:moveTo>
                  <a:pt x="7169276" y="5704266"/>
                </a:moveTo>
                <a:cubicBezTo>
                  <a:pt x="7360157" y="5704266"/>
                  <a:pt x="7514897" y="5859006"/>
                  <a:pt x="7514897" y="6049887"/>
                </a:cubicBezTo>
                <a:cubicBezTo>
                  <a:pt x="7514897" y="6240768"/>
                  <a:pt x="7360157" y="6395508"/>
                  <a:pt x="7169276" y="6395508"/>
                </a:cubicBezTo>
                <a:cubicBezTo>
                  <a:pt x="6978395" y="6395508"/>
                  <a:pt x="6823655" y="6240768"/>
                  <a:pt x="6823655" y="6049887"/>
                </a:cubicBezTo>
                <a:cubicBezTo>
                  <a:pt x="6823655" y="5859006"/>
                  <a:pt x="6978395" y="5704266"/>
                  <a:pt x="7169276" y="5704266"/>
                </a:cubicBezTo>
                <a:close/>
                <a:moveTo>
                  <a:pt x="10010446" y="2324705"/>
                </a:moveTo>
                <a:cubicBezTo>
                  <a:pt x="10256938" y="2324705"/>
                  <a:pt x="10456760" y="2524528"/>
                  <a:pt x="10456760" y="2771019"/>
                </a:cubicBezTo>
                <a:cubicBezTo>
                  <a:pt x="10456760" y="3017511"/>
                  <a:pt x="10256938" y="3217333"/>
                  <a:pt x="10010446" y="3217333"/>
                </a:cubicBezTo>
                <a:cubicBezTo>
                  <a:pt x="9763954" y="3217333"/>
                  <a:pt x="9564132" y="3017511"/>
                  <a:pt x="9564132" y="2771019"/>
                </a:cubicBezTo>
                <a:cubicBezTo>
                  <a:pt x="9564132" y="2524528"/>
                  <a:pt x="9763954" y="2324705"/>
                  <a:pt x="10010446" y="2324705"/>
                </a:cubicBezTo>
                <a:close/>
                <a:moveTo>
                  <a:pt x="10354145" y="1665213"/>
                </a:moveTo>
                <a:cubicBezTo>
                  <a:pt x="10498559" y="1665213"/>
                  <a:pt x="10615629" y="1782283"/>
                  <a:pt x="10615629" y="1926697"/>
                </a:cubicBezTo>
                <a:cubicBezTo>
                  <a:pt x="10615629" y="2071111"/>
                  <a:pt x="10498559" y="2188181"/>
                  <a:pt x="10354145" y="2188181"/>
                </a:cubicBezTo>
                <a:cubicBezTo>
                  <a:pt x="10209731" y="2188181"/>
                  <a:pt x="10092661" y="2071111"/>
                  <a:pt x="10092661" y="1926697"/>
                </a:cubicBezTo>
                <a:cubicBezTo>
                  <a:pt x="10092661" y="1782283"/>
                  <a:pt x="10209731" y="1665213"/>
                  <a:pt x="10354145" y="1665213"/>
                </a:cubicBezTo>
                <a:close/>
                <a:moveTo>
                  <a:pt x="1458901" y="659644"/>
                </a:moveTo>
                <a:cubicBezTo>
                  <a:pt x="1705393" y="659644"/>
                  <a:pt x="1905215" y="859466"/>
                  <a:pt x="1905215" y="1105958"/>
                </a:cubicBezTo>
                <a:cubicBezTo>
                  <a:pt x="1905215" y="1352450"/>
                  <a:pt x="1705393" y="1552272"/>
                  <a:pt x="1458901" y="1552272"/>
                </a:cubicBezTo>
                <a:cubicBezTo>
                  <a:pt x="1212409" y="1552272"/>
                  <a:pt x="1012587" y="1352450"/>
                  <a:pt x="1012587" y="1105958"/>
                </a:cubicBezTo>
                <a:cubicBezTo>
                  <a:pt x="1012587" y="859466"/>
                  <a:pt x="1212409" y="659644"/>
                  <a:pt x="1458901" y="659644"/>
                </a:cubicBezTo>
                <a:close/>
                <a:moveTo>
                  <a:pt x="6674038" y="0"/>
                </a:moveTo>
                <a:lnTo>
                  <a:pt x="10121228" y="0"/>
                </a:lnTo>
                <a:lnTo>
                  <a:pt x="10122250" y="1542"/>
                </a:lnTo>
                <a:cubicBezTo>
                  <a:pt x="10407914" y="485220"/>
                  <a:pt x="10448238" y="1134713"/>
                  <a:pt x="9914575" y="1714821"/>
                </a:cubicBezTo>
                <a:cubicBezTo>
                  <a:pt x="9716856" y="1929804"/>
                  <a:pt x="9539638" y="2164208"/>
                  <a:pt x="9361609" y="2396453"/>
                </a:cubicBezTo>
                <a:cubicBezTo>
                  <a:pt x="9193292" y="2616157"/>
                  <a:pt x="9188572" y="2869712"/>
                  <a:pt x="9334635" y="3107486"/>
                </a:cubicBezTo>
                <a:cubicBezTo>
                  <a:pt x="9495670" y="3368730"/>
                  <a:pt x="9683004" y="3617025"/>
                  <a:pt x="9815042" y="3891891"/>
                </a:cubicBezTo>
                <a:cubicBezTo>
                  <a:pt x="10050525" y="4382007"/>
                  <a:pt x="9955575" y="4864841"/>
                  <a:pt x="9376176" y="5202286"/>
                </a:cubicBezTo>
                <a:cubicBezTo>
                  <a:pt x="8901029" y="5479039"/>
                  <a:pt x="8396077" y="5489829"/>
                  <a:pt x="7869813" y="5436960"/>
                </a:cubicBezTo>
                <a:cubicBezTo>
                  <a:pt x="7414764" y="5391373"/>
                  <a:pt x="6924917" y="5356038"/>
                  <a:pt x="6545392" y="5630362"/>
                </a:cubicBezTo>
                <a:cubicBezTo>
                  <a:pt x="6238294" y="5852628"/>
                  <a:pt x="6024795" y="6205178"/>
                  <a:pt x="5772723" y="6502431"/>
                </a:cubicBezTo>
                <a:cubicBezTo>
                  <a:pt x="5693285" y="6596233"/>
                  <a:pt x="5618533" y="6694485"/>
                  <a:pt x="5542129" y="6791052"/>
                </a:cubicBezTo>
                <a:lnTo>
                  <a:pt x="5487454" y="6858000"/>
                </a:lnTo>
                <a:lnTo>
                  <a:pt x="3860772" y="6858000"/>
                </a:lnTo>
                <a:lnTo>
                  <a:pt x="3806309" y="6753976"/>
                </a:lnTo>
                <a:cubicBezTo>
                  <a:pt x="3748311" y="6617180"/>
                  <a:pt x="3717510" y="6461835"/>
                  <a:pt x="3692626" y="6315366"/>
                </a:cubicBezTo>
                <a:cubicBezTo>
                  <a:pt x="3594980" y="5743923"/>
                  <a:pt x="2996563" y="5569132"/>
                  <a:pt x="2561203" y="5694965"/>
                </a:cubicBezTo>
                <a:cubicBezTo>
                  <a:pt x="1295584" y="6063834"/>
                  <a:pt x="405173" y="5417942"/>
                  <a:pt x="69617" y="4316865"/>
                </a:cubicBezTo>
                <a:cubicBezTo>
                  <a:pt x="12163" y="4128181"/>
                  <a:pt x="22818" y="3919404"/>
                  <a:pt x="1643" y="3718987"/>
                </a:cubicBezTo>
                <a:cubicBezTo>
                  <a:pt x="-11845" y="3285650"/>
                  <a:pt x="53163" y="2879692"/>
                  <a:pt x="368893" y="2555465"/>
                </a:cubicBezTo>
                <a:cubicBezTo>
                  <a:pt x="570254" y="2348709"/>
                  <a:pt x="826642" y="2266304"/>
                  <a:pt x="1113509" y="2231777"/>
                </a:cubicBezTo>
                <a:cubicBezTo>
                  <a:pt x="1425464" y="2194013"/>
                  <a:pt x="1739171" y="2139122"/>
                  <a:pt x="2037233" y="2044714"/>
                </a:cubicBezTo>
                <a:cubicBezTo>
                  <a:pt x="2313448" y="1957047"/>
                  <a:pt x="2430109" y="1689061"/>
                  <a:pt x="2547311" y="1444273"/>
                </a:cubicBezTo>
                <a:cubicBezTo>
                  <a:pt x="2839304" y="834121"/>
                  <a:pt x="3300290" y="529585"/>
                  <a:pt x="3900864" y="617925"/>
                </a:cubicBezTo>
                <a:cubicBezTo>
                  <a:pt x="4133785" y="652182"/>
                  <a:pt x="4362119" y="778959"/>
                  <a:pt x="4571572" y="899937"/>
                </a:cubicBezTo>
                <a:cubicBezTo>
                  <a:pt x="5133170" y="1224435"/>
                  <a:pt x="5641899" y="1068660"/>
                  <a:pt x="6039226" y="670658"/>
                </a:cubicBezTo>
                <a:cubicBezTo>
                  <a:pt x="6250634" y="458239"/>
                  <a:pt x="6444898" y="227157"/>
                  <a:pt x="6656610" y="1615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BB27966-D5D8-11FD-F12A-9264C89CD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6522" y="1600201"/>
            <a:ext cx="6458556" cy="2030104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1. Βασικές Έννοιες</a:t>
            </a:r>
            <a:b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4700" dirty="0">
                <a:latin typeface="Arial" panose="020B0604020202020204" pitchFamily="34" charset="0"/>
                <a:cs typeface="Arial" panose="020B0604020202020204" pitchFamily="34" charset="0"/>
              </a:rPr>
              <a:t>1.3. Ατομική &amp; Κοινωνική Συμπεριφορά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DCCDD30-9CD9-C6F0-2DEF-6460FFD4F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1743" y="3930554"/>
            <a:ext cx="6458556" cy="1327245"/>
          </a:xfrm>
        </p:spPr>
        <p:txBody>
          <a:bodyPr anchor="ctr">
            <a:normAutofit/>
          </a:bodyPr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Βιβλιογραφία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Κοινωνική &amp; Πολιτική Αγωγή Γ’ Γυμνασίου, Βιβλίο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μαθήτη-τριας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ενότητα 1.3., σελ. 13</a:t>
            </a:r>
          </a:p>
        </p:txBody>
      </p:sp>
    </p:spTree>
    <p:extLst>
      <p:ext uri="{BB962C8B-B14F-4D97-AF65-F5344CB8AC3E}">
        <p14:creationId xmlns:p14="http://schemas.microsoft.com/office/powerpoint/2010/main" val="2356763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D8527A-4349-02D0-4A1C-7A0FCB9D2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5500" dirty="0">
                <a:latin typeface="Arial" panose="020B0604020202020204" pitchFamily="34" charset="0"/>
                <a:cs typeface="Arial" panose="020B0604020202020204" pitchFamily="34" charset="0"/>
              </a:rPr>
              <a:t>Στόχος Μαθήματος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169F78C-B8DF-3A36-261F-9EAA0532C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l-GR" sz="40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Να εξηγούμε την προσωπικότητα του κάθε ανθρώπου ως αποτέλεσμα της αλληλεπίδρασης μεταξύ ατομικών και κοινωνικών παραγόντων</a:t>
            </a:r>
          </a:p>
        </p:txBody>
      </p:sp>
    </p:spTree>
    <p:extLst>
      <p:ext uri="{BB962C8B-B14F-4D97-AF65-F5344CB8AC3E}">
        <p14:creationId xmlns:p14="http://schemas.microsoft.com/office/powerpoint/2010/main" val="1266629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57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61C9C484-2C12-4B1B-98D1-84696D246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29DC2263-C92B-446E-9CFA-02329CD8E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9475" y="1934904"/>
            <a:ext cx="7930101" cy="4923095"/>
          </a:xfrm>
          <a:custGeom>
            <a:avLst/>
            <a:gdLst>
              <a:gd name="connsiteX0" fmla="*/ 1412408 w 8831334"/>
              <a:gd name="connsiteY0" fmla="*/ 4231273 h 4923095"/>
              <a:gd name="connsiteX1" fmla="*/ 1480115 w 8831334"/>
              <a:gd name="connsiteY1" fmla="*/ 4255873 h 4923095"/>
              <a:gd name="connsiteX2" fmla="*/ 1555026 w 8831334"/>
              <a:gd name="connsiteY2" fmla="*/ 4493895 h 4923095"/>
              <a:gd name="connsiteX3" fmla="*/ 1315323 w 8831334"/>
              <a:gd name="connsiteY3" fmla="*/ 4546785 h 4923095"/>
              <a:gd name="connsiteX4" fmla="*/ 1240411 w 8831334"/>
              <a:gd name="connsiteY4" fmla="*/ 4308763 h 4923095"/>
              <a:gd name="connsiteX5" fmla="*/ 1344748 w 8831334"/>
              <a:gd name="connsiteY5" fmla="*/ 4233023 h 4923095"/>
              <a:gd name="connsiteX6" fmla="*/ 1412408 w 8831334"/>
              <a:gd name="connsiteY6" fmla="*/ 4231273 h 4923095"/>
              <a:gd name="connsiteX7" fmla="*/ 622613 w 8831334"/>
              <a:gd name="connsiteY7" fmla="*/ 3711323 h 4923095"/>
              <a:gd name="connsiteX8" fmla="*/ 726058 w 8831334"/>
              <a:gd name="connsiteY8" fmla="*/ 3713477 h 4923095"/>
              <a:gd name="connsiteX9" fmla="*/ 862930 w 8831334"/>
              <a:gd name="connsiteY9" fmla="*/ 3763207 h 4923095"/>
              <a:gd name="connsiteX10" fmla="*/ 1014368 w 8831334"/>
              <a:gd name="connsiteY10" fmla="*/ 4244384 h 4923095"/>
              <a:gd name="connsiteX11" fmla="*/ 529792 w 8831334"/>
              <a:gd name="connsiteY11" fmla="*/ 4351304 h 4923095"/>
              <a:gd name="connsiteX12" fmla="*/ 378355 w 8831334"/>
              <a:gd name="connsiteY12" fmla="*/ 3870127 h 4923095"/>
              <a:gd name="connsiteX13" fmla="*/ 622613 w 8831334"/>
              <a:gd name="connsiteY13" fmla="*/ 3711323 h 4923095"/>
              <a:gd name="connsiteX14" fmla="*/ 0 w 8831334"/>
              <a:gd name="connsiteY14" fmla="*/ 0 h 4923095"/>
              <a:gd name="connsiteX15" fmla="*/ 7345477 w 8831334"/>
              <a:gd name="connsiteY15" fmla="*/ 0 h 4923095"/>
              <a:gd name="connsiteX16" fmla="*/ 7330937 w 8831334"/>
              <a:gd name="connsiteY16" fmla="*/ 57909 h 4923095"/>
              <a:gd name="connsiteX17" fmla="*/ 7204045 w 8831334"/>
              <a:gd name="connsiteY17" fmla="*/ 525057 h 4923095"/>
              <a:gd name="connsiteX18" fmla="*/ 7423939 w 8831334"/>
              <a:gd name="connsiteY18" fmla="*/ 1259431 h 4923095"/>
              <a:gd name="connsiteX19" fmla="*/ 8123848 w 8831334"/>
              <a:gd name="connsiteY19" fmla="*/ 1829863 h 4923095"/>
              <a:gd name="connsiteX20" fmla="*/ 8304560 w 8831334"/>
              <a:gd name="connsiteY20" fmla="*/ 4410617 h 4923095"/>
              <a:gd name="connsiteX21" fmla="*/ 5824906 w 8831334"/>
              <a:gd name="connsiteY21" fmla="*/ 4582246 h 4923095"/>
              <a:gd name="connsiteX22" fmla="*/ 4814027 w 8831334"/>
              <a:gd name="connsiteY22" fmla="*/ 3900391 h 4923095"/>
              <a:gd name="connsiteX23" fmla="*/ 3389336 w 8831334"/>
              <a:gd name="connsiteY23" fmla="*/ 4033298 h 4923095"/>
              <a:gd name="connsiteX24" fmla="*/ 2844266 w 8831334"/>
              <a:gd name="connsiteY24" fmla="*/ 4497245 h 4923095"/>
              <a:gd name="connsiteX25" fmla="*/ 1361823 w 8831334"/>
              <a:gd name="connsiteY25" fmla="*/ 3978831 h 4923095"/>
              <a:gd name="connsiteX26" fmla="*/ 723961 w 8831334"/>
              <a:gd name="connsiteY26" fmla="*/ 3482165 h 4923095"/>
              <a:gd name="connsiteX27" fmla="*/ 41451 w 8831334"/>
              <a:gd name="connsiteY27" fmla="*/ 3495177 h 4923095"/>
              <a:gd name="connsiteX28" fmla="*/ 0 w 8831334"/>
              <a:gd name="connsiteY28" fmla="*/ 3499960 h 4923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831334" h="4923095">
                <a:moveTo>
                  <a:pt x="1412408" y="4231273"/>
                </a:moveTo>
                <a:cubicBezTo>
                  <a:pt x="1435398" y="4234988"/>
                  <a:pt x="1458395" y="4243092"/>
                  <a:pt x="1480115" y="4255873"/>
                </a:cubicBezTo>
                <a:cubicBezTo>
                  <a:pt x="1566994" y="4306997"/>
                  <a:pt x="1600533" y="4413563"/>
                  <a:pt x="1555026" y="4493895"/>
                </a:cubicBezTo>
                <a:cubicBezTo>
                  <a:pt x="1509520" y="4574228"/>
                  <a:pt x="1402201" y="4597907"/>
                  <a:pt x="1315323" y="4546785"/>
                </a:cubicBezTo>
                <a:cubicBezTo>
                  <a:pt x="1228444" y="4495662"/>
                  <a:pt x="1194905" y="4389095"/>
                  <a:pt x="1240411" y="4308763"/>
                </a:cubicBezTo>
                <a:cubicBezTo>
                  <a:pt x="1263164" y="4268597"/>
                  <a:pt x="1301371" y="4242593"/>
                  <a:pt x="1344748" y="4233023"/>
                </a:cubicBezTo>
                <a:cubicBezTo>
                  <a:pt x="1366437" y="4228237"/>
                  <a:pt x="1389419" y="4227559"/>
                  <a:pt x="1412408" y="4231273"/>
                </a:cubicBezTo>
                <a:close/>
                <a:moveTo>
                  <a:pt x="622613" y="3711323"/>
                </a:moveTo>
                <a:cubicBezTo>
                  <a:pt x="656354" y="3707209"/>
                  <a:pt x="691202" y="3707845"/>
                  <a:pt x="726058" y="3713477"/>
                </a:cubicBezTo>
                <a:cubicBezTo>
                  <a:pt x="772533" y="3720984"/>
                  <a:pt x="819023" y="3737370"/>
                  <a:pt x="862930" y="3763207"/>
                </a:cubicBezTo>
                <a:cubicBezTo>
                  <a:pt x="1038560" y="3866555"/>
                  <a:pt x="1106361" y="4081986"/>
                  <a:pt x="1014368" y="4244384"/>
                </a:cubicBezTo>
                <a:cubicBezTo>
                  <a:pt x="922373" y="4406782"/>
                  <a:pt x="705422" y="4454653"/>
                  <a:pt x="529792" y="4351304"/>
                </a:cubicBezTo>
                <a:cubicBezTo>
                  <a:pt x="354162" y="4247957"/>
                  <a:pt x="286361" y="4032525"/>
                  <a:pt x="378355" y="3870127"/>
                </a:cubicBezTo>
                <a:cubicBezTo>
                  <a:pt x="430102" y="3778778"/>
                  <a:pt x="521385" y="3723667"/>
                  <a:pt x="622613" y="3711323"/>
                </a:cubicBezTo>
                <a:close/>
                <a:moveTo>
                  <a:pt x="0" y="0"/>
                </a:moveTo>
                <a:lnTo>
                  <a:pt x="7345477" y="0"/>
                </a:lnTo>
                <a:lnTo>
                  <a:pt x="7330937" y="57909"/>
                </a:lnTo>
                <a:cubicBezTo>
                  <a:pt x="7288864" y="213626"/>
                  <a:pt x="7242961" y="368487"/>
                  <a:pt x="7204045" y="525057"/>
                </a:cubicBezTo>
                <a:cubicBezTo>
                  <a:pt x="7133676" y="809936"/>
                  <a:pt x="7207545" y="1073056"/>
                  <a:pt x="7423939" y="1259431"/>
                </a:cubicBezTo>
                <a:cubicBezTo>
                  <a:pt x="7652783" y="1456418"/>
                  <a:pt x="7881464" y="1655861"/>
                  <a:pt x="8123848" y="1829863"/>
                </a:cubicBezTo>
                <a:cubicBezTo>
                  <a:pt x="9170527" y="2581053"/>
                  <a:pt x="8902406" y="3889765"/>
                  <a:pt x="8304560" y="4410617"/>
                </a:cubicBezTo>
                <a:cubicBezTo>
                  <a:pt x="7554009" y="5063887"/>
                  <a:pt x="6697479" y="5060469"/>
                  <a:pt x="5824906" y="4582246"/>
                </a:cubicBezTo>
                <a:cubicBezTo>
                  <a:pt x="5473190" y="4390333"/>
                  <a:pt x="5153204" y="4124206"/>
                  <a:pt x="4814027" y="3900391"/>
                </a:cubicBezTo>
                <a:cubicBezTo>
                  <a:pt x="4336267" y="3586184"/>
                  <a:pt x="3821519" y="3552717"/>
                  <a:pt x="3389336" y="4033298"/>
                </a:cubicBezTo>
                <a:cubicBezTo>
                  <a:pt x="3228138" y="4212489"/>
                  <a:pt x="3051008" y="4402509"/>
                  <a:pt x="2844266" y="4497245"/>
                </a:cubicBezTo>
                <a:cubicBezTo>
                  <a:pt x="2311195" y="4741524"/>
                  <a:pt x="1799982" y="4540883"/>
                  <a:pt x="1361823" y="3978831"/>
                </a:cubicBezTo>
                <a:cubicBezTo>
                  <a:pt x="1185983" y="3753353"/>
                  <a:pt x="1004288" y="3503556"/>
                  <a:pt x="723961" y="3482165"/>
                </a:cubicBezTo>
                <a:cubicBezTo>
                  <a:pt x="497125" y="3465003"/>
                  <a:pt x="268214" y="3473242"/>
                  <a:pt x="41451" y="3495177"/>
                </a:cubicBezTo>
                <a:lnTo>
                  <a:pt x="0" y="34999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CD7DC5A-A6AC-E541-8C6F-0CB81E831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978" y="552782"/>
            <a:ext cx="5687675" cy="1625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kern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Ανάκληση</a:t>
            </a:r>
            <a:r>
              <a:rPr lang="en-US" sz="44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kern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Γνώσεων</a:t>
            </a:r>
            <a:r>
              <a:rPr lang="en-US" sz="44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8FCBFA4-2574-B711-4DE5-35422A193C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04263" y="2695491"/>
            <a:ext cx="5892390" cy="27909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algn="ctr"/>
            <a:r>
              <a:rPr lang="en-US" sz="34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1. </a:t>
            </a:r>
            <a:r>
              <a:rPr lang="en-US" sz="3400" dirty="0" err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Περιγράψτε</a:t>
            </a:r>
            <a:r>
              <a:rPr lang="en-US" sz="34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τι</a:t>
            </a:r>
            <a:r>
              <a:rPr lang="en-US" sz="34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σημ</a:t>
            </a:r>
            <a:r>
              <a:rPr lang="en-US" sz="34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αίνει «Κοινωνία»</a:t>
            </a:r>
          </a:p>
          <a:p>
            <a:pPr algn="ctr"/>
            <a:r>
              <a:rPr lang="en-US" sz="34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2. </a:t>
            </a:r>
            <a:r>
              <a:rPr lang="el-GR" sz="34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Τι χαρακτηριστικά έχει</a:t>
            </a:r>
            <a:r>
              <a:rPr lang="en-US" sz="34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l-GR" sz="34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κάθε κοινωνία</a:t>
            </a:r>
            <a:r>
              <a:rPr lang="en-US" sz="34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;</a:t>
            </a:r>
          </a:p>
        </p:txBody>
      </p:sp>
      <p:pic>
        <p:nvPicPr>
          <p:cNvPr id="9" name="Εικόνα 8" descr="Εικόνα που περιέχει παιχνίδι&#10;&#10;Περιγραφή που δημιουργήθηκε αυτόματα">
            <a:extLst>
              <a:ext uri="{FF2B5EF4-FFF2-40B4-BE49-F238E27FC236}">
                <a16:creationId xmlns:a16="http://schemas.microsoft.com/office/drawing/2014/main" id="{5F9EFB76-D00C-A29E-EB35-1BC68B4395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88" b="-1"/>
          <a:stretch/>
        </p:blipFill>
        <p:spPr>
          <a:xfrm>
            <a:off x="716455" y="750627"/>
            <a:ext cx="4210387" cy="5067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66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6">
            <a:extLst>
              <a:ext uri="{FF2B5EF4-FFF2-40B4-BE49-F238E27FC236}">
                <a16:creationId xmlns:a16="http://schemas.microsoft.com/office/drawing/2014/main" id="{042E603F-28B7-4831-BF23-65FBAB13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28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9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2">
            <a:extLst>
              <a:ext uri="{FF2B5EF4-FFF2-40B4-BE49-F238E27FC236}">
                <a16:creationId xmlns:a16="http://schemas.microsoft.com/office/drawing/2014/main" id="{D1FFE435-0754-492D-B815-BD114217D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reeform: Shape 34">
            <a:extLst>
              <a:ext uri="{FF2B5EF4-FFF2-40B4-BE49-F238E27FC236}">
                <a16:creationId xmlns:a16="http://schemas.microsoft.com/office/drawing/2014/main" id="{7EF79062-B5BB-45DF-810C-95A324A9D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2140699"/>
            <a:ext cx="12192000" cy="4717301"/>
          </a:xfrm>
          <a:custGeom>
            <a:avLst/>
            <a:gdLst>
              <a:gd name="connsiteX0" fmla="*/ 8930642 w 12192000"/>
              <a:gd name="connsiteY0" fmla="*/ 4273734 h 4717301"/>
              <a:gd name="connsiteX1" fmla="*/ 9143134 w 12192000"/>
              <a:gd name="connsiteY1" fmla="*/ 4396362 h 4717301"/>
              <a:gd name="connsiteX2" fmla="*/ 9043549 w 12192000"/>
              <a:gd name="connsiteY2" fmla="*/ 4693978 h 4717301"/>
              <a:gd name="connsiteX3" fmla="*/ 8745984 w 12192000"/>
              <a:gd name="connsiteY3" fmla="*/ 4594249 h 4717301"/>
              <a:gd name="connsiteX4" fmla="*/ 8845568 w 12192000"/>
              <a:gd name="connsiteY4" fmla="*/ 4296634 h 4717301"/>
              <a:gd name="connsiteX5" fmla="*/ 8930642 w 12192000"/>
              <a:gd name="connsiteY5" fmla="*/ 4273734 h 4717301"/>
              <a:gd name="connsiteX6" fmla="*/ 9842642 w 12192000"/>
              <a:gd name="connsiteY6" fmla="*/ 3718743 h 4717301"/>
              <a:gd name="connsiteX7" fmla="*/ 10272210 w 12192000"/>
              <a:gd name="connsiteY7" fmla="*/ 3966645 h 4717301"/>
              <a:gd name="connsiteX8" fmla="*/ 10070896 w 12192000"/>
              <a:gd name="connsiteY8" fmla="*/ 4568292 h 4717301"/>
              <a:gd name="connsiteX9" fmla="*/ 9469346 w 12192000"/>
              <a:gd name="connsiteY9" fmla="*/ 4366686 h 4717301"/>
              <a:gd name="connsiteX10" fmla="*/ 9670660 w 12192000"/>
              <a:gd name="connsiteY10" fmla="*/ 3765038 h 4717301"/>
              <a:gd name="connsiteX11" fmla="*/ 9842642 w 12192000"/>
              <a:gd name="connsiteY11" fmla="*/ 3718743 h 4717301"/>
              <a:gd name="connsiteX12" fmla="*/ 0 w 12192000"/>
              <a:gd name="connsiteY12" fmla="*/ 0 h 4717301"/>
              <a:gd name="connsiteX13" fmla="*/ 12192000 w 12192000"/>
              <a:gd name="connsiteY13" fmla="*/ 0 h 4717301"/>
              <a:gd name="connsiteX14" fmla="*/ 12192000 w 12192000"/>
              <a:gd name="connsiteY14" fmla="*/ 3369891 h 4717301"/>
              <a:gd name="connsiteX15" fmla="*/ 12124015 w 12192000"/>
              <a:gd name="connsiteY15" fmla="*/ 3410713 h 4717301"/>
              <a:gd name="connsiteX16" fmla="*/ 11077457 w 12192000"/>
              <a:gd name="connsiteY16" fmla="*/ 3501725 h 4717301"/>
              <a:gd name="connsiteX17" fmla="*/ 9867246 w 12192000"/>
              <a:gd name="connsiteY17" fmla="*/ 3351592 h 4717301"/>
              <a:gd name="connsiteX18" fmla="*/ 8994802 w 12192000"/>
              <a:gd name="connsiteY18" fmla="*/ 3878378 h 4717301"/>
              <a:gd name="connsiteX19" fmla="*/ 6994655 w 12192000"/>
              <a:gd name="connsiteY19" fmla="*/ 4335637 h 4717301"/>
              <a:gd name="connsiteX20" fmla="*/ 6287534 w 12192000"/>
              <a:gd name="connsiteY20" fmla="*/ 3714199 h 4717301"/>
              <a:gd name="connsiteX21" fmla="*/ 4392596 w 12192000"/>
              <a:gd name="connsiteY21" fmla="*/ 3392344 h 4717301"/>
              <a:gd name="connsiteX22" fmla="*/ 3014500 w 12192000"/>
              <a:gd name="connsiteY22" fmla="*/ 4100222 h 4717301"/>
              <a:gd name="connsiteX23" fmla="*/ 86414 w 12192000"/>
              <a:gd name="connsiteY23" fmla="*/ 3903305 h 4717301"/>
              <a:gd name="connsiteX24" fmla="*/ 0 w 12192000"/>
              <a:gd name="connsiteY24" fmla="*/ 3840566 h 471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92000" h="4717301">
                <a:moveTo>
                  <a:pt x="8930642" y="4273734"/>
                </a:moveTo>
                <a:cubicBezTo>
                  <a:pt x="9016941" y="4268381"/>
                  <a:pt x="9102130" y="4314070"/>
                  <a:pt x="9143134" y="4396362"/>
                </a:cubicBezTo>
                <a:cubicBezTo>
                  <a:pt x="9197806" y="4506087"/>
                  <a:pt x="9153221" y="4639333"/>
                  <a:pt x="9043549" y="4693978"/>
                </a:cubicBezTo>
                <a:cubicBezTo>
                  <a:pt x="8933879" y="4748622"/>
                  <a:pt x="8800655" y="4703973"/>
                  <a:pt x="8745984" y="4594249"/>
                </a:cubicBezTo>
                <a:cubicBezTo>
                  <a:pt x="8691311" y="4484525"/>
                  <a:pt x="8735897" y="4351279"/>
                  <a:pt x="8845568" y="4296634"/>
                </a:cubicBezTo>
                <a:cubicBezTo>
                  <a:pt x="8872986" y="4282973"/>
                  <a:pt x="8901875" y="4275517"/>
                  <a:pt x="8930642" y="4273734"/>
                </a:cubicBezTo>
                <a:close/>
                <a:moveTo>
                  <a:pt x="9842642" y="3718743"/>
                </a:moveTo>
                <a:cubicBezTo>
                  <a:pt x="10017101" y="3707923"/>
                  <a:pt x="10189318" y="3800286"/>
                  <a:pt x="10272210" y="3966645"/>
                </a:cubicBezTo>
                <a:cubicBezTo>
                  <a:pt x="10382732" y="4188458"/>
                  <a:pt x="10292600" y="4457825"/>
                  <a:pt x="10070896" y="4568292"/>
                </a:cubicBezTo>
                <a:cubicBezTo>
                  <a:pt x="9849191" y="4678760"/>
                  <a:pt x="9579867" y="4588498"/>
                  <a:pt x="9469346" y="4366686"/>
                </a:cubicBezTo>
                <a:cubicBezTo>
                  <a:pt x="9358824" y="4144873"/>
                  <a:pt x="9448956" y="3875506"/>
                  <a:pt x="9670660" y="3765038"/>
                </a:cubicBezTo>
                <a:cubicBezTo>
                  <a:pt x="9726087" y="3737421"/>
                  <a:pt x="9784490" y="3722349"/>
                  <a:pt x="9842642" y="3718743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369891"/>
                </a:lnTo>
                <a:lnTo>
                  <a:pt x="12124015" y="3410713"/>
                </a:lnTo>
                <a:cubicBezTo>
                  <a:pt x="11792041" y="3581538"/>
                  <a:pt x="11443617" y="3577252"/>
                  <a:pt x="11077457" y="3501725"/>
                </a:cubicBezTo>
                <a:cubicBezTo>
                  <a:pt x="10679189" y="3419860"/>
                  <a:pt x="10271734" y="3358281"/>
                  <a:pt x="9867246" y="3351592"/>
                </a:cubicBezTo>
                <a:cubicBezTo>
                  <a:pt x="9492336" y="3345611"/>
                  <a:pt x="9239136" y="3626329"/>
                  <a:pt x="8994802" y="3878378"/>
                </a:cubicBezTo>
                <a:cubicBezTo>
                  <a:pt x="8385954" y="4506678"/>
                  <a:pt x="7695268" y="4690742"/>
                  <a:pt x="6994655" y="4335637"/>
                </a:cubicBezTo>
                <a:cubicBezTo>
                  <a:pt x="6722938" y="4197922"/>
                  <a:pt x="6494843" y="3948626"/>
                  <a:pt x="6287534" y="3714199"/>
                </a:cubicBezTo>
                <a:cubicBezTo>
                  <a:pt x="5731733" y="3085491"/>
                  <a:pt x="5043559" y="3067499"/>
                  <a:pt x="4392596" y="3392344"/>
                </a:cubicBezTo>
                <a:cubicBezTo>
                  <a:pt x="3930423" y="3623867"/>
                  <a:pt x="3492022" y="3908604"/>
                  <a:pt x="3014500" y="4100222"/>
                </a:cubicBezTo>
                <a:cubicBezTo>
                  <a:pt x="1977820" y="4518409"/>
                  <a:pt x="973242" y="4499486"/>
                  <a:pt x="86414" y="3903305"/>
                </a:cubicBezTo>
                <a:lnTo>
                  <a:pt x="0" y="384056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8A1DF3-1A88-BD13-C677-9E991B8B8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69856"/>
            <a:ext cx="11263532" cy="145117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l-GR" sz="4000" dirty="0">
                <a:latin typeface="Cambria" panose="02040503050406030204" pitchFamily="18" charset="0"/>
                <a:ea typeface="Cambria" panose="02040503050406030204" pitchFamily="18" charset="0"/>
              </a:rPr>
              <a:t>Γνωρίσατε έναν άνθρωπο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4000" dirty="0">
                <a:latin typeface="Cambria" panose="02040503050406030204" pitchFamily="18" charset="0"/>
                <a:ea typeface="Cambria" panose="02040503050406030204" pitchFamily="18" charset="0"/>
              </a:rPr>
              <a:t>από το εξωτερικό και θέλετε να τον περιγράψατε σε κάποιο-α φίλη-ο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4000" dirty="0">
                <a:latin typeface="Cambria" panose="02040503050406030204" pitchFamily="18" charset="0"/>
                <a:ea typeface="Cambria" panose="02040503050406030204" pitchFamily="18" charset="0"/>
              </a:rPr>
              <a:t>που δεν τον ξέρει. Ποια χαρακτηριστικά του θα αναφέρατε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;  </a:t>
            </a:r>
          </a:p>
        </p:txBody>
      </p:sp>
      <p:pic>
        <p:nvPicPr>
          <p:cNvPr id="9" name="Θέση περιεχομένου 8" descr="Εικόνα που περιέχει καρτούν, ανθρώπινο πρόσωπο, κόμικ, εικονογράφηση&#10;&#10;Περιγραφή που δημιουργήθηκε αυτόματα">
            <a:extLst>
              <a:ext uri="{FF2B5EF4-FFF2-40B4-BE49-F238E27FC236}">
                <a16:creationId xmlns:a16="http://schemas.microsoft.com/office/drawing/2014/main" id="{1B91CC7B-8168-9637-DAC1-DF52C136A5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603" y="2557918"/>
            <a:ext cx="9692639" cy="347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931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0815E8-0FC2-4A53-5020-0EE1AD47A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Έναν άνθρωπο τον περιγράφουμε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4FD31B-143C-0A68-65B1-329008693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Με βάση τα βιολογικά του χαρακτηριστικά, με τα οποία ξεχωρίζει (ξανθός, μελαχρινή, ψηλή, κοντός,) </a:t>
            </a:r>
          </a:p>
          <a:p>
            <a:pPr marL="457200" indent="-457200">
              <a:buAutoNum type="arabicPeriod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Με βάση τα κοινωνικά του χαρακτηριστικά, τα οποία τον διακρίνουν (γλώσσα, θρησκεία, ταυτότητα)</a:t>
            </a:r>
          </a:p>
          <a:p>
            <a:pPr marL="457200" indent="-457200">
              <a:buAutoNum type="arabicPeriod"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Με βάση τα ψυχολογικά του χαρακτηριστικά (υπομονετικός, δυναμική, ευφυής, πεισματάρα)</a:t>
            </a:r>
          </a:p>
          <a:p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Τα στοιχεία αυτά μαζί, τα οποία είναι αποτέλεσμα της αλληλεπίδρασης ατομικών (στοιχειών χαρακτήρα) και κοινωνικών παραγόντων (κοινωνικό περιβάλλον και σύνολο που συμμετέχει) αποτελούν την μοναδική προσωπικότητα του κάθε ατόμου.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57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CE4350-C338-C4A2-C2D6-F1C8DF16B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4246229"/>
          </a:xfrm>
        </p:spPr>
        <p:txBody>
          <a:bodyPr>
            <a:normAutofit/>
          </a:bodyPr>
          <a:lstStyle/>
          <a:p>
            <a:r>
              <a:rPr lang="el-GR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Ποια στοιχεία πρέπει να έχει μια κοινωνία ή κοινότητα για να βοηθήσει ένα άτομο να αναπτύξει τα καλύτερα του χαρακτηριστικά</a:t>
            </a:r>
            <a:r>
              <a:rPr lang="en-US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endParaRPr lang="el-GR" dirty="0"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35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BC964C91-5446-7908-A818-C7A916E1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Δραστηριότητα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143DA58-8ACE-E3E7-3B21-25D679716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36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Αξιοποιώντας το διαδίκτυο να παρουσιάσετε τις τοπικές παραδόσεις 2 διαφορετικών περιοχών (στην Ελλάδα ή στο Κόσμο) και να τις αντιπαραβάλετε μεταξύ τους. </a:t>
            </a:r>
          </a:p>
          <a:p>
            <a:pPr algn="just"/>
            <a:r>
              <a:rPr lang="el-GR" sz="360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(π.χ. έθιμα γάμου, αρχιτεκτονική παράδοση, παραδοσιακή ενδυμασία, μουσική, εκδηλώσεις χαράς ή πένθους) </a:t>
            </a:r>
          </a:p>
        </p:txBody>
      </p:sp>
    </p:spTree>
    <p:extLst>
      <p:ext uri="{BB962C8B-B14F-4D97-AF65-F5344CB8AC3E}">
        <p14:creationId xmlns:p14="http://schemas.microsoft.com/office/powerpoint/2010/main" val="3560365882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AnalogousFromRegularSeedLeftStep">
      <a:dk1>
        <a:srgbClr val="000000"/>
      </a:dk1>
      <a:lt1>
        <a:srgbClr val="FFFFFF"/>
      </a:lt1>
      <a:dk2>
        <a:srgbClr val="1B1D2F"/>
      </a:dk2>
      <a:lt2>
        <a:srgbClr val="F0F3F1"/>
      </a:lt2>
      <a:accent1>
        <a:srgbClr val="E729CF"/>
      </a:accent1>
      <a:accent2>
        <a:srgbClr val="9D17D5"/>
      </a:accent2>
      <a:accent3>
        <a:srgbClr val="6029E7"/>
      </a:accent3>
      <a:accent4>
        <a:srgbClr val="1F36D6"/>
      </a:accent4>
      <a:accent5>
        <a:srgbClr val="2990E7"/>
      </a:accent5>
      <a:accent6>
        <a:srgbClr val="16BEC6"/>
      </a:accent6>
      <a:hlink>
        <a:srgbClr val="359F42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253</Words>
  <Application>Microsoft Office PowerPoint</Application>
  <PresentationFormat>Ευρεία οθόνη</PresentationFormat>
  <Paragraphs>18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Arial</vt:lpstr>
      <vt:lpstr>Avenir Next LT Pro</vt:lpstr>
      <vt:lpstr>Cambria</vt:lpstr>
      <vt:lpstr>Posterama</vt:lpstr>
      <vt:lpstr>Times New Roman</vt:lpstr>
      <vt:lpstr>SplashVTI</vt:lpstr>
      <vt:lpstr>1. Βασικές Έννοιες 1.3. Ατομική &amp; Κοινωνική Συμπεριφορά</vt:lpstr>
      <vt:lpstr>Στόχος Μαθήματος </vt:lpstr>
      <vt:lpstr>Ανάκληση Γνώσεων:</vt:lpstr>
      <vt:lpstr>Γνωρίσατε έναν άνθρωπο από το εξωτερικό και θέλετε να τον περιγράψατε σε κάποιο-α φίλη-ο που δεν τον ξέρει. Ποια χαρακτηριστικά του θα αναφέρατε;  </vt:lpstr>
      <vt:lpstr>Έναν άνθρωπο τον περιγράφουμε</vt:lpstr>
      <vt:lpstr>Ποια στοιχεία πρέπει να έχει μια κοινωνία ή κοινότητα για να βοηθήσει ένα άτομο να αναπτύξει τα καλύτερα του χαρακτηριστικά; </vt:lpstr>
      <vt:lpstr>Δραστηριότητα: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Άνθρωπος: «φύσει κοινωνικό ον»</dc:title>
  <dc:creator>ΚΩΝΣΤΑΝΤΙΝΟΣ ΛΑΜΠΡΑΚΗΣ</dc:creator>
  <cp:lastModifiedBy>ΚΩΝΣΤΑΝΤΙΝΟΣ ΛΑΜΠΡΑΚΗΣ</cp:lastModifiedBy>
  <cp:revision>7</cp:revision>
  <dcterms:created xsi:type="dcterms:W3CDTF">2023-09-14T16:34:34Z</dcterms:created>
  <dcterms:modified xsi:type="dcterms:W3CDTF">2024-09-13T16:59:31Z</dcterms:modified>
</cp:coreProperties>
</file>