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strike="noStrike" cap="all" spc="-1">
                <a:solidFill>
                  <a:srgbClr val="000000"/>
                </a:solidFill>
                <a:latin typeface="Corbel"/>
              </a:rPr>
              <a:t>Κάντε κλικ για να επεξεργαστείτε τον τίτλο υποδείγματος</a:t>
            </a:r>
            <a:endParaRPr lang="en-US" sz="7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1BA64A4-2C19-4B2A-8318-17953082D520}" type="datetime1">
              <a:rPr lang="el-GR" sz="1200" b="0" strike="noStrike" spc="-1">
                <a:solidFill>
                  <a:srgbClr val="000000"/>
                </a:solidFill>
                <a:latin typeface="Corbel"/>
              </a:rPr>
              <a:pPr>
                <a:lnSpc>
                  <a:spcPct val="100000"/>
                </a:lnSpc>
              </a:pPr>
              <a:t>6/5/2025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DFAFDD-E34B-404F-ACB0-7F432806F01C}" type="slidenum">
              <a:rPr lang="el-GR" sz="1200" b="0" strike="noStrike" spc="-1">
                <a:solidFill>
                  <a:srgbClr val="000000"/>
                </a:solid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6" name="Line 7"/>
          <p:cNvSpPr/>
          <p:nvPr/>
        </p:nvSpPr>
        <p:spPr>
          <a:xfrm>
            <a:off x="1978560" y="3733560"/>
            <a:ext cx="82296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latin typeface="Corbe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orbel"/>
              </a:rPr>
              <a:t>Κάντε κλικ για να επεξεργαστείτε τον τίτλο υποδείγματος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754520" cy="4023000"/>
          </a:xfrm>
          <a:prstGeom prst="rect">
            <a:avLst/>
          </a:prstGeom>
        </p:spPr>
        <p:txBody>
          <a:bodyPr/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orbel"/>
              </a:rPr>
              <a:t>Στυλ κειμένου υποδείγματος</a:t>
            </a:r>
          </a:p>
          <a:p>
            <a:pPr marL="457200" lvl="1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Δεύτερο επίπεδο</a:t>
            </a:r>
          </a:p>
          <a:p>
            <a:pPr marL="731520" lvl="2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Τρίτο επίπεδο</a:t>
            </a:r>
          </a:p>
          <a:p>
            <a:pPr marL="1005840" lvl="3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Τέταρτο επίπεδο</a:t>
            </a:r>
          </a:p>
          <a:p>
            <a:pPr marL="12801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Πέμπτο επίπεδο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267600" y="2057400"/>
            <a:ext cx="4754520" cy="4023000"/>
          </a:xfrm>
          <a:prstGeom prst="rect">
            <a:avLst/>
          </a:prstGeom>
        </p:spPr>
        <p:txBody>
          <a:bodyPr/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orbel"/>
              </a:rPr>
              <a:t>Στυλ κειμένου υποδείγματος</a:t>
            </a:r>
          </a:p>
          <a:p>
            <a:pPr marL="457200" lvl="1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Δεύτερο επίπεδο</a:t>
            </a:r>
          </a:p>
          <a:p>
            <a:pPr marL="731520" lvl="2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Τρίτο επίπεδο</a:t>
            </a:r>
          </a:p>
          <a:p>
            <a:pPr marL="1005840" lvl="3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Τέταρτο επίπεδο</a:t>
            </a:r>
          </a:p>
          <a:p>
            <a:pPr marL="12801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Πέμπτο επίπεδο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B7F9E9-E7DA-42E8-9B2B-5FFBA4E075C2}" type="datetime1">
              <a:rPr lang="el-GR" sz="1200" b="0" strike="noStrike" spc="-1">
                <a:solidFill>
                  <a:srgbClr val="000000"/>
                </a:solidFill>
                <a:latin typeface="Corbel"/>
              </a:rPr>
              <a:pPr>
                <a:lnSpc>
                  <a:spcPct val="100000"/>
                </a:lnSpc>
              </a:pPr>
              <a:t>6/5/2025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83AC0C4-B8EA-40D0-982A-D354FE80D8E3}" type="slidenum">
              <a:rPr lang="el-GR" sz="1200" b="0" strike="noStrike" spc="-1">
                <a:solidFill>
                  <a:srgbClr val="000000"/>
                </a:solid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orbel"/>
              </a:rPr>
              <a:t>Κάντε κλικ για να επεξεργαστείτε τον τίτλο υποδείγματος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/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orbel"/>
              </a:rPr>
              <a:t>Στυλ κειμένου υποδείγματος</a:t>
            </a:r>
          </a:p>
          <a:p>
            <a:pPr marL="457200" lvl="1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Δεύτερο επίπεδο</a:t>
            </a:r>
          </a:p>
          <a:p>
            <a:pPr marL="731520" lvl="2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Τρίτο επίπεδο</a:t>
            </a:r>
          </a:p>
          <a:p>
            <a:pPr marL="1005840" lvl="3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Τέταρτο επίπεδο</a:t>
            </a:r>
          </a:p>
          <a:p>
            <a:pPr marL="12801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Πέμπτο επίπεδο</a:t>
            </a:r>
          </a:p>
        </p:txBody>
      </p:sp>
      <p:sp>
        <p:nvSpPr>
          <p:cNvPr id="90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C3DC099-0EEB-483E-B870-DE9F2196C201}" type="datetime1">
              <a:rPr lang="el-GR" sz="1200" b="0" strike="noStrike" spc="-1">
                <a:solidFill>
                  <a:srgbClr val="000000"/>
                </a:solidFill>
                <a:latin typeface="Corbel"/>
              </a:rPr>
              <a:pPr>
                <a:lnSpc>
                  <a:spcPct val="100000"/>
                </a:lnSpc>
              </a:pPr>
              <a:t>6/5/2025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FED849C-5488-4640-A97C-2B99DD751D3C}" type="slidenum">
              <a:rPr lang="el-GR" sz="1200" b="0" strike="noStrike" spc="-1">
                <a:solidFill>
                  <a:srgbClr val="000000"/>
                </a:solid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PlaceHolder 2"/>
          <p:cNvSpPr>
            <a:spLocks noGrp="1"/>
          </p:cNvSpPr>
          <p:nvPr>
            <p:ph type="title"/>
          </p:nvPr>
        </p:nvSpPr>
        <p:spPr>
          <a:xfrm>
            <a:off x="1106280" y="1173600"/>
            <a:ext cx="9966600" cy="292572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85000"/>
              </a:lnSpc>
            </a:pPr>
            <a:r>
              <a:rPr lang="en-US" sz="7200" b="0" strike="noStrike" cap="all" spc="-1">
                <a:solidFill>
                  <a:srgbClr val="000000"/>
                </a:solidFill>
                <a:latin typeface="Corbel"/>
              </a:rPr>
              <a:t>Κάντε κλικ για να επεξεργαστείτε τον τίτλο υποδείγματος</a:t>
            </a:r>
            <a:endParaRPr lang="en-US" sz="7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710000" y="4154400"/>
            <a:ext cx="8768880" cy="13633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r>
              <a:rPr lang="en-US" sz="2200" b="0" strike="noStrike" spc="-1">
                <a:solidFill>
                  <a:srgbClr val="000000"/>
                </a:solidFill>
                <a:latin typeface="Corbel"/>
              </a:rPr>
              <a:t>Στυλ κειμένου υποδείγματος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541C284-19CD-46D7-8A68-60D6B37B35CF}" type="datetime1">
              <a:rPr lang="el-GR" sz="1200" b="0" strike="noStrike" spc="-1">
                <a:solidFill>
                  <a:srgbClr val="000000"/>
                </a:solidFill>
                <a:latin typeface="Corbel"/>
              </a:rPr>
              <a:pPr>
                <a:lnSpc>
                  <a:spcPct val="100000"/>
                </a:lnSpc>
              </a:pPr>
              <a:t>6/5/2025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BBBFD95-2717-43A6-AFF4-E93BCD1BCB5F}" type="slidenum">
              <a:rPr lang="el-GR" sz="1200" b="0" strike="noStrike" spc="-1">
                <a:solidFill>
                  <a:srgbClr val="000000"/>
                </a:solid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135" name="Line 7"/>
          <p:cNvSpPr/>
          <p:nvPr/>
        </p:nvSpPr>
        <p:spPr>
          <a:xfrm>
            <a:off x="1981080" y="4020120"/>
            <a:ext cx="82296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gov.gr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0"/>
            <a:ext cx="12185640" cy="6857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extShape 2"/>
          <p:cNvSpPr txBox="1"/>
          <p:nvPr/>
        </p:nvSpPr>
        <p:spPr>
          <a:xfrm>
            <a:off x="5274360" y="821520"/>
            <a:ext cx="6107040" cy="3796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Κεφάλαιο 10: Oι λειτουργίες του κράτους</a:t>
            </a:r>
            <a:r>
              <a:t/>
            </a:r>
            <a:br/>
            <a:r>
              <a:t/>
            </a:r>
            <a:br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10.2. Εκτελεστική Λειτουργία: Κυβέρνηση &amp; ΠτΔ.</a:t>
            </a:r>
            <a:endParaRPr lang="en-US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4" name="TextShape 3"/>
          <p:cNvSpPr txBox="1"/>
          <p:nvPr/>
        </p:nvSpPr>
        <p:spPr>
          <a:xfrm>
            <a:off x="5274360" y="4779360"/>
            <a:ext cx="621684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720"/>
              </a:spcAft>
            </a:pPr>
            <a:r>
              <a:rPr lang="el-GR" sz="2500" b="0" strike="noStrike" spc="-1">
                <a:solidFill>
                  <a:srgbClr val="000000"/>
                </a:solidFill>
                <a:latin typeface="Arial"/>
              </a:rPr>
              <a:t>Κοινωνική και Πολιτική Αγωγή Γ΄ Γυμνασίου, βιβλίο μαθητή, Κεφ. 10.2.1. &amp; 10.2.2, σ. 92-94</a:t>
            </a:r>
            <a:endParaRPr lang="el-GR" sz="2500" b="0" strike="noStrike" spc="-1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0" y="0"/>
            <a:ext cx="4139640" cy="6857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Picture 7"/>
          <p:cNvPicPr/>
          <p:nvPr/>
        </p:nvPicPr>
        <p:blipFill>
          <a:blip r:embed="rId2"/>
          <a:srcRect l="23998" r="25191"/>
          <a:stretch/>
        </p:blipFill>
        <p:spPr>
          <a:xfrm>
            <a:off x="0" y="0"/>
            <a:ext cx="4645800" cy="6857640"/>
          </a:xfrm>
          <a:prstGeom prst="rect">
            <a:avLst/>
          </a:prstGeom>
          <a:ln>
            <a:noFill/>
          </a:ln>
        </p:spPr>
      </p:pic>
      <p:sp>
        <p:nvSpPr>
          <p:cNvPr id="177" name="Line 5"/>
          <p:cNvSpPr/>
          <p:nvPr/>
        </p:nvSpPr>
        <p:spPr>
          <a:xfrm>
            <a:off x="7870680" y="4703760"/>
            <a:ext cx="914400" cy="3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6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7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838080" y="365040"/>
            <a:ext cx="10662120" cy="1228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ΔΙΔΑΚΤΙΚΟΙ ΣΤΟΧΟΙ</a:t>
            </a:r>
            <a:endParaRPr lang="en-US" sz="4400" b="0" strike="noStrike" spc="-1">
              <a:solidFill>
                <a:srgbClr val="000000"/>
              </a:solidFill>
              <a:latin typeface="Corbel"/>
            </a:endParaRPr>
          </a:p>
        </p:txBody>
      </p:sp>
      <p:grpSp>
        <p:nvGrpSpPr>
          <p:cNvPr id="180" name="Group 2"/>
          <p:cNvGrpSpPr/>
          <p:nvPr/>
        </p:nvGrpSpPr>
        <p:grpSpPr>
          <a:xfrm>
            <a:off x="839160" y="1954080"/>
            <a:ext cx="10570320" cy="4014000"/>
            <a:chOff x="839160" y="1954080"/>
            <a:chExt cx="10570320" cy="4014000"/>
          </a:xfrm>
        </p:grpSpPr>
        <p:sp>
          <p:nvSpPr>
            <p:cNvPr id="181" name="CustomShape 3"/>
            <p:cNvSpPr/>
            <p:nvPr/>
          </p:nvSpPr>
          <p:spPr>
            <a:xfrm>
              <a:off x="839160" y="1954080"/>
              <a:ext cx="3344760" cy="401400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</a:schemeClr>
                </a:gs>
                <a:gs pos="90000">
                  <a:schemeClr val="accent4">
                    <a:hueOff val="0"/>
                    <a:satOff val="0"/>
                    <a:lumOff val="0"/>
                    <a:alphaOff val="0"/>
                    <a:shade val="100000"/>
                    <a:satMod val="105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hade val="80000"/>
                    <a:satMod val="120000"/>
                  </a:schemeClr>
                </a:gs>
              </a:gsLst>
              <a:lin ang="0"/>
            </a:gradFill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38100" dist="2556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hemeClr val="accent4"/>
              </a:contourClr>
            </a:sp3d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330480" tIns="1605600" rIns="330480" bIns="330120"/>
            <a:lstStyle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lang="el-GR" sz="2000" b="0" strike="noStrike" spc="-1">
                  <a:solidFill>
                    <a:srgbClr val="FFFFFF"/>
                  </a:solidFill>
                  <a:latin typeface="Arial"/>
                </a:rPr>
                <a:t>Να εξηγούμε την έννοια της Εκτελεστικής Λειτουργίας στο πλαίσιο του Πολιτεύματος της Προεδρευόμενης Κοινοβουλευτικής Δημοκρατίας</a:t>
              </a:r>
              <a:endParaRPr lang="el-GR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CustomShape 4"/>
            <p:cNvSpPr/>
            <p:nvPr/>
          </p:nvSpPr>
          <p:spPr>
            <a:xfrm>
              <a:off x="839160" y="1954080"/>
              <a:ext cx="3344760" cy="160524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56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330480" tIns="165240" rIns="330480" bIns="165240" anchor="ctr"/>
            <a:lstStyle/>
            <a:p>
              <a:pPr>
                <a:lnSpc>
                  <a:spcPct val="90000"/>
                </a:lnSpc>
                <a:spcAft>
                  <a:spcPts val="2310"/>
                </a:spcAft>
              </a:pPr>
              <a:r>
                <a:rPr lang="el-GR" sz="6600" b="0" strike="noStrike" spc="-1">
                  <a:solidFill>
                    <a:srgbClr val="FFFFFF"/>
                  </a:solidFill>
                  <a:latin typeface="Arial"/>
                </a:rPr>
                <a:t>01</a:t>
              </a:r>
              <a:endParaRPr lang="el-GR" sz="6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CustomShape 5"/>
            <p:cNvSpPr/>
            <p:nvPr/>
          </p:nvSpPr>
          <p:spPr>
            <a:xfrm>
              <a:off x="4451760" y="1954080"/>
              <a:ext cx="3344760" cy="401400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-4284886"/>
                    <a:satOff val="8781"/>
                    <a:lumOff val="4117"/>
                    <a:alphaOff val="0"/>
                  </a:schemeClr>
                </a:gs>
                <a:gs pos="90000">
                  <a:schemeClr val="accent4">
                    <a:hueOff val="-4284886"/>
                    <a:satOff val="8781"/>
                    <a:lumOff val="4117"/>
                    <a:alphaOff val="0"/>
                    <a:shade val="100000"/>
                    <a:satMod val="105000"/>
                  </a:schemeClr>
                </a:gs>
                <a:gs pos="100000">
                  <a:schemeClr val="accent4">
                    <a:hueOff val="-4284886"/>
                    <a:satOff val="8781"/>
                    <a:lumOff val="4117"/>
                    <a:alphaOff val="0"/>
                    <a:shade val="80000"/>
                    <a:satMod val="120000"/>
                  </a:schemeClr>
                </a:gs>
              </a:gsLst>
              <a:lin ang="0"/>
            </a:gradFill>
            <a:ln>
              <a:solidFill>
                <a:schemeClr val="accent4">
                  <a:hueOff val="-4284886"/>
                  <a:satOff val="8781"/>
                  <a:lumOff val="4117"/>
                  <a:alphaOff val="0"/>
                </a:schemeClr>
              </a:solidFill>
              <a:round/>
            </a:ln>
            <a:effectLst>
              <a:outerShdw blurRad="38100" dist="2556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hemeClr val="accent4"/>
              </a:contourClr>
            </a:sp3d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330480" tIns="1605600" rIns="330480" bIns="330120"/>
            <a:lstStyle/>
            <a:p>
              <a:pPr>
                <a:lnSpc>
                  <a:spcPct val="90000"/>
                </a:lnSpc>
                <a:spcAft>
                  <a:spcPts val="910"/>
                </a:spcAft>
              </a:pPr>
              <a:r>
                <a:rPr lang="el-GR" sz="2600" b="0" strike="noStrike" spc="-1">
                  <a:solidFill>
                    <a:srgbClr val="FFFFFF"/>
                  </a:solidFill>
                  <a:latin typeface="Arial"/>
                </a:rPr>
                <a:t>Να περιγράφουμε τον ρόλο και τις αρμοδιότητες του Προέδρου της Δημοκρατίας</a:t>
              </a:r>
              <a:endParaRPr lang="el-GR" sz="2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CustomShape 6"/>
            <p:cNvSpPr/>
            <p:nvPr/>
          </p:nvSpPr>
          <p:spPr>
            <a:xfrm>
              <a:off x="4451760" y="1954080"/>
              <a:ext cx="3344760" cy="160524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56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330480" tIns="165240" rIns="330480" bIns="165240" anchor="ctr"/>
            <a:lstStyle/>
            <a:p>
              <a:pPr>
                <a:lnSpc>
                  <a:spcPct val="90000"/>
                </a:lnSpc>
                <a:spcAft>
                  <a:spcPts val="2310"/>
                </a:spcAft>
              </a:pPr>
              <a:r>
                <a:rPr lang="el-GR" sz="6600" b="0" strike="noStrike" spc="-1">
                  <a:solidFill>
                    <a:srgbClr val="FFFFFF"/>
                  </a:solidFill>
                  <a:latin typeface="Arial"/>
                </a:rPr>
                <a:t>02</a:t>
              </a:r>
              <a:endParaRPr lang="el-GR" sz="6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CustomShape 7"/>
            <p:cNvSpPr/>
            <p:nvPr/>
          </p:nvSpPr>
          <p:spPr>
            <a:xfrm>
              <a:off x="8064720" y="1954080"/>
              <a:ext cx="3344760" cy="401400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-8569773"/>
                    <a:satOff val="17563"/>
                    <a:lumOff val="8235"/>
                    <a:alphaOff val="0"/>
                  </a:schemeClr>
                </a:gs>
                <a:gs pos="90000">
                  <a:schemeClr val="accent4">
                    <a:hueOff val="-8569773"/>
                    <a:satOff val="17563"/>
                    <a:lumOff val="8235"/>
                    <a:alphaOff val="0"/>
                    <a:shade val="100000"/>
                    <a:satMod val="105000"/>
                  </a:schemeClr>
                </a:gs>
                <a:gs pos="100000">
                  <a:schemeClr val="accent4">
                    <a:hueOff val="-8569773"/>
                    <a:satOff val="17563"/>
                    <a:lumOff val="8235"/>
                    <a:alphaOff val="0"/>
                    <a:shade val="80000"/>
                    <a:satMod val="120000"/>
                  </a:schemeClr>
                </a:gs>
              </a:gsLst>
              <a:lin ang="0"/>
            </a:gradFill>
            <a:ln>
              <a:solidFill>
                <a:schemeClr val="accent4">
                  <a:hueOff val="-8569773"/>
                  <a:satOff val="17563"/>
                  <a:lumOff val="8235"/>
                  <a:alphaOff val="0"/>
                </a:schemeClr>
              </a:solidFill>
              <a:round/>
            </a:ln>
            <a:effectLst>
              <a:outerShdw blurRad="38100" dist="2556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hemeClr val="accent4"/>
              </a:contourClr>
            </a:sp3d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330480" tIns="1605600" rIns="330480" bIns="330120"/>
            <a:lstStyle/>
            <a:p>
              <a:pPr>
                <a:lnSpc>
                  <a:spcPct val="90000"/>
                </a:lnSpc>
                <a:spcAft>
                  <a:spcPts val="910"/>
                </a:spcAft>
              </a:pPr>
              <a:r>
                <a:rPr lang="el-GR" sz="2600" b="0" strike="noStrike" spc="-1">
                  <a:solidFill>
                    <a:srgbClr val="FFFFFF"/>
                  </a:solidFill>
                  <a:latin typeface="Arial"/>
                </a:rPr>
                <a:t>Να αναλύουμε τη δομή και τις εξουσίες της Κυβέρνησης</a:t>
              </a:r>
              <a:endParaRPr lang="el-GR" sz="2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CustomShape 8"/>
            <p:cNvSpPr/>
            <p:nvPr/>
          </p:nvSpPr>
          <p:spPr>
            <a:xfrm>
              <a:off x="8064720" y="1954080"/>
              <a:ext cx="3344760" cy="160524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56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330480" tIns="165240" rIns="330480" bIns="165240" anchor="ctr"/>
            <a:lstStyle/>
            <a:p>
              <a:pPr>
                <a:lnSpc>
                  <a:spcPct val="90000"/>
                </a:lnSpc>
                <a:spcAft>
                  <a:spcPts val="2310"/>
                </a:spcAft>
              </a:pPr>
              <a:r>
                <a:rPr lang="el-GR" sz="6600" b="0" strike="noStrike" spc="-1">
                  <a:solidFill>
                    <a:srgbClr val="FFFFFF"/>
                  </a:solidFill>
                  <a:latin typeface="Arial"/>
                </a:rPr>
                <a:t>03</a:t>
              </a:r>
              <a:endParaRPr lang="el-GR" sz="6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7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79520" y="1070640"/>
            <a:ext cx="3939480" cy="5582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200" b="0" strike="noStrike" spc="-1">
                <a:solidFill>
                  <a:srgbClr val="000000"/>
                </a:solidFill>
                <a:latin typeface="Arial"/>
              </a:rPr>
              <a:t>Ανάκληση Γνώσεων: </a:t>
            </a:r>
            <a:endParaRPr lang="en-US" sz="6200" b="0" strike="noStrike" spc="-1">
              <a:solidFill>
                <a:srgbClr val="000000"/>
              </a:solidFill>
              <a:latin typeface="Corbel"/>
            </a:endParaRPr>
          </a:p>
        </p:txBody>
      </p:sp>
      <p:grpSp>
        <p:nvGrpSpPr>
          <p:cNvPr id="189" name="Group 2"/>
          <p:cNvGrpSpPr/>
          <p:nvPr/>
        </p:nvGrpSpPr>
        <p:grpSpPr>
          <a:xfrm>
            <a:off x="5108400" y="1545840"/>
            <a:ext cx="6244920" cy="4638600"/>
            <a:chOff x="5108400" y="1545840"/>
            <a:chExt cx="6244920" cy="4638600"/>
          </a:xfrm>
        </p:grpSpPr>
        <p:sp>
          <p:nvSpPr>
            <p:cNvPr id="190" name="CustomShape 3"/>
            <p:cNvSpPr/>
            <p:nvPr/>
          </p:nvSpPr>
          <p:spPr>
            <a:xfrm>
              <a:off x="5108400" y="1545840"/>
              <a:ext cx="6244920" cy="4638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tint val="55000"/>
                <a:satMod val="130000"/>
              </a:schemeClr>
            </a:solidFill>
            <a:ln>
              <a:solidFill>
                <a:schemeClr val="accent4"/>
              </a:solidFill>
              <a:rou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474120" tIns="474120" rIns="247680" bIns="474120" anchor="ctr"/>
            <a:lstStyle/>
            <a:p>
              <a:pPr>
                <a:lnSpc>
                  <a:spcPct val="90000"/>
                </a:lnSpc>
                <a:spcAft>
                  <a:spcPts val="2276"/>
                </a:spcAft>
              </a:pPr>
              <a:r>
                <a:rPr lang="el-GR" sz="6500" b="0" strike="noStrike" spc="-1">
                  <a:solidFill>
                    <a:srgbClr val="000000"/>
                  </a:solidFill>
                  <a:latin typeface="Corbel"/>
                </a:rPr>
                <a:t>Ποιες οι βασικότερες αρμοδιότητες της Βουλής;</a:t>
              </a:r>
              <a:endParaRPr lang="el-GR" sz="6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1" name="Group 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Γραφικό 3"/>
          <p:cNvPicPr/>
          <p:nvPr/>
        </p:nvPicPr>
        <p:blipFill>
          <a:blip r:embed="rId2"/>
          <a:stretch/>
        </p:blipFill>
        <p:spPr>
          <a:xfrm>
            <a:off x="4952992" y="214290"/>
            <a:ext cx="2036160" cy="203616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3" name="TextShape 1"/>
          <p:cNvSpPr txBox="1"/>
          <p:nvPr/>
        </p:nvSpPr>
        <p:spPr>
          <a:xfrm>
            <a:off x="576720" y="2201760"/>
            <a:ext cx="11020006" cy="3870446"/>
          </a:xfrm>
          <a:prstGeom prst="rect">
            <a:avLst/>
          </a:prstGeom>
          <a:ln>
            <a:gradFill flip="none" rotWithShape="1">
              <a:gsLst>
                <a:gs pos="0">
                  <a:schemeClr val="accent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lnSpc>
                <a:spcPct val="85000"/>
              </a:lnSpc>
            </a:pP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Στο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πλαίσιο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της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ελληνικής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δημοκρατίας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ποιος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από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τους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δύο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έχει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ουσιαστικές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εξουσίες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και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ποιος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αποτελεί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ρυθμιστή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του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πολιτεύματος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: H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κυβέρνηση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ή ο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Προεδρος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της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Δημοκρατίας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r>
              <a:t/>
            </a:r>
            <a:br/>
            <a:r>
              <a:t/>
            </a:r>
            <a:br/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Σε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ποιον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από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τους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δύο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έχει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περισσότερη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βαρύτητα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και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επίδραση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η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ψήφος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των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πολιτών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στον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ΠτΔ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ή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για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την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00" b="0" strike="noStrike" spc="-1" dirty="0" err="1">
                <a:solidFill>
                  <a:srgbClr val="000000"/>
                </a:solidFill>
                <a:latin typeface="Arial"/>
              </a:rPr>
              <a:t>κυβέρνηση</a:t>
            </a:r>
            <a:r>
              <a:rPr lang="en-US" sz="35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en-US" sz="35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166778" y="428604"/>
            <a:ext cx="9875160" cy="785818"/>
          </a:xfrm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sz="2400" b="1" dirty="0" smtClean="0">
                <a:latin typeface="+mj-lt"/>
              </a:rPr>
              <a:t>Πρόεδρος της Δημοκρατίας</a:t>
            </a:r>
            <a:r>
              <a:rPr lang="en-US" sz="2400" b="1" dirty="0" smtClean="0">
                <a:latin typeface="+mj-lt"/>
              </a:rPr>
              <a:t>: </a:t>
            </a:r>
            <a:r>
              <a:rPr lang="el-GR" sz="2400" b="1" dirty="0" smtClean="0">
                <a:latin typeface="+mj-lt"/>
              </a:rPr>
              <a:t>Ρόλος &amp; Αρμοδιότητες</a:t>
            </a:r>
            <a:endParaRPr lang="el-GR" sz="2400" b="1" dirty="0">
              <a:latin typeface="+mj-lt"/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/>
          </p:nvPr>
        </p:nvSpPr>
        <p:spPr>
          <a:xfrm>
            <a:off x="1166778" y="2143116"/>
            <a:ext cx="9777424" cy="395240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Η δημοσίευση των νόμων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Η προκήρυξη δημοψηφίσματος, όταν το ζητήσει η Βουλή.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Η διεθνής εκπροσώπηση της Πολιτείας, η κήρυξη πολέμου και συμφωνία συνθηκών ειρήνης.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Η έκδοση Προεδρικών Διαταγμάτων για τον τρόπο εκτέλεσης και εφαρμογής των νόμων, μετά από πρόταση του Αρμόδιου Υπουργού.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Ο διορισμός του Πρωθυπουργού και της Κυβέρνησης: Η </a:t>
            </a:r>
            <a:r>
              <a:rPr lang="el-GR" sz="2000" dirty="0" err="1" smtClean="0"/>
              <a:t>ΠτΔ</a:t>
            </a:r>
            <a:r>
              <a:rPr lang="el-GR" sz="2000" dirty="0" smtClean="0"/>
              <a:t> διορίζει ως Πρωθυπουργό τον αρχηγό του κόμματος που απέκτησε την απόλυτη πλειοψηφία στις εκλογές (151 έδρες). Εάν κανένα κόμμα δεν απέκτησε την απόλυτη πλειοψηφία, ο </a:t>
            </a:r>
            <a:r>
              <a:rPr lang="el-GR" sz="2000" dirty="0" err="1" smtClean="0"/>
              <a:t>ΠτΔ</a:t>
            </a:r>
            <a:r>
              <a:rPr lang="el-GR" sz="2000" dirty="0" smtClean="0"/>
              <a:t> </a:t>
            </a:r>
            <a:r>
              <a:rPr lang="el-GR" sz="2000" dirty="0" smtClean="0"/>
              <a:t>αναθέτει διερευνητικές εντολές, </a:t>
            </a:r>
            <a:r>
              <a:rPr lang="el-GR" sz="2000" dirty="0" smtClean="0"/>
              <a:t>για το σχηματισμό Κυβέρνησης που θα διαθέτει την εμπιστοσύνη της </a:t>
            </a:r>
            <a:r>
              <a:rPr lang="el-GR" sz="2000" dirty="0" smtClean="0"/>
              <a:t>Βουλής κατά σειρά στους Αρχηγούς των Κομμάτων, </a:t>
            </a:r>
            <a:r>
              <a:rPr lang="el-GR" sz="2000" dirty="0" smtClean="0"/>
              <a:t>σύμφωνα με το Σύνταγμα.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Ο Πρόεδρος της Δημοκρατίας </a:t>
            </a:r>
            <a:r>
              <a:rPr lang="el-GR" sz="2000" dirty="0" smtClean="0"/>
              <a:t>εκλέγεται </a:t>
            </a:r>
            <a:r>
              <a:rPr lang="el-GR" sz="2000" dirty="0" smtClean="0"/>
              <a:t>από τη Βουλή, για έως δυο θητείες, 5ετής διάρκειας.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err="1" smtClean="0"/>
              <a:t>ΠτΔ</a:t>
            </a:r>
            <a:r>
              <a:rPr lang="el-GR" sz="2000" dirty="0" smtClean="0"/>
              <a:t> μπορεί να εκλεγεί οποιοσδήποτε Έλληνας Πολίτης (τουλάχιστον 5 χρόνια), με Έλληνα ή Ελληνίδα μητέρα στην καταγωγή και έχει ηλικία τουλάχιστον 40 ετών. </a:t>
            </a: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166778" y="1357298"/>
            <a:ext cx="985844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l-GR" sz="2000" dirty="0" err="1" smtClean="0"/>
              <a:t>ΠτΔ</a:t>
            </a:r>
            <a:r>
              <a:rPr lang="el-GR" sz="2000" dirty="0" smtClean="0"/>
              <a:t> είναι η </a:t>
            </a:r>
            <a:r>
              <a:rPr lang="el-GR" sz="2000" b="1" dirty="0" smtClean="0"/>
              <a:t>αρχηγός</a:t>
            </a:r>
            <a:r>
              <a:rPr lang="el-GR" sz="2000" dirty="0" smtClean="0"/>
              <a:t> ελληνικού Κράτους &amp; </a:t>
            </a:r>
            <a:r>
              <a:rPr lang="el-GR" sz="2000" b="1" dirty="0" err="1" smtClean="0"/>
              <a:t>ρυθμίστρια</a:t>
            </a:r>
            <a:r>
              <a:rPr lang="el-GR" sz="2000" dirty="0" smtClean="0"/>
              <a:t> του πολιτεύματος. Δεν διαθέτει </a:t>
            </a:r>
            <a:r>
              <a:rPr lang="el-GR" sz="2000" b="1" dirty="0" smtClean="0"/>
              <a:t>ουσιαστικές</a:t>
            </a:r>
            <a:r>
              <a:rPr lang="el-GR" sz="2000" dirty="0" smtClean="0"/>
              <a:t> εξουσίες. Αρμοδιότητες: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Line 3"/>
          <p:cNvSpPr/>
          <p:nvPr/>
        </p:nvSpPr>
        <p:spPr>
          <a:xfrm>
            <a:off x="1978560" y="3733560"/>
            <a:ext cx="82296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4"/>
          <p:cNvSpPr/>
          <p:nvPr/>
        </p:nvSpPr>
        <p:spPr>
          <a:xfrm>
            <a:off x="0" y="0"/>
            <a:ext cx="12185640" cy="6857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5"/>
          <p:cNvSpPr/>
          <p:nvPr/>
        </p:nvSpPr>
        <p:spPr>
          <a:xfrm>
            <a:off x="0" y="0"/>
            <a:ext cx="4139640" cy="6857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Line 6"/>
          <p:cNvSpPr/>
          <p:nvPr/>
        </p:nvSpPr>
        <p:spPr>
          <a:xfrm>
            <a:off x="7870680" y="4703760"/>
            <a:ext cx="914400" cy="3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7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3" name="Group 8"/>
          <p:cNvGrpSpPr/>
          <p:nvPr/>
        </p:nvGrpSpPr>
        <p:grpSpPr>
          <a:xfrm>
            <a:off x="191160" y="231840"/>
            <a:ext cx="11818440" cy="6054680"/>
            <a:chOff x="191160" y="231840"/>
            <a:chExt cx="11818440" cy="6232396"/>
          </a:xfrm>
        </p:grpSpPr>
        <p:sp>
          <p:nvSpPr>
            <p:cNvPr id="204" name="CustomShape 9"/>
            <p:cNvSpPr/>
            <p:nvPr/>
          </p:nvSpPr>
          <p:spPr>
            <a:xfrm>
              <a:off x="191160" y="231840"/>
              <a:ext cx="11818440" cy="1789920"/>
            </a:xfrm>
            <a:prstGeom prst="roundRect">
              <a:avLst>
                <a:gd name="adj" fmla="val 16667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217080" tIns="217080" rIns="129600" bIns="216720" anchor="ctr"/>
            <a:lstStyle/>
            <a:p>
              <a:pPr>
                <a:lnSpc>
                  <a:spcPct val="90000"/>
                </a:lnSpc>
                <a:spcAft>
                  <a:spcPts val="1191"/>
                </a:spcAft>
              </a:pPr>
              <a:r>
                <a:rPr lang="el-GR" sz="3400" b="0" strike="noStrike" spc="-1" dirty="0">
                  <a:solidFill>
                    <a:srgbClr val="FFFFFF"/>
                  </a:solidFill>
                  <a:latin typeface="Arial"/>
                </a:rPr>
                <a:t>Κυβέρνηση είναι το όργανο που καθορίζει και </a:t>
              </a:r>
              <a:r>
                <a:rPr lang="el-GR" sz="3400" b="1" strike="noStrike" spc="-1" dirty="0">
                  <a:solidFill>
                    <a:srgbClr val="FFFFFF"/>
                  </a:solidFill>
                  <a:latin typeface="Arial"/>
                </a:rPr>
                <a:t>κατευθύνει</a:t>
              </a:r>
              <a:r>
                <a:rPr lang="el-GR" sz="3400" b="0" strike="noStrike" spc="-1" dirty="0">
                  <a:solidFill>
                    <a:srgbClr val="FFFFFF"/>
                  </a:solidFill>
                  <a:latin typeface="Arial"/>
                </a:rPr>
                <a:t> τη γενική πολιτική της χώρας μας. Την Κυβέρνηση αποτελεί το </a:t>
              </a:r>
              <a:r>
                <a:rPr lang="el-GR" sz="3400" b="0" strike="noStrike" spc="-1" dirty="0" err="1">
                  <a:solidFill>
                    <a:srgbClr val="FFFFFF"/>
                  </a:solidFill>
                  <a:latin typeface="Arial"/>
                </a:rPr>
                <a:t>Yπουργικό</a:t>
              </a:r>
              <a:r>
                <a:rPr lang="el-GR" sz="3400" b="0" strike="noStrike" spc="-1" dirty="0">
                  <a:solidFill>
                    <a:srgbClr val="FFFFFF"/>
                  </a:solidFill>
                  <a:latin typeface="Arial"/>
                </a:rPr>
                <a:t> Συμβούλιο (Πρωθυπουργός &amp; Υπουργοί)</a:t>
              </a:r>
              <a:endParaRPr lang="el-GR" sz="3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CustomShape 10"/>
            <p:cNvSpPr/>
            <p:nvPr/>
          </p:nvSpPr>
          <p:spPr>
            <a:xfrm>
              <a:off x="380960" y="2143116"/>
              <a:ext cx="11501518" cy="4321120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75120" tIns="43200" rIns="241920" bIns="43200"/>
            <a:lstStyle/>
            <a:p>
              <a:pPr marL="228600" lvl="1" indent="-228240" algn="just">
                <a:lnSpc>
                  <a:spcPct val="90000"/>
                </a:lnSpc>
                <a:spcAft>
                  <a:spcPts val="5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el-GR" sz="2700" b="0" strike="noStrike" spc="-1" dirty="0">
                  <a:solidFill>
                    <a:srgbClr val="000000"/>
                  </a:solidFill>
                  <a:latin typeface="Arial"/>
                </a:rPr>
                <a:t>Ο </a:t>
              </a:r>
              <a:r>
                <a:rPr lang="el-GR" sz="2700" b="1" strike="noStrike" spc="-1" dirty="0">
                  <a:solidFill>
                    <a:srgbClr val="000000"/>
                  </a:solidFill>
                  <a:latin typeface="Arial"/>
                </a:rPr>
                <a:t>Πρωθυπουργός</a:t>
              </a:r>
              <a:r>
                <a:rPr lang="el-GR" sz="2700" b="0" strike="noStrike" spc="-1" dirty="0">
                  <a:solidFill>
                    <a:srgbClr val="000000"/>
                  </a:solidFill>
                  <a:latin typeface="Arial"/>
                </a:rPr>
                <a:t> είναι ο Πρόεδρος της Κυβέρνησης και έχει την ευθύνη της κυβερνητικής πολιτικής. Διορίζει και παύει τους Υπουργούς και έχει ευθύνη του συντονισμού του κυβερνητικού έργου. </a:t>
              </a:r>
            </a:p>
            <a:p>
              <a:pPr marL="228600" lvl="1" indent="-228240" algn="just">
                <a:lnSpc>
                  <a:spcPct val="90000"/>
                </a:lnSpc>
                <a:spcAft>
                  <a:spcPts val="5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el-GR" sz="2700" b="0" strike="noStrike" spc="-1" dirty="0">
                  <a:solidFill>
                    <a:srgbClr val="000000"/>
                  </a:solidFill>
                  <a:latin typeface="Arial"/>
                </a:rPr>
                <a:t>Οι </a:t>
              </a:r>
              <a:r>
                <a:rPr lang="el-GR" sz="2700" b="1" strike="noStrike" spc="-1" dirty="0" err="1">
                  <a:solidFill>
                    <a:srgbClr val="000000"/>
                  </a:solidFill>
                  <a:latin typeface="Arial"/>
                </a:rPr>
                <a:t>Yπουργοί</a:t>
              </a:r>
              <a:r>
                <a:rPr lang="el-GR" sz="2700" b="0" strike="noStrike" spc="-1" dirty="0">
                  <a:solidFill>
                    <a:srgbClr val="000000"/>
                  </a:solidFill>
                  <a:latin typeface="Arial"/>
                </a:rPr>
                <a:t> μπορεί να είναι βουλευτές ή όχι (εξωκοινοβουλευτικοί). Αναλαμβάνουν ένα συγκεκριμένο τομέα διοίκησης (π.χ. Υγείας, Παιδείας).</a:t>
              </a:r>
            </a:p>
            <a:p>
              <a:pPr marL="228600" lvl="1" indent="-228240" algn="just">
                <a:lnSpc>
                  <a:spcPct val="90000"/>
                </a:lnSpc>
                <a:spcAft>
                  <a:spcPts val="5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el-GR" sz="2700" b="0" strike="noStrike" spc="-1" dirty="0">
                  <a:solidFill>
                    <a:srgbClr val="000000"/>
                  </a:solidFill>
                  <a:latin typeface="Arial"/>
                </a:rPr>
                <a:t>Σε κάθε τομέα μπορούν να οριστούν </a:t>
              </a:r>
              <a:r>
                <a:rPr lang="el-GR" sz="2700" b="1" strike="noStrike" spc="-1" dirty="0">
                  <a:solidFill>
                    <a:srgbClr val="000000"/>
                  </a:solidFill>
                  <a:latin typeface="Arial"/>
                </a:rPr>
                <a:t>αναπληρωτές Υπουργοί</a:t>
              </a:r>
              <a:r>
                <a:rPr lang="el-GR" sz="2700" b="0" strike="noStrike" spc="-1" dirty="0">
                  <a:solidFill>
                    <a:srgbClr val="000000"/>
                  </a:solidFill>
                  <a:latin typeface="Arial"/>
                </a:rPr>
                <a:t> &amp; </a:t>
              </a:r>
              <a:r>
                <a:rPr lang="el-GR" sz="2700" b="1" strike="noStrike" spc="-1" dirty="0">
                  <a:solidFill>
                    <a:srgbClr val="000000"/>
                  </a:solidFill>
                  <a:latin typeface="Arial"/>
                </a:rPr>
                <a:t>Υφυπουργοί</a:t>
              </a:r>
              <a:r>
                <a:rPr lang="el-GR" sz="2700" b="0" strike="noStrike" spc="-1" dirty="0">
                  <a:solidFill>
                    <a:srgbClr val="000000"/>
                  </a:solidFill>
                  <a:latin typeface="Arial"/>
                </a:rPr>
                <a:t>, αναλαμβάνοντας ένα συγκεκριμένο τομέα δραστηριοτήτων (π.χ. Υπουργείο Παιδείας, Θρησκευμάτων και Αθλητισμού =&gt; Υφυπουργός αρμόδιος για θέματα αθλητισμού).</a:t>
              </a:r>
            </a:p>
          </p:txBody>
        </p:sp>
      </p:grpSp>
      <p:grpSp>
        <p:nvGrpSpPr>
          <p:cNvPr id="206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TextShape 3"/>
          <p:cNvSpPr txBox="1"/>
          <p:nvPr/>
        </p:nvSpPr>
        <p:spPr>
          <a:xfrm>
            <a:off x="643320" y="643320"/>
            <a:ext cx="3602520" cy="5269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0" algn="ctr">
              <a:lnSpc>
                <a:spcPct val="90000"/>
              </a:lnSpc>
              <a:spcAft>
                <a:spcPts val="720"/>
              </a:spcAft>
            </a:pPr>
            <a:r>
              <a:rPr lang="en-US" sz="30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Δραστηριότητα</a:t>
            </a:r>
            <a:r>
              <a:rPr lang="en-US" sz="30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:</a:t>
            </a:r>
            <a:endParaRPr lang="en-US" sz="30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0" name="Line 4"/>
          <p:cNvSpPr/>
          <p:nvPr/>
        </p:nvSpPr>
        <p:spPr>
          <a:xfrm>
            <a:off x="4654080" y="1265400"/>
            <a:ext cx="7200" cy="393192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TextShape 5"/>
          <p:cNvSpPr txBox="1"/>
          <p:nvPr/>
        </p:nvSpPr>
        <p:spPr>
          <a:xfrm>
            <a:off x="5065200" y="643320"/>
            <a:ext cx="6172920" cy="5269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28600">
              <a:lnSpc>
                <a:spcPct val="90000"/>
              </a:lnSpc>
              <a:spcBef>
                <a:spcPts val="1400"/>
              </a:spcBef>
              <a:spcAft>
                <a:spcPts val="720"/>
              </a:spcAft>
            </a:pP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Αξιοποιώντας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έγκυρες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πληροφορίες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από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το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διαδίκτυο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να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αναφέρετε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τα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κυβερνητικά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στελέχη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(«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Ηγεσία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») </a:t>
            </a:r>
            <a:r>
              <a:rPr lang="en-US" sz="2800" b="0" u="sng" strike="noStrike" spc="-1" dirty="0" err="1">
                <a:solidFill>
                  <a:srgbClr val="F59E00"/>
                </a:solidFill>
                <a:uFillTx/>
                <a:latin typeface="Arial"/>
                <a:hlinkClick r:id="rId2"/>
              </a:rPr>
              <a:t>του</a:t>
            </a:r>
            <a:r>
              <a:rPr lang="en-US" sz="2800" b="0" u="sng" strike="noStrike" spc="-1" dirty="0">
                <a:solidFill>
                  <a:srgbClr val="F59E00"/>
                </a:solidFill>
                <a:uFillTx/>
                <a:latin typeface="Arial"/>
                <a:hlinkClick r:id="rId2"/>
              </a:rPr>
              <a:t> </a:t>
            </a:r>
            <a:r>
              <a:rPr lang="en-US" sz="2800" b="0" u="sng" strike="noStrike" spc="-1" dirty="0" err="1">
                <a:solidFill>
                  <a:srgbClr val="F59E00"/>
                </a:solidFill>
                <a:uFillTx/>
                <a:latin typeface="Arial"/>
                <a:hlinkClick r:id="rId2"/>
              </a:rPr>
              <a:t>Υπουργείου</a:t>
            </a:r>
            <a:r>
              <a:rPr lang="en-US" sz="2800" b="0" u="sng" strike="noStrike" spc="-1" dirty="0">
                <a:solidFill>
                  <a:srgbClr val="F59E00"/>
                </a:solidFill>
                <a:uFillTx/>
                <a:latin typeface="Arial"/>
                <a:hlinkClick r:id="rId2"/>
              </a:rPr>
              <a:t> </a:t>
            </a:r>
            <a:r>
              <a:rPr lang="en-US" sz="2800" b="0" u="sng" strike="noStrike" spc="-1" dirty="0" err="1">
                <a:solidFill>
                  <a:srgbClr val="F59E00"/>
                </a:solidFill>
                <a:uFillTx/>
                <a:latin typeface="Arial"/>
                <a:hlinkClick r:id="rId2"/>
              </a:rPr>
              <a:t>Παιδείας</a:t>
            </a:r>
            <a:r>
              <a:rPr lang="en-US" sz="2800" b="0" u="sng" strike="noStrike" spc="-1" dirty="0">
                <a:solidFill>
                  <a:srgbClr val="F59E00"/>
                </a:solidFill>
                <a:uFillTx/>
                <a:latin typeface="Arial"/>
                <a:hlinkClick r:id="rId2"/>
              </a:rPr>
              <a:t>, </a:t>
            </a:r>
            <a:r>
              <a:rPr lang="en-US" sz="2800" b="0" u="sng" strike="noStrike" spc="-1" dirty="0" err="1">
                <a:solidFill>
                  <a:srgbClr val="F59E00"/>
                </a:solidFill>
                <a:uFillTx/>
                <a:latin typeface="Arial"/>
                <a:hlinkClick r:id="rId2"/>
              </a:rPr>
              <a:t>Θρησκευμάτων</a:t>
            </a:r>
            <a:r>
              <a:rPr lang="en-US" sz="2800" b="0" u="sng" strike="noStrike" spc="-1" dirty="0">
                <a:solidFill>
                  <a:srgbClr val="F59E00"/>
                </a:solidFill>
                <a:uFillTx/>
                <a:latin typeface="Arial"/>
                <a:hlinkClick r:id="rId2"/>
              </a:rPr>
              <a:t> &amp; </a:t>
            </a:r>
            <a:r>
              <a:rPr lang="en-US" sz="2800" b="0" u="sng" strike="noStrike" spc="-1" dirty="0" err="1">
                <a:solidFill>
                  <a:srgbClr val="F59E00"/>
                </a:solidFill>
                <a:uFillTx/>
                <a:latin typeface="Arial"/>
                <a:hlinkClick r:id="rId2"/>
              </a:rPr>
              <a:t>Αθλητισμού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και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τους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τομείς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ευθύνης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της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κάθε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Υφυπουργού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en-US" sz="2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spcBef>
                <a:spcPts val="1400"/>
              </a:spcBef>
              <a:spcAft>
                <a:spcPts val="720"/>
              </a:spcAft>
            </a:pP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</a:rPr>
              <a:t>Ποιο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2800" b="0" strike="noStrike" spc="-1" dirty="0" smtClean="0">
                <a:solidFill>
                  <a:srgbClr val="000000"/>
                </a:solidFill>
                <a:latin typeface="Arial"/>
              </a:rPr>
              <a:t>πρόσωπο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έχει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την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ευθύνη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για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τα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Γυμνάσια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και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τα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Λύκεια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της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χώρας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l-GR" sz="2800" b="0" strike="noStrike" spc="-1" dirty="0" err="1" smtClean="0">
                <a:solidFill>
                  <a:srgbClr val="000000"/>
                </a:solidFill>
                <a:latin typeface="Arial"/>
              </a:rPr>
              <a:t>δευτερο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</a:rPr>
              <a:t>βάθμια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εκπαίδευση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);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228600">
              <a:lnSpc>
                <a:spcPct val="90000"/>
              </a:lnSpc>
              <a:spcBef>
                <a:spcPts val="1400"/>
              </a:spcBef>
              <a:spcAft>
                <a:spcPts val="720"/>
              </a:spcAft>
            </a:pP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TM03457444[[fn=Βάση]]</Template>
  <TotalTime>754</TotalTime>
  <Words>442</Words>
  <Application>LibreOffice/6.1.3.2$Windows_X86_64 LibreOffice_project/86daf60bf00efa86ad547e59e09d6bb77c699acb</Application>
  <PresentationFormat>Προσαρμογή</PresentationFormat>
  <Paragraphs>28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Office Theme</vt:lpstr>
      <vt:lpstr>Office Theme</vt:lpstr>
      <vt:lpstr>Office Theme</vt:lpstr>
      <vt:lpstr>Office Theme</vt:lpstr>
      <vt:lpstr>Διαφάνεια 1</vt:lpstr>
      <vt:lpstr>Διαφάνεια 2</vt:lpstr>
      <vt:lpstr>Διαφάνεια 3</vt:lpstr>
      <vt:lpstr>Διαφάνεια 4</vt:lpstr>
      <vt:lpstr>Πρόεδρος της Δημοκρατίας: Ρόλος &amp; Αρμοδιότητες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Άνθρωπος: «φύσει κοινωνικό ον»</dc:title>
  <dc:subject/>
  <dc:creator>ΚΩΝΣΤΑΝΤΙΝΟΣ ΛΑΜΠΡΑΚΗΣ</dc:creator>
  <dc:description/>
  <cp:lastModifiedBy>user</cp:lastModifiedBy>
  <cp:revision>35</cp:revision>
  <dcterms:created xsi:type="dcterms:W3CDTF">2023-09-14T16:34:34Z</dcterms:created>
  <dcterms:modified xsi:type="dcterms:W3CDTF">2025-05-06T10:16:23Z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Ευρεία οθόνη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