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4" r:id="rId1"/>
  </p:sldMasterIdLst>
  <p:sldIdLst>
    <p:sldId id="256" r:id="rId2"/>
    <p:sldId id="257" r:id="rId3"/>
    <p:sldId id="259" r:id="rId4"/>
    <p:sldId id="262" r:id="rId5"/>
    <p:sldId id="260" r:id="rId6"/>
    <p:sldId id="263" r:id="rId7"/>
    <p:sldId id="265" r:id="rId8"/>
    <p:sldId id="268" r:id="rId9"/>
    <p:sldId id="266" r:id="rId10"/>
    <p:sldId id="267" r:id="rId11"/>
    <p:sldId id="264" r:id="rId1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738"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F481A142-DA77-4A5F-AD1F-14E6C18F0F5F}" type="datetime1">
              <a:rPr lang="en-US" smtClean="0"/>
              <a:pPr/>
              <a:t>1/12/2025</a:t>
            </a:fld>
            <a:endParaRPr lang="en-US" dirty="0"/>
          </a:p>
        </p:txBody>
      </p:sp>
      <p:sp>
        <p:nvSpPr>
          <p:cNvPr id="5" name="Θέση υποσέλιδου 4"/>
          <p:cNvSpPr>
            <a:spLocks noGrp="1"/>
          </p:cNvSpPr>
          <p:nvPr>
            <p:ph type="ftr" sz="quarter" idx="11"/>
          </p:nvPr>
        </p:nvSpPr>
        <p:spPr/>
        <p:txBody>
          <a:bodyPr/>
          <a:lstStyle/>
          <a:p>
            <a:endParaRPr lang="en-US" dirty="0"/>
          </a:p>
        </p:txBody>
      </p:sp>
      <p:sp>
        <p:nvSpPr>
          <p:cNvPr id="6" name="Θέση αριθμού διαφάνειας 5"/>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2031824650"/>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F481A142-DA77-4A5F-AD1F-14E6C18F0F5F}" type="datetime1">
              <a:rPr lang="en-US" smtClean="0"/>
              <a:pPr/>
              <a:t>1/12/2025</a:t>
            </a:fld>
            <a:endParaRPr lang="en-US" dirty="0"/>
          </a:p>
        </p:txBody>
      </p:sp>
      <p:sp>
        <p:nvSpPr>
          <p:cNvPr id="5" name="Θέση υποσέλιδου 4"/>
          <p:cNvSpPr>
            <a:spLocks noGrp="1"/>
          </p:cNvSpPr>
          <p:nvPr>
            <p:ph type="ftr" sz="quarter" idx="11"/>
          </p:nvPr>
        </p:nvSpPr>
        <p:spPr/>
        <p:txBody>
          <a:bodyPr/>
          <a:lstStyle/>
          <a:p>
            <a:endParaRPr lang="en-US" dirty="0"/>
          </a:p>
        </p:txBody>
      </p:sp>
      <p:sp>
        <p:nvSpPr>
          <p:cNvPr id="6" name="Θέση αριθμού διαφάνειας 5"/>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3808085291"/>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F481A142-DA77-4A5F-AD1F-14E6C18F0F5F}" type="datetime1">
              <a:rPr lang="en-US" smtClean="0"/>
              <a:pPr/>
              <a:t>1/12/2025</a:t>
            </a:fld>
            <a:endParaRPr lang="en-US" dirty="0"/>
          </a:p>
        </p:txBody>
      </p:sp>
      <p:sp>
        <p:nvSpPr>
          <p:cNvPr id="5" name="Θέση υποσέλιδου 4"/>
          <p:cNvSpPr>
            <a:spLocks noGrp="1"/>
          </p:cNvSpPr>
          <p:nvPr>
            <p:ph type="ftr" sz="quarter" idx="11"/>
          </p:nvPr>
        </p:nvSpPr>
        <p:spPr/>
        <p:txBody>
          <a:bodyPr/>
          <a:lstStyle/>
          <a:p>
            <a:endParaRPr lang="en-US" dirty="0"/>
          </a:p>
        </p:txBody>
      </p:sp>
      <p:sp>
        <p:nvSpPr>
          <p:cNvPr id="6" name="Θέση αριθμού διαφάνειας 5"/>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3376955607"/>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F481A142-DA77-4A5F-AD1F-14E6C18F0F5F}" type="datetime1">
              <a:rPr lang="en-US" smtClean="0"/>
              <a:pPr/>
              <a:t>1/12/2025</a:t>
            </a:fld>
            <a:endParaRPr lang="en-US" dirty="0"/>
          </a:p>
        </p:txBody>
      </p:sp>
      <p:sp>
        <p:nvSpPr>
          <p:cNvPr id="5" name="Θέση υποσέλιδου 4"/>
          <p:cNvSpPr>
            <a:spLocks noGrp="1"/>
          </p:cNvSpPr>
          <p:nvPr>
            <p:ph type="ftr" sz="quarter" idx="11"/>
          </p:nvPr>
        </p:nvSpPr>
        <p:spPr/>
        <p:txBody>
          <a:bodyPr/>
          <a:lstStyle/>
          <a:p>
            <a:endParaRPr lang="en-US" dirty="0"/>
          </a:p>
        </p:txBody>
      </p:sp>
      <p:sp>
        <p:nvSpPr>
          <p:cNvPr id="6" name="Θέση αριθμού διαφάνειας 5"/>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375674275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F481A142-DA77-4A5F-AD1F-14E6C18F0F5F}" type="datetime1">
              <a:rPr lang="en-US" smtClean="0"/>
              <a:pPr/>
              <a:t>1/12/2025</a:t>
            </a:fld>
            <a:endParaRPr lang="en-US" dirty="0"/>
          </a:p>
        </p:txBody>
      </p:sp>
      <p:sp>
        <p:nvSpPr>
          <p:cNvPr id="5" name="Θέση υποσέλιδου 4"/>
          <p:cNvSpPr>
            <a:spLocks noGrp="1"/>
          </p:cNvSpPr>
          <p:nvPr>
            <p:ph type="ftr" sz="quarter" idx="11"/>
          </p:nvPr>
        </p:nvSpPr>
        <p:spPr/>
        <p:txBody>
          <a:bodyPr/>
          <a:lstStyle/>
          <a:p>
            <a:endParaRPr lang="en-US" dirty="0"/>
          </a:p>
        </p:txBody>
      </p:sp>
      <p:sp>
        <p:nvSpPr>
          <p:cNvPr id="6" name="Θέση αριθμού διαφάνειας 5"/>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681768885"/>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F481A142-DA77-4A5F-AD1F-14E6C18F0F5F}" type="datetime1">
              <a:rPr lang="en-US" smtClean="0"/>
              <a:pPr/>
              <a:t>1/12/2025</a:t>
            </a:fld>
            <a:endParaRPr lang="en-US" dirty="0"/>
          </a:p>
        </p:txBody>
      </p:sp>
      <p:sp>
        <p:nvSpPr>
          <p:cNvPr id="6" name="Θέση υποσέλιδου 5"/>
          <p:cNvSpPr>
            <a:spLocks noGrp="1"/>
          </p:cNvSpPr>
          <p:nvPr>
            <p:ph type="ftr" sz="quarter" idx="11"/>
          </p:nvPr>
        </p:nvSpPr>
        <p:spPr/>
        <p:txBody>
          <a:bodyPr/>
          <a:lstStyle/>
          <a:p>
            <a:endParaRPr lang="en-US" dirty="0"/>
          </a:p>
        </p:txBody>
      </p:sp>
      <p:sp>
        <p:nvSpPr>
          <p:cNvPr id="7" name="Θέση αριθμού διαφάνειας 6"/>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3615443216"/>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F481A142-DA77-4A5F-AD1F-14E6C18F0F5F}" type="datetime1">
              <a:rPr lang="en-US" smtClean="0"/>
              <a:pPr/>
              <a:t>1/12/2025</a:t>
            </a:fld>
            <a:endParaRPr lang="en-US" dirty="0"/>
          </a:p>
        </p:txBody>
      </p:sp>
      <p:sp>
        <p:nvSpPr>
          <p:cNvPr id="8" name="Θέση υποσέλιδου 7"/>
          <p:cNvSpPr>
            <a:spLocks noGrp="1"/>
          </p:cNvSpPr>
          <p:nvPr>
            <p:ph type="ftr" sz="quarter" idx="11"/>
          </p:nvPr>
        </p:nvSpPr>
        <p:spPr/>
        <p:txBody>
          <a:bodyPr/>
          <a:lstStyle/>
          <a:p>
            <a:endParaRPr lang="en-US" dirty="0"/>
          </a:p>
        </p:txBody>
      </p:sp>
      <p:sp>
        <p:nvSpPr>
          <p:cNvPr id="9" name="Θέση αριθμού διαφάνειας 8"/>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1487396484"/>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F481A142-DA77-4A5F-AD1F-14E6C18F0F5F}" type="datetime1">
              <a:rPr lang="en-US" smtClean="0"/>
              <a:pPr/>
              <a:t>1/12/2025</a:t>
            </a:fld>
            <a:endParaRPr lang="en-US" dirty="0"/>
          </a:p>
        </p:txBody>
      </p:sp>
      <p:sp>
        <p:nvSpPr>
          <p:cNvPr id="4" name="Θέση υποσέλιδου 3"/>
          <p:cNvSpPr>
            <a:spLocks noGrp="1"/>
          </p:cNvSpPr>
          <p:nvPr>
            <p:ph type="ftr" sz="quarter" idx="11"/>
          </p:nvPr>
        </p:nvSpPr>
        <p:spPr/>
        <p:txBody>
          <a:bodyPr/>
          <a:lstStyle/>
          <a:p>
            <a:endParaRPr lang="en-US" dirty="0"/>
          </a:p>
        </p:txBody>
      </p:sp>
      <p:sp>
        <p:nvSpPr>
          <p:cNvPr id="5" name="Θέση αριθμού διαφάνειας 4"/>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1272559819"/>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F481A142-DA77-4A5F-AD1F-14E6C18F0F5F}" type="datetime1">
              <a:rPr lang="en-US" smtClean="0"/>
              <a:pPr/>
              <a:t>1/12/2025</a:t>
            </a:fld>
            <a:endParaRPr lang="en-US" dirty="0"/>
          </a:p>
        </p:txBody>
      </p:sp>
      <p:sp>
        <p:nvSpPr>
          <p:cNvPr id="3" name="Θέση υποσέλιδου 2"/>
          <p:cNvSpPr>
            <a:spLocks noGrp="1"/>
          </p:cNvSpPr>
          <p:nvPr>
            <p:ph type="ftr" sz="quarter" idx="11"/>
          </p:nvPr>
        </p:nvSpPr>
        <p:spPr/>
        <p:txBody>
          <a:bodyPr/>
          <a:lstStyle/>
          <a:p>
            <a:endParaRPr lang="en-US" dirty="0"/>
          </a:p>
        </p:txBody>
      </p:sp>
      <p:sp>
        <p:nvSpPr>
          <p:cNvPr id="4" name="Θέση αριθμού διαφάνειας 3"/>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3275153716"/>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F481A142-DA77-4A5F-AD1F-14E6C18F0F5F}" type="datetime1">
              <a:rPr lang="en-US" smtClean="0"/>
              <a:pPr/>
              <a:t>1/12/2025</a:t>
            </a:fld>
            <a:endParaRPr lang="en-US" dirty="0"/>
          </a:p>
        </p:txBody>
      </p:sp>
      <p:sp>
        <p:nvSpPr>
          <p:cNvPr id="6" name="Θέση υποσέλιδου 5"/>
          <p:cNvSpPr>
            <a:spLocks noGrp="1"/>
          </p:cNvSpPr>
          <p:nvPr>
            <p:ph type="ftr" sz="quarter" idx="11"/>
          </p:nvPr>
        </p:nvSpPr>
        <p:spPr/>
        <p:txBody>
          <a:bodyPr/>
          <a:lstStyle/>
          <a:p>
            <a:endParaRPr lang="en-US" dirty="0"/>
          </a:p>
        </p:txBody>
      </p:sp>
      <p:sp>
        <p:nvSpPr>
          <p:cNvPr id="7" name="Θέση αριθμού διαφάνειας 6"/>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811477197"/>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F481A142-DA77-4A5F-AD1F-14E6C18F0F5F}" type="datetime1">
              <a:rPr lang="en-US" smtClean="0"/>
              <a:pPr/>
              <a:t>1/12/2025</a:t>
            </a:fld>
            <a:endParaRPr lang="en-US" dirty="0"/>
          </a:p>
        </p:txBody>
      </p:sp>
      <p:sp>
        <p:nvSpPr>
          <p:cNvPr id="6" name="Θέση υποσέλιδου 5"/>
          <p:cNvSpPr>
            <a:spLocks noGrp="1"/>
          </p:cNvSpPr>
          <p:nvPr>
            <p:ph type="ftr" sz="quarter" idx="11"/>
          </p:nvPr>
        </p:nvSpPr>
        <p:spPr/>
        <p:txBody>
          <a:bodyPr/>
          <a:lstStyle/>
          <a:p>
            <a:endParaRPr lang="en-US" dirty="0"/>
          </a:p>
        </p:txBody>
      </p:sp>
      <p:sp>
        <p:nvSpPr>
          <p:cNvPr id="7" name="Θέση αριθμού διαφάνειας 6"/>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286015237"/>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81A142-DA77-4A5F-AD1F-14E6C18F0F5F}" type="datetime1">
              <a:rPr lang="en-US" smtClean="0"/>
              <a:pPr/>
              <a:t>1/12/2025</a:t>
            </a:fld>
            <a:endParaRPr lang="en-US" dirty="0"/>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646F3F-274D-499B-ABBE-824EB4ABDC3D}" type="slidenum">
              <a:rPr lang="en-US" smtClean="0"/>
              <a:pPr/>
              <a:t>‹#›</a:t>
            </a:fld>
            <a:endParaRPr lang="en-US"/>
          </a:p>
        </p:txBody>
      </p:sp>
    </p:spTree>
    <p:extLst>
      <p:ext uri="{BB962C8B-B14F-4D97-AF65-F5344CB8AC3E}">
        <p14:creationId xmlns:p14="http://schemas.microsoft.com/office/powerpoint/2010/main" val="3238060550"/>
      </p:ext>
    </p:extLst>
  </p:cSld>
  <p:clrMap bg1="lt1" tx1="dk1" bg2="lt2" tx2="dk2" accent1="accent1" accent2="accent2" accent3="accent3" accent4="accent4" accent5="accent5" accent6="accent6" hlink="hlink" folHlink="folHlink"/>
  <p:sldLayoutIdLst>
    <p:sldLayoutId id="2147483955" r:id="rId1"/>
    <p:sldLayoutId id="2147483956" r:id="rId2"/>
    <p:sldLayoutId id="2147483957" r:id="rId3"/>
    <p:sldLayoutId id="2147483958" r:id="rId4"/>
    <p:sldLayoutId id="2147483959" r:id="rId5"/>
    <p:sldLayoutId id="2147483960" r:id="rId6"/>
    <p:sldLayoutId id="2147483961" r:id="rId7"/>
    <p:sldLayoutId id="2147483962" r:id="rId8"/>
    <p:sldLayoutId id="2147483963" r:id="rId9"/>
    <p:sldLayoutId id="2147483964" r:id="rId10"/>
    <p:sldLayoutId id="2147483965"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43CAA20-3569-4189-9E48-239A229A8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BBB27966-D5D8-11FD-F12A-9264C89CDEFA}"/>
              </a:ext>
            </a:extLst>
          </p:cNvPr>
          <p:cNvSpPr>
            <a:spLocks noGrp="1"/>
          </p:cNvSpPr>
          <p:nvPr>
            <p:ph type="ctrTitle"/>
          </p:nvPr>
        </p:nvSpPr>
        <p:spPr>
          <a:xfrm>
            <a:off x="838200" y="451381"/>
            <a:ext cx="10512552" cy="4066540"/>
          </a:xfrm>
        </p:spPr>
        <p:txBody>
          <a:bodyPr anchor="ctr">
            <a:normAutofit/>
          </a:bodyPr>
          <a:lstStyle/>
          <a:p>
            <a:pPr>
              <a:spcAft>
                <a:spcPts val="1000"/>
              </a:spcAft>
            </a:pPr>
            <a:r>
              <a:rPr lang="el-GR" sz="3000" dirty="0">
                <a:effectLst/>
                <a:latin typeface="Arial" panose="020B0604020202020204" pitchFamily="34" charset="0"/>
                <a:ea typeface="Calibri" panose="020F0502020204030204" pitchFamily="34" charset="0"/>
                <a:cs typeface="Arial" panose="020B0604020202020204" pitchFamily="34" charset="0"/>
              </a:rPr>
              <a:t>3: Κοινωνική οργάνωση και κοινωνική μεταβολή. </a:t>
            </a:r>
            <a:br>
              <a:rPr lang="el-GR" sz="3500" dirty="0">
                <a:effectLst/>
                <a:latin typeface="Arial" panose="020B0604020202020204" pitchFamily="34" charset="0"/>
                <a:ea typeface="Calibri" panose="020F0502020204030204" pitchFamily="34" charset="0"/>
                <a:cs typeface="Arial" panose="020B0604020202020204" pitchFamily="34" charset="0"/>
              </a:rPr>
            </a:br>
            <a:br>
              <a:rPr lang="en-US" sz="3500" dirty="0">
                <a:effectLst/>
                <a:latin typeface="Arial" panose="020B0604020202020204" pitchFamily="34" charset="0"/>
                <a:ea typeface="Calibri" panose="020F0502020204030204" pitchFamily="34" charset="0"/>
                <a:cs typeface="Arial" panose="020B0604020202020204" pitchFamily="34" charset="0"/>
              </a:rPr>
            </a:br>
            <a:r>
              <a:rPr lang="el-GR" sz="4500" b="1" dirty="0">
                <a:effectLst/>
                <a:latin typeface="Arial" panose="020B0604020202020204" pitchFamily="34" charset="0"/>
                <a:ea typeface="Calibri" panose="020F0502020204030204" pitchFamily="34" charset="0"/>
                <a:cs typeface="Arial" panose="020B0604020202020204" pitchFamily="34" charset="0"/>
              </a:rPr>
              <a:t>3.1 Η κοινωνική θέση</a:t>
            </a:r>
            <a:br>
              <a:rPr lang="el-GR" sz="3500" dirty="0">
                <a:effectLst/>
                <a:latin typeface="Arial" panose="020B0604020202020204" pitchFamily="34" charset="0"/>
                <a:ea typeface="Calibri" panose="020F0502020204030204" pitchFamily="34" charset="0"/>
                <a:cs typeface="Arial" panose="020B0604020202020204" pitchFamily="34" charset="0"/>
              </a:rPr>
            </a:br>
            <a:endParaRPr lang="el-GR" sz="3500" dirty="0">
              <a:latin typeface="Arial" panose="020B0604020202020204" pitchFamily="34" charset="0"/>
              <a:cs typeface="Arial" panose="020B0604020202020204" pitchFamily="34" charset="0"/>
            </a:endParaRPr>
          </a:p>
        </p:txBody>
      </p:sp>
      <p:sp>
        <p:nvSpPr>
          <p:cNvPr id="3" name="Υπότιτλος 2">
            <a:extLst>
              <a:ext uri="{FF2B5EF4-FFF2-40B4-BE49-F238E27FC236}">
                <a16:creationId xmlns:a16="http://schemas.microsoft.com/office/drawing/2014/main" id="{4DCCDD30-9CD9-C6F0-2DEF-6460FFD4FEBC}"/>
              </a:ext>
            </a:extLst>
          </p:cNvPr>
          <p:cNvSpPr>
            <a:spLocks noGrp="1"/>
          </p:cNvSpPr>
          <p:nvPr>
            <p:ph type="subTitle" idx="1"/>
          </p:nvPr>
        </p:nvSpPr>
        <p:spPr>
          <a:xfrm>
            <a:off x="838199" y="4983276"/>
            <a:ext cx="10512552" cy="1126680"/>
          </a:xfrm>
        </p:spPr>
        <p:txBody>
          <a:bodyPr>
            <a:normAutofit/>
          </a:bodyPr>
          <a:lstStyle/>
          <a:p>
            <a:pPr algn="l"/>
            <a:r>
              <a:rPr lang="el-GR" sz="3200" dirty="0">
                <a:latin typeface="Arial" panose="020B0604020202020204" pitchFamily="34" charset="0"/>
                <a:cs typeface="Arial" panose="020B0604020202020204" pitchFamily="34" charset="0"/>
              </a:rPr>
              <a:t>Κοινωνική και Πολιτικής Αγωγή Γ΄ Γυμνάσιου, </a:t>
            </a:r>
            <a:r>
              <a:rPr lang="el-GR" sz="3200" dirty="0">
                <a:effectLst/>
                <a:latin typeface="Arial" panose="020B0604020202020204" pitchFamily="34" charset="0"/>
                <a:ea typeface="Calibri" panose="020F0502020204030204" pitchFamily="34" charset="0"/>
                <a:cs typeface="Arial" panose="020B0604020202020204" pitchFamily="34" charset="0"/>
              </a:rPr>
              <a:t>βιβλίο μαθητή, Κεφ. 3.1.,  σ. 21-22. </a:t>
            </a:r>
          </a:p>
          <a:p>
            <a:pPr algn="l"/>
            <a:endParaRPr lang="el-GR" dirty="0">
              <a:latin typeface="Times New Roman" panose="02020603050405020304" pitchFamily="18" charset="0"/>
              <a:cs typeface="Times New Roman" panose="02020603050405020304" pitchFamily="18" charset="0"/>
            </a:endParaRPr>
          </a:p>
        </p:txBody>
      </p:sp>
      <p:sp>
        <p:nvSpPr>
          <p:cNvPr id="10" name="sketch line">
            <a:extLst>
              <a:ext uri="{FF2B5EF4-FFF2-40B4-BE49-F238E27FC236}">
                <a16:creationId xmlns:a16="http://schemas.microsoft.com/office/drawing/2014/main" id="{DA542B6D-E775-4832-91DC-2D20F85781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18595"/>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567630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id="{E2C2F51C-9BA6-6C09-7700-803F8C669924}"/>
              </a:ext>
            </a:extLst>
          </p:cNvPr>
          <p:cNvSpPr>
            <a:spLocks noGrp="1"/>
          </p:cNvSpPr>
          <p:nvPr>
            <p:ph type="title"/>
          </p:nvPr>
        </p:nvSpPr>
        <p:spPr>
          <a:xfrm>
            <a:off x="1115568" y="548640"/>
            <a:ext cx="10168128" cy="1179576"/>
          </a:xfrm>
        </p:spPr>
        <p:txBody>
          <a:bodyPr vert="horz" lIns="91440" tIns="45720" rIns="91440" bIns="45720" rtlCol="0">
            <a:normAutofit/>
          </a:bodyPr>
          <a:lstStyle/>
          <a:p>
            <a:pPr algn="ctr"/>
            <a:r>
              <a:rPr lang="el-GR" b="1" kern="1200" dirty="0">
                <a:latin typeface="Arial" panose="020B0604020202020204" pitchFamily="34" charset="0"/>
                <a:cs typeface="Arial" panose="020B0604020202020204" pitchFamily="34" charset="0"/>
              </a:rPr>
              <a:t>Συζήτηση</a:t>
            </a:r>
            <a:endParaRPr lang="en-US" b="1" kern="1200" dirty="0">
              <a:latin typeface="Arial" panose="020B0604020202020204" pitchFamily="34" charset="0"/>
              <a:cs typeface="Arial" panose="020B0604020202020204" pitchFamily="34" charset="0"/>
            </a:endParaRPr>
          </a:p>
        </p:txBody>
      </p:sp>
      <p:sp>
        <p:nvSpPr>
          <p:cNvPr id="3" name="Θέση περιεχομένου 2">
            <a:extLst>
              <a:ext uri="{FF2B5EF4-FFF2-40B4-BE49-F238E27FC236}">
                <a16:creationId xmlns:a16="http://schemas.microsoft.com/office/drawing/2014/main" id="{07AE6749-95A0-9799-DAF1-537E58460943}"/>
              </a:ext>
            </a:extLst>
          </p:cNvPr>
          <p:cNvSpPr>
            <a:spLocks noGrp="1"/>
          </p:cNvSpPr>
          <p:nvPr>
            <p:ph idx="1"/>
          </p:nvPr>
        </p:nvSpPr>
        <p:spPr>
          <a:xfrm>
            <a:off x="1115568" y="2276856"/>
            <a:ext cx="10168128" cy="3900107"/>
          </a:xfrm>
        </p:spPr>
        <p:txBody>
          <a:bodyPr>
            <a:normAutofit/>
          </a:bodyPr>
          <a:lstStyle/>
          <a:p>
            <a:pPr algn="just">
              <a:lnSpc>
                <a:spcPct val="150000"/>
              </a:lnSpc>
            </a:pPr>
            <a:r>
              <a:rPr lang="el-GR" sz="2400" dirty="0">
                <a:effectLst/>
                <a:latin typeface="Arial" panose="020B0604020202020204" pitchFamily="34" charset="0"/>
                <a:ea typeface="Calibri" panose="020F0502020204030204" pitchFamily="34" charset="0"/>
                <a:cs typeface="F"/>
              </a:rPr>
              <a:t>Η σημασία που μπορεί να έχουν τα εκ γενετής ή επίκτητα χαρακτηριστικά για να καταλάβει ένα άτομο κοινωνικές θέσεις με μεγαλύτερη εξουσία, διαφέρει από κοινωνία σε κοινωνία και από εποχή σε εποχή. </a:t>
            </a:r>
          </a:p>
          <a:p>
            <a:pPr algn="just">
              <a:lnSpc>
                <a:spcPct val="150000"/>
              </a:lnSpc>
            </a:pPr>
            <a:r>
              <a:rPr lang="el-GR" sz="2400" dirty="0">
                <a:effectLst/>
                <a:latin typeface="Arial" panose="020B0604020202020204" pitchFamily="34" charset="0"/>
                <a:ea typeface="Calibri" panose="020F0502020204030204" pitchFamily="34" charset="0"/>
                <a:cs typeface="F"/>
              </a:rPr>
              <a:t>Η άποψη σας είναι πως στις σύγχρονες κοινωνίες έχουν μεγαλύτερη βαρύτητα τα επίκτητα ή τα εκ γενετής χαρακτηριστικά; </a:t>
            </a:r>
          </a:p>
          <a:p>
            <a:endParaRPr lang="el-GR" sz="2200" dirty="0"/>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Tree>
    <p:extLst>
      <p:ext uri="{BB962C8B-B14F-4D97-AF65-F5344CB8AC3E}">
        <p14:creationId xmlns:p14="http://schemas.microsoft.com/office/powerpoint/2010/main" val="3265690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8" name="Rectangle 17">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Rectangle 21">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EA47F710-6138-E0A9-EE87-409E5276EB43}"/>
              </a:ext>
            </a:extLst>
          </p:cNvPr>
          <p:cNvSpPr>
            <a:spLocks noGrp="1"/>
          </p:cNvSpPr>
          <p:nvPr>
            <p:ph type="title"/>
          </p:nvPr>
        </p:nvSpPr>
        <p:spPr>
          <a:xfrm>
            <a:off x="1043631" y="809898"/>
            <a:ext cx="9942716" cy="1554480"/>
          </a:xfrm>
        </p:spPr>
        <p:txBody>
          <a:bodyPr anchor="ctr">
            <a:normAutofit/>
          </a:bodyPr>
          <a:lstStyle/>
          <a:p>
            <a:r>
              <a:rPr lang="el-GR" sz="4800" dirty="0">
                <a:latin typeface="Arial" pitchFamily="34" charset="0"/>
                <a:ea typeface="Cambria" panose="02040503050406030204" pitchFamily="18" charset="0"/>
                <a:cs typeface="Arial" pitchFamily="34" charset="0"/>
              </a:rPr>
              <a:t>Δραστηριότητα στο σπίτι</a:t>
            </a:r>
          </a:p>
        </p:txBody>
      </p:sp>
      <p:sp>
        <p:nvSpPr>
          <p:cNvPr id="3" name="Θέση περιεχομένου 2">
            <a:extLst>
              <a:ext uri="{FF2B5EF4-FFF2-40B4-BE49-F238E27FC236}">
                <a16:creationId xmlns:a16="http://schemas.microsoft.com/office/drawing/2014/main" id="{28EB09D3-185E-E37A-072A-904A115C8199}"/>
              </a:ext>
            </a:extLst>
          </p:cNvPr>
          <p:cNvSpPr>
            <a:spLocks noGrp="1"/>
          </p:cNvSpPr>
          <p:nvPr>
            <p:ph idx="1"/>
          </p:nvPr>
        </p:nvSpPr>
        <p:spPr>
          <a:xfrm>
            <a:off x="1045028" y="3017522"/>
            <a:ext cx="9941319" cy="3124658"/>
          </a:xfrm>
        </p:spPr>
        <p:txBody>
          <a:bodyPr anchor="ctr">
            <a:normAutofit/>
          </a:bodyPr>
          <a:lstStyle/>
          <a:p>
            <a:pPr marL="0" indent="0" algn="just">
              <a:buNone/>
            </a:pPr>
            <a:r>
              <a:rPr lang="el-GR" sz="3200">
                <a:latin typeface="Arial" pitchFamily="34" charset="0"/>
                <a:ea typeface="Cambria" panose="02040503050406030204" pitchFamily="18" charset="0"/>
                <a:cs typeface="Arial" pitchFamily="34" charset="0"/>
              </a:rPr>
              <a:t>Με βάση </a:t>
            </a:r>
            <a:r>
              <a:rPr lang="el-GR" sz="3200" dirty="0">
                <a:latin typeface="Arial" pitchFamily="34" charset="0"/>
                <a:ea typeface="Cambria" panose="02040503050406030204" pitchFamily="18" charset="0"/>
                <a:cs typeface="Arial" pitchFamily="34" charset="0"/>
              </a:rPr>
              <a:t>τα όσα συζητήσαμε στην τάξη και τις πληροφορίες από το σχολικό βιβλίο αναφέρετε ποια μέτρα από την πολιτεία μπορούν να ευνοήσουν την πρόσβαση και ανάληψη καλύτερων κοινωνικών θέσεων από ομάδες μη ευνοημένες στα εκ γενετής κοινωνικά χαρακτηριστικά </a:t>
            </a:r>
          </a:p>
        </p:txBody>
      </p:sp>
      <p:cxnSp>
        <p:nvCxnSpPr>
          <p:cNvPr id="24" name="Straight Connector 23">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6326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9">
            <a:extLst>
              <a:ext uri="{FF2B5EF4-FFF2-40B4-BE49-F238E27FC236}">
                <a16:creationId xmlns:a16="http://schemas.microsoft.com/office/drawing/2014/main" id="{D009D6D5-DAC2-4A8B-A17A-E206B9012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Τίτλος 1">
            <a:extLst>
              <a:ext uri="{FF2B5EF4-FFF2-40B4-BE49-F238E27FC236}">
                <a16:creationId xmlns:a16="http://schemas.microsoft.com/office/drawing/2014/main" id="{93D8527A-4349-02D0-4A1C-7A0FCB9D228A}"/>
              </a:ext>
            </a:extLst>
          </p:cNvPr>
          <p:cNvSpPr>
            <a:spLocks noGrp="1"/>
          </p:cNvSpPr>
          <p:nvPr>
            <p:ph type="title"/>
          </p:nvPr>
        </p:nvSpPr>
        <p:spPr>
          <a:xfrm>
            <a:off x="838200" y="365125"/>
            <a:ext cx="10662634" cy="1807305"/>
          </a:xfrm>
          <a:effectLst>
            <a:outerShdw blurRad="50800" dist="38100" dir="8100000" algn="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p>
            <a:pPr algn="ctr"/>
            <a:r>
              <a:rPr lang="en-US" dirty="0">
                <a:latin typeface="Arial" panose="020B0604020202020204" pitchFamily="34" charset="0"/>
                <a:cs typeface="Arial" panose="020B0604020202020204" pitchFamily="34" charset="0"/>
              </a:rPr>
              <a:t>ΔΙΔΑΚΤΙΚΟΙ ΣΤΟΧΟΙ</a:t>
            </a:r>
          </a:p>
        </p:txBody>
      </p:sp>
      <p:sp>
        <p:nvSpPr>
          <p:cNvPr id="3" name="Θέση περιεχομένου 2">
            <a:extLst>
              <a:ext uri="{FF2B5EF4-FFF2-40B4-BE49-F238E27FC236}">
                <a16:creationId xmlns:a16="http://schemas.microsoft.com/office/drawing/2014/main" id="{B169F78C-B8DF-3A36-261F-9EAA0532C4C7}"/>
              </a:ext>
            </a:extLst>
          </p:cNvPr>
          <p:cNvSpPr>
            <a:spLocks noGrp="1"/>
          </p:cNvSpPr>
          <p:nvPr>
            <p:ph sz="half" idx="1"/>
          </p:nvPr>
        </p:nvSpPr>
        <p:spPr>
          <a:xfrm>
            <a:off x="838200" y="1941343"/>
            <a:ext cx="10572482" cy="3615396"/>
          </a:xfrm>
          <a:effectLst>
            <a:outerShdw blurRad="50800" dist="38100" dir="8100000" algn="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p>
            <a:pPr algn="just">
              <a:lnSpc>
                <a:spcPct val="150000"/>
              </a:lnSpc>
              <a:spcBef>
                <a:spcPts val="300"/>
              </a:spcBef>
              <a:spcAft>
                <a:spcPts val="720"/>
              </a:spcAft>
            </a:pPr>
            <a:r>
              <a:rPr lang="el-GR" sz="2400" dirty="0">
                <a:effectLst/>
                <a:latin typeface="Arial" panose="020B0604020202020204" pitchFamily="34" charset="0"/>
                <a:ea typeface="Calibri" panose="020F0502020204030204" pitchFamily="34" charset="0"/>
                <a:cs typeface="F"/>
              </a:rPr>
              <a:t>Να εξηγούμε την έννοια της «κοινωνικής θέσης»</a:t>
            </a:r>
            <a:endParaRPr lang="el-GR" sz="2000" dirty="0">
              <a:effectLst/>
              <a:latin typeface="Calibri" panose="020F0502020204030204" pitchFamily="34" charset="0"/>
              <a:ea typeface="Calibri" panose="020F0502020204030204" pitchFamily="34" charset="0"/>
              <a:cs typeface="F"/>
            </a:endParaRPr>
          </a:p>
          <a:p>
            <a:pPr algn="just">
              <a:lnSpc>
                <a:spcPct val="150000"/>
              </a:lnSpc>
              <a:spcBef>
                <a:spcPts val="300"/>
              </a:spcBef>
              <a:spcAft>
                <a:spcPts val="720"/>
              </a:spcAft>
            </a:pPr>
            <a:r>
              <a:rPr lang="el-GR" sz="2400" dirty="0">
                <a:effectLst/>
                <a:latin typeface="Arial" panose="020B0604020202020204" pitchFamily="34" charset="0"/>
                <a:ea typeface="Calibri" panose="020F0502020204030204" pitchFamily="34" charset="0"/>
                <a:cs typeface="F"/>
              </a:rPr>
              <a:t>Να αναλύουμε την σχέση ανάμεσα στην «κοινωνική θέση» και τα «κοινωνικά χαρακτηριστικά» και </a:t>
            </a:r>
            <a:endParaRPr lang="el-GR" sz="2000" dirty="0">
              <a:effectLst/>
              <a:latin typeface="Calibri" panose="020F0502020204030204" pitchFamily="34" charset="0"/>
              <a:ea typeface="Calibri" panose="020F0502020204030204" pitchFamily="34" charset="0"/>
              <a:cs typeface="F"/>
            </a:endParaRPr>
          </a:p>
          <a:p>
            <a:pPr algn="just">
              <a:lnSpc>
                <a:spcPct val="150000"/>
              </a:lnSpc>
              <a:spcBef>
                <a:spcPts val="300"/>
              </a:spcBef>
              <a:spcAft>
                <a:spcPts val="720"/>
              </a:spcAft>
            </a:pPr>
            <a:r>
              <a:rPr lang="el-GR" sz="2400" dirty="0">
                <a:effectLst/>
                <a:latin typeface="Arial" panose="020B0604020202020204" pitchFamily="34" charset="0"/>
                <a:ea typeface="Calibri" panose="020F0502020204030204" pitchFamily="34" charset="0"/>
                <a:cs typeface="F"/>
              </a:rPr>
              <a:t>Να διακρίνουμε τα κοινωνικά χαρακτηριστικά σε «εκ γενετής» και «επίκτητα». </a:t>
            </a:r>
            <a:endParaRPr lang="el-GR" sz="2000" dirty="0">
              <a:effectLst/>
              <a:latin typeface="Calibri" panose="020F0502020204030204" pitchFamily="34" charset="0"/>
              <a:ea typeface="Calibri" panose="020F0502020204030204" pitchFamily="34" charset="0"/>
              <a:cs typeface="F"/>
            </a:endParaRPr>
          </a:p>
          <a:p>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66629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1">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Τίτλος 5">
            <a:extLst>
              <a:ext uri="{FF2B5EF4-FFF2-40B4-BE49-F238E27FC236}">
                <a16:creationId xmlns:a16="http://schemas.microsoft.com/office/drawing/2014/main" id="{152C5B2E-7DA7-31CB-9555-EC8813BA6EAE}"/>
              </a:ext>
            </a:extLst>
          </p:cNvPr>
          <p:cNvSpPr>
            <a:spLocks noGrp="1"/>
          </p:cNvSpPr>
          <p:nvPr>
            <p:ph type="title"/>
          </p:nvPr>
        </p:nvSpPr>
        <p:spPr>
          <a:xfrm>
            <a:off x="841248" y="548640"/>
            <a:ext cx="3600860" cy="5431536"/>
          </a:xfrm>
        </p:spPr>
        <p:txBody>
          <a:bodyPr anchor="ctr">
            <a:normAutofit/>
          </a:bodyPr>
          <a:lstStyle/>
          <a:p>
            <a:r>
              <a:rPr lang="el-GR" sz="5400" dirty="0">
                <a:latin typeface="Arial" pitchFamily="34" charset="0"/>
                <a:cs typeface="Arial" pitchFamily="34" charset="0"/>
              </a:rPr>
              <a:t>Ανάκληση Γνώσεων</a:t>
            </a:r>
            <a:r>
              <a:rPr lang="en-US" sz="5400" dirty="0">
                <a:latin typeface="Arial" pitchFamily="34" charset="0"/>
                <a:cs typeface="Arial" pitchFamily="34" charset="0"/>
              </a:rPr>
              <a:t>: </a:t>
            </a:r>
            <a:endParaRPr lang="el-GR" sz="5400" dirty="0">
              <a:latin typeface="Arial" pitchFamily="34" charset="0"/>
              <a:cs typeface="Arial" pitchFamily="34" charset="0"/>
            </a:endParaRPr>
          </a:p>
        </p:txBody>
      </p:sp>
      <p:sp>
        <p:nvSpPr>
          <p:cNvPr id="7" name="Θέση περιεχομένου 6">
            <a:extLst>
              <a:ext uri="{FF2B5EF4-FFF2-40B4-BE49-F238E27FC236}">
                <a16:creationId xmlns:a16="http://schemas.microsoft.com/office/drawing/2014/main" id="{038D8290-0D23-2557-CBF5-5ED3C7349148}"/>
              </a:ext>
            </a:extLst>
          </p:cNvPr>
          <p:cNvSpPr>
            <a:spLocks noGrp="1"/>
          </p:cNvSpPr>
          <p:nvPr>
            <p:ph idx="1"/>
          </p:nvPr>
        </p:nvSpPr>
        <p:spPr>
          <a:xfrm>
            <a:off x="5126418" y="552091"/>
            <a:ext cx="6224335" cy="5431536"/>
          </a:xfrm>
        </p:spPr>
        <p:txBody>
          <a:bodyPr anchor="ctr">
            <a:normAutofit/>
          </a:bodyPr>
          <a:lstStyle/>
          <a:p>
            <a:pPr algn="just">
              <a:lnSpc>
                <a:spcPct val="150000"/>
              </a:lnSpc>
              <a:spcBef>
                <a:spcPts val="300"/>
              </a:spcBef>
              <a:spcAft>
                <a:spcPts val="720"/>
              </a:spcAft>
            </a:pPr>
            <a:r>
              <a:rPr lang="el-GR" sz="3000" dirty="0">
                <a:effectLst/>
                <a:latin typeface="Arial" panose="020B0604020202020204" pitchFamily="34" charset="0"/>
                <a:ea typeface="Calibri" panose="020F0502020204030204" pitchFamily="34" charset="0"/>
                <a:cs typeface="F"/>
              </a:rPr>
              <a:t>Εξηγήστε τις διαφορές ανάμεσα σε πρωτογενείς και δευτερογενείς και ανοιχτές/κλειστές;</a:t>
            </a:r>
            <a:endParaRPr lang="el-GR" sz="3000" dirty="0">
              <a:effectLst/>
              <a:latin typeface="Calibri" panose="020F0502020204030204" pitchFamily="34" charset="0"/>
              <a:ea typeface="Calibri" panose="020F0502020204030204" pitchFamily="34" charset="0"/>
              <a:cs typeface="F"/>
            </a:endParaRPr>
          </a:p>
          <a:p>
            <a:pPr algn="just">
              <a:lnSpc>
                <a:spcPct val="150000"/>
              </a:lnSpc>
              <a:spcBef>
                <a:spcPts val="300"/>
              </a:spcBef>
              <a:spcAft>
                <a:spcPts val="720"/>
              </a:spcAft>
            </a:pPr>
            <a:r>
              <a:rPr lang="el-GR" sz="3000" dirty="0">
                <a:effectLst/>
                <a:latin typeface="Arial" panose="020B0604020202020204" pitchFamily="34" charset="0"/>
                <a:ea typeface="Calibri" panose="020F0502020204030204" pitchFamily="34" charset="0"/>
                <a:cs typeface="F"/>
              </a:rPr>
              <a:t>Τι είναι προκατάληψη και τι τις δημιουργεί;</a:t>
            </a:r>
            <a:endParaRPr lang="el-GR" sz="3000" dirty="0">
              <a:effectLst/>
              <a:latin typeface="Calibri" panose="020F0502020204030204" pitchFamily="34" charset="0"/>
              <a:ea typeface="Calibri" panose="020F0502020204030204" pitchFamily="34" charset="0"/>
              <a:cs typeface="F"/>
            </a:endParaRPr>
          </a:p>
          <a:p>
            <a:endParaRPr lang="el-GR" sz="4800" dirty="0">
              <a:latin typeface="Arial" pitchFamily="34" charset="0"/>
              <a:ea typeface="Cambria" panose="02040503050406030204" pitchFamily="18" charset="0"/>
              <a:cs typeface="Arial" pitchFamily="34" charset="0"/>
            </a:endParaRPr>
          </a:p>
        </p:txBody>
      </p:sp>
      <p:sp>
        <p:nvSpPr>
          <p:cNvPr id="19"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74576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4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5463EB0A-3D7C-4AA5-BFA5-8EE5B4BA56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Τίτλος 2">
            <a:extLst>
              <a:ext uri="{FF2B5EF4-FFF2-40B4-BE49-F238E27FC236}">
                <a16:creationId xmlns:a16="http://schemas.microsoft.com/office/drawing/2014/main" id="{DA608043-F13A-1506-A350-3E27D0B1881E}"/>
              </a:ext>
            </a:extLst>
          </p:cNvPr>
          <p:cNvSpPr>
            <a:spLocks noGrp="1"/>
          </p:cNvSpPr>
          <p:nvPr>
            <p:ph type="ctrTitle"/>
          </p:nvPr>
        </p:nvSpPr>
        <p:spPr>
          <a:xfrm>
            <a:off x="687386" y="960787"/>
            <a:ext cx="10714195" cy="3522125"/>
          </a:xfrm>
        </p:spPr>
        <p:txBody>
          <a:bodyPr>
            <a:noAutofit/>
          </a:bodyPr>
          <a:lstStyle/>
          <a:p>
            <a:pPr algn="just">
              <a:lnSpc>
                <a:spcPct val="150000"/>
              </a:lnSpc>
              <a:spcBef>
                <a:spcPts val="300"/>
              </a:spcBef>
              <a:spcAft>
                <a:spcPts val="720"/>
              </a:spcAft>
            </a:pPr>
            <a:r>
              <a:rPr lang="el-GR" sz="2100" dirty="0">
                <a:solidFill>
                  <a:srgbClr val="000000"/>
                </a:solidFill>
                <a:latin typeface="Arial" panose="020B0604020202020204" pitchFamily="34" charset="0"/>
                <a:ea typeface="Calibri" panose="020F0502020204030204" pitchFamily="34" charset="0"/>
                <a:cs typeface="F"/>
              </a:rPr>
              <a:t>Η </a:t>
            </a:r>
            <a:r>
              <a:rPr lang="el-GR" sz="2100" dirty="0" err="1">
                <a:solidFill>
                  <a:srgbClr val="000000"/>
                </a:solidFill>
                <a:latin typeface="Arial" panose="020B0604020202020204" pitchFamily="34" charset="0"/>
                <a:ea typeface="Calibri" panose="020F0502020204030204" pitchFamily="34" charset="0"/>
                <a:cs typeface="F"/>
              </a:rPr>
              <a:t>Μαριλία</a:t>
            </a:r>
            <a:r>
              <a:rPr lang="el-GR" sz="2100" dirty="0">
                <a:solidFill>
                  <a:srgbClr val="000000"/>
                </a:solidFill>
                <a:latin typeface="Arial" panose="020B0604020202020204" pitchFamily="34" charset="0"/>
                <a:ea typeface="Calibri" panose="020F0502020204030204" pitchFamily="34" charset="0"/>
                <a:cs typeface="F"/>
              </a:rPr>
              <a:t> είναι νέα γιατρός. Από τον Φεβρουάριο του 2022 έως τον Μάιο του 2023 έκανε την θητεία της ως αγροτική γιατρός σε ένα χωριό της Μυτιλήνης. Μετά το πέρας της θητείας της, επειδή της άρεσε πολύ το νησί</a:t>
            </a:r>
            <a:r>
              <a:rPr lang="en-US" sz="2100" dirty="0">
                <a:solidFill>
                  <a:srgbClr val="000000"/>
                </a:solidFill>
                <a:latin typeface="Arial" panose="020B0604020202020204" pitchFamily="34" charset="0"/>
                <a:ea typeface="Calibri" panose="020F0502020204030204" pitchFamily="34" charset="0"/>
                <a:cs typeface="F"/>
              </a:rPr>
              <a:t>,</a:t>
            </a:r>
            <a:r>
              <a:rPr lang="el-GR" sz="2100" dirty="0">
                <a:solidFill>
                  <a:srgbClr val="000000"/>
                </a:solidFill>
                <a:latin typeface="Arial" panose="020B0604020202020204" pitchFamily="34" charset="0"/>
                <a:ea typeface="Calibri" panose="020F0502020204030204" pitchFamily="34" charset="0"/>
                <a:cs typeface="F"/>
              </a:rPr>
              <a:t> επέλεξε να περάσει το καλοκαίρι εκεί. Κάποιες μέρες την εβδομάδα έκανε και μερικά μεροκάματα ως σερβιτόρα σε μια ταβέρνα γνωστού. Παρατήρησε το εξής φαινόμενο: Όσο εργαζόταν με την ιδιότητα της γιατρού της συμπεριφέρονταν με μεγάλο σεβασμό και προσεκτικά. Με την ιδιότητα της σερβιτόρας αντιμετώπισε συμπεριφορές, κάποιες φορές, όχι τόσο ευγενικές. </a:t>
            </a:r>
            <a:endParaRPr lang="el-GR" sz="2100" dirty="0"/>
          </a:p>
        </p:txBody>
      </p:sp>
      <p:sp>
        <p:nvSpPr>
          <p:cNvPr id="7" name="6 - Θέση περιεχομένου"/>
          <p:cNvSpPr>
            <a:spLocks noGrp="1"/>
          </p:cNvSpPr>
          <p:nvPr>
            <p:ph type="subTitle" idx="1"/>
          </p:nvPr>
        </p:nvSpPr>
        <p:spPr>
          <a:xfrm>
            <a:off x="687387" y="4708289"/>
            <a:ext cx="10925961" cy="1129800"/>
          </a:xfrm>
        </p:spPr>
        <p:txBody>
          <a:bodyPr>
            <a:normAutofit/>
          </a:bodyPr>
          <a:lstStyle/>
          <a:p>
            <a:pPr>
              <a:lnSpc>
                <a:spcPct val="115000"/>
              </a:lnSpc>
              <a:spcAft>
                <a:spcPts val="1000"/>
              </a:spcAft>
            </a:pPr>
            <a:r>
              <a:rPr lang="el-GR" sz="3200" dirty="0">
                <a:solidFill>
                  <a:srgbClr val="000000"/>
                </a:solidFill>
                <a:latin typeface="Arial" panose="020B0604020202020204" pitchFamily="34" charset="0"/>
                <a:ea typeface="Calibri" panose="020F0502020204030204" pitchFamily="34" charset="0"/>
                <a:cs typeface="F"/>
              </a:rPr>
              <a:t>Πως το εξηγείται αυτό</a:t>
            </a:r>
            <a:r>
              <a:rPr lang="en-US" sz="3200" dirty="0">
                <a:solidFill>
                  <a:srgbClr val="000000"/>
                </a:solidFill>
                <a:latin typeface="Arial" panose="020B0604020202020204" pitchFamily="34" charset="0"/>
                <a:ea typeface="Calibri" panose="020F0502020204030204" pitchFamily="34" charset="0"/>
                <a:cs typeface="F"/>
              </a:rPr>
              <a:t>;</a:t>
            </a:r>
            <a:r>
              <a:rPr lang="el-GR" sz="3200" dirty="0">
                <a:solidFill>
                  <a:srgbClr val="000000"/>
                </a:solidFill>
                <a:latin typeface="Arial" panose="020B0604020202020204" pitchFamily="34" charset="0"/>
                <a:ea typeface="Calibri" panose="020F0502020204030204" pitchFamily="34" charset="0"/>
                <a:cs typeface="F"/>
              </a:rPr>
              <a:t> Γιατί </a:t>
            </a:r>
            <a:r>
              <a:rPr lang="el-GR" sz="3200" dirty="0" err="1">
                <a:solidFill>
                  <a:srgbClr val="000000"/>
                </a:solidFill>
                <a:latin typeface="Arial" panose="020B0604020202020204" pitchFamily="34" charset="0"/>
                <a:ea typeface="Calibri" panose="020F0502020204030204" pitchFamily="34" charset="0"/>
                <a:cs typeface="F"/>
              </a:rPr>
              <a:t>συνέβει</a:t>
            </a:r>
            <a:r>
              <a:rPr lang="en-US" sz="3200" dirty="0">
                <a:solidFill>
                  <a:srgbClr val="000000"/>
                </a:solidFill>
                <a:latin typeface="Arial" panose="020B0604020202020204" pitchFamily="34" charset="0"/>
                <a:ea typeface="Calibri" panose="020F0502020204030204" pitchFamily="34" charset="0"/>
                <a:cs typeface="F"/>
              </a:rPr>
              <a:t>;</a:t>
            </a:r>
            <a:endParaRPr lang="el-GR" sz="2800" dirty="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7945AD00-F967-454D-A4B2-39ABA5C88C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7544"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E9BC5B79-B912-427C-8219-E3E50943FC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78652" y="4501201"/>
            <a:ext cx="1103469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Tree>
    <p:extLst>
      <p:ext uri="{BB962C8B-B14F-4D97-AF65-F5344CB8AC3E}">
        <p14:creationId xmlns:p14="http://schemas.microsoft.com/office/powerpoint/2010/main" val="2365413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0E589C46-6069-2D8C-2E10-A9BA695BF85B}"/>
              </a:ext>
            </a:extLst>
          </p:cNvPr>
          <p:cNvSpPr>
            <a:spLocks noGrp="1"/>
          </p:cNvSpPr>
          <p:nvPr>
            <p:ph type="title"/>
          </p:nvPr>
        </p:nvSpPr>
        <p:spPr>
          <a:xfrm>
            <a:off x="1146221" y="624110"/>
            <a:ext cx="10358392" cy="1280890"/>
          </a:xfrm>
        </p:spPr>
        <p:txBody>
          <a:bodyPr>
            <a:normAutofit/>
          </a:bodyPr>
          <a:lstStyle/>
          <a:p>
            <a:r>
              <a:rPr lang="en-US" dirty="0">
                <a:latin typeface="Arial" pitchFamily="34" charset="0"/>
                <a:ea typeface="Cambria" panose="02040503050406030204" pitchFamily="18" charset="0"/>
                <a:cs typeface="Arial" pitchFamily="34" charset="0"/>
              </a:rPr>
              <a:t>K</a:t>
            </a:r>
            <a:r>
              <a:rPr lang="el-GR" dirty="0" err="1">
                <a:latin typeface="Arial" pitchFamily="34" charset="0"/>
                <a:ea typeface="Cambria" panose="02040503050406030204" pitchFamily="18" charset="0"/>
                <a:cs typeface="Arial" pitchFamily="34" charset="0"/>
              </a:rPr>
              <a:t>οινωνική</a:t>
            </a:r>
            <a:r>
              <a:rPr lang="el-GR" dirty="0">
                <a:latin typeface="Arial" pitchFamily="34" charset="0"/>
                <a:ea typeface="Cambria" panose="02040503050406030204" pitchFamily="18" charset="0"/>
                <a:cs typeface="Arial" pitchFamily="34" charset="0"/>
              </a:rPr>
              <a:t> Θέση / Κοινωνική Δύναμη </a:t>
            </a:r>
          </a:p>
        </p:txBody>
      </p:sp>
      <p:sp>
        <p:nvSpPr>
          <p:cNvPr id="3" name="Θέση περιεχομένου 2">
            <a:extLst>
              <a:ext uri="{FF2B5EF4-FFF2-40B4-BE49-F238E27FC236}">
                <a16:creationId xmlns:a16="http://schemas.microsoft.com/office/drawing/2014/main" id="{F66DFE7D-67DC-7F58-DA2B-E44CA42EDDE7}"/>
              </a:ext>
            </a:extLst>
          </p:cNvPr>
          <p:cNvSpPr>
            <a:spLocks noGrp="1"/>
          </p:cNvSpPr>
          <p:nvPr>
            <p:ph idx="1"/>
          </p:nvPr>
        </p:nvSpPr>
        <p:spPr>
          <a:xfrm>
            <a:off x="1043189" y="2133600"/>
            <a:ext cx="10461423" cy="3996744"/>
          </a:xfrm>
        </p:spPr>
        <p:txBody>
          <a:bodyPr>
            <a:normAutofit/>
          </a:bodyPr>
          <a:lstStyle/>
          <a:p>
            <a:r>
              <a:rPr lang="el-GR" dirty="0">
                <a:latin typeface="Arial" panose="020B0604020202020204" pitchFamily="34" charset="0"/>
                <a:cs typeface="Arial" panose="020B0604020202020204" pitchFamily="34" charset="0"/>
              </a:rPr>
              <a:t>Στις κοινωνικές ομάδες που συμμετέχει κάθε άνθρωπος, καταλαμβάνει μια συγκεκριμένη  </a:t>
            </a:r>
            <a:r>
              <a:rPr lang="el-GR" b="1" dirty="0">
                <a:latin typeface="Arial" panose="020B0604020202020204" pitchFamily="34" charset="0"/>
                <a:cs typeface="Arial" panose="020B0604020202020204" pitchFamily="34" charset="0"/>
              </a:rPr>
              <a:t>κοινωνική θέση</a:t>
            </a:r>
            <a:r>
              <a:rPr lang="el-GR" dirty="0">
                <a:latin typeface="Arial" panose="020B0604020202020204" pitchFamily="34" charset="0"/>
                <a:cs typeface="Arial" panose="020B0604020202020204" pitchFamily="34" charset="0"/>
              </a:rPr>
              <a:t> =&gt; η οποία κατά κανόνα στις κοινωνίες έως τώρα συνδέετε με μεγαλύτερη ή λιγότερη εξουσία/δύναμη και λιγότερα ή περισσότερα δικαιώματα και υποχρεώσεις. </a:t>
            </a:r>
          </a:p>
          <a:p>
            <a:r>
              <a:rPr lang="el-GR" dirty="0">
                <a:latin typeface="Arial" panose="020B0604020202020204" pitchFamily="34" charset="0"/>
                <a:cs typeface="Arial" panose="020B0604020202020204" pitchFamily="34" charset="0"/>
              </a:rPr>
              <a:t>Δηλαδή, οι κοινωνικές θέσεις </a:t>
            </a:r>
            <a:r>
              <a:rPr lang="el-GR" b="1" dirty="0">
                <a:latin typeface="Arial" panose="020B0604020202020204" pitchFamily="34" charset="0"/>
                <a:cs typeface="Arial" panose="020B0604020202020204" pitchFamily="34" charset="0"/>
              </a:rPr>
              <a:t>ιεραρχούνται</a:t>
            </a:r>
            <a:r>
              <a:rPr lang="el-GR" dirty="0">
                <a:latin typeface="Arial" panose="020B0604020202020204" pitchFamily="34" charset="0"/>
                <a:cs typeface="Arial" panose="020B0604020202020204" pitchFamily="34" charset="0"/>
              </a:rPr>
              <a:t> ως θέσεις μεγαλύτερης και μικρότερης ευθύνης δηλαδή μεγαλύτερης και μικρότερης εξουσίας-δύναμης.</a:t>
            </a:r>
          </a:p>
          <a:p>
            <a:pPr marL="0" indent="0" algn="just">
              <a:buNone/>
            </a:pPr>
            <a:endParaRPr lang="en-US" dirty="0">
              <a:latin typeface="Arial" pitchFamily="34" charset="0"/>
              <a:ea typeface="Cambria" panose="02040503050406030204" pitchFamily="18" charset="0"/>
              <a:cs typeface="Arial" pitchFamily="34"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3755345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0">
            <a:extLst>
              <a:ext uri="{FF2B5EF4-FFF2-40B4-BE49-F238E27FC236}">
                <a16:creationId xmlns:a16="http://schemas.microsoft.com/office/drawing/2014/main" id="{257363FD-7E77-4145-9483-331A807A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6802" cy="6858000"/>
          </a:xfrm>
          <a:prstGeom prst="rect">
            <a:avLst/>
          </a:prstGeom>
          <a:gradFill flip="none" rotWithShape="1">
            <a:gsLst>
              <a:gs pos="28000">
                <a:schemeClr val="bg2">
                  <a:alpha val="84000"/>
                </a:schemeClr>
              </a:gs>
              <a:gs pos="74000">
                <a:schemeClr val="bg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Τίτλος 2"/>
          <p:cNvSpPr>
            <a:spLocks noGrp="1"/>
          </p:cNvSpPr>
          <p:nvPr>
            <p:ph type="ctrTitle"/>
          </p:nvPr>
        </p:nvSpPr>
        <p:spPr>
          <a:xfrm>
            <a:off x="1160585" y="808892"/>
            <a:ext cx="9366738" cy="4729163"/>
          </a:xfrm>
          <a:effectLst>
            <a:outerShdw blurRad="50800" dist="38100" dir="8100000" algn="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normAutofit fontScale="90000"/>
          </a:bodyPr>
          <a:lstStyle/>
          <a:p>
            <a:pPr lvl="0"/>
            <a:r>
              <a:rPr lang="el-GR" dirty="0">
                <a:latin typeface="Arial" panose="020B0604020202020204" pitchFamily="34" charset="0"/>
                <a:ea typeface="Calibri" panose="020F0502020204030204" pitchFamily="34" charset="0"/>
                <a:cs typeface="F"/>
              </a:rPr>
              <a:t>Πως σε κάποιον αποδίδεται μια κοινωνική θέση; </a:t>
            </a:r>
            <a:br>
              <a:rPr lang="el-GR" dirty="0">
                <a:latin typeface="Arial" panose="020B0604020202020204" pitchFamily="34" charset="0"/>
                <a:ea typeface="Calibri" panose="020F0502020204030204" pitchFamily="34" charset="0"/>
                <a:cs typeface="F"/>
              </a:rPr>
            </a:br>
            <a:br>
              <a:rPr lang="el-GR" dirty="0">
                <a:latin typeface="Arial" panose="020B0604020202020204" pitchFamily="34" charset="0"/>
                <a:ea typeface="Calibri" panose="020F0502020204030204" pitchFamily="34" charset="0"/>
                <a:cs typeface="F"/>
              </a:rPr>
            </a:br>
            <a:r>
              <a:rPr lang="el-GR" dirty="0">
                <a:latin typeface="Arial" panose="020B0604020202020204" pitchFamily="34" charset="0"/>
                <a:ea typeface="Calibri" panose="020F0502020204030204" pitchFamily="34" charset="0"/>
                <a:cs typeface="F"/>
              </a:rPr>
              <a:t>Πως δηλαδή το άτομο την καταλαμβάνει;</a:t>
            </a:r>
            <a:br>
              <a:rPr lang="el-GR" dirty="0">
                <a:latin typeface="Calibri" panose="020F0502020204030204" pitchFamily="34" charset="0"/>
                <a:ea typeface="Calibri" panose="020F0502020204030204" pitchFamily="34" charset="0"/>
                <a:cs typeface="F"/>
              </a:rPr>
            </a:br>
            <a:endParaRPr lang="el-GR" dirty="0"/>
          </a:p>
        </p:txBody>
      </p:sp>
    </p:spTree>
    <p:extLst>
      <p:ext uri="{BB962C8B-B14F-4D97-AF65-F5344CB8AC3E}">
        <p14:creationId xmlns:p14="http://schemas.microsoft.com/office/powerpoint/2010/main" val="4291247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Freeform: Shape 8">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Freeform: Shape 10">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id="{E2C2F51C-9BA6-6C09-7700-803F8C669924}"/>
              </a:ext>
            </a:extLst>
          </p:cNvPr>
          <p:cNvSpPr>
            <a:spLocks noGrp="1"/>
          </p:cNvSpPr>
          <p:nvPr>
            <p:ph type="title"/>
          </p:nvPr>
        </p:nvSpPr>
        <p:spPr>
          <a:xfrm>
            <a:off x="901521" y="2292439"/>
            <a:ext cx="9766482" cy="3026536"/>
          </a:xfrm>
        </p:spPr>
        <p:txBody>
          <a:bodyPr vert="horz" lIns="91440" tIns="45720" rIns="91440" bIns="45720" rtlCol="0" anchor="ctr">
            <a:noAutofit/>
          </a:bodyPr>
          <a:lstStyle/>
          <a:p>
            <a:pPr algn="just">
              <a:lnSpc>
                <a:spcPct val="150000"/>
              </a:lnSpc>
              <a:spcBef>
                <a:spcPts val="300"/>
              </a:spcBef>
              <a:spcAft>
                <a:spcPts val="720"/>
              </a:spcAft>
            </a:pPr>
            <a:r>
              <a:rPr lang="el-GR" sz="2400" dirty="0">
                <a:solidFill>
                  <a:srgbClr val="000000"/>
                </a:solidFill>
                <a:effectLst/>
                <a:latin typeface="Arial" panose="020B0604020202020204" pitchFamily="34" charset="0"/>
                <a:ea typeface="Calibri" panose="020F0502020204030204" pitchFamily="34" charset="0"/>
                <a:cs typeface="F"/>
              </a:rPr>
              <a:t>Μια θέση κάποιος την καταλαμβάνει με βάση: (α) Ηλικία, (β) Εκπαίδευση, (γ) Πλούτος (δ) Ευκαιρίες που του δόθηκαν</a:t>
            </a:r>
            <a:br>
              <a:rPr lang="el-GR" sz="2400" dirty="0">
                <a:solidFill>
                  <a:srgbClr val="000000"/>
                </a:solidFill>
                <a:effectLst/>
                <a:latin typeface="Arial" panose="020B0604020202020204" pitchFamily="34" charset="0"/>
                <a:ea typeface="Calibri" panose="020F0502020204030204" pitchFamily="34" charset="0"/>
                <a:cs typeface="F"/>
              </a:rPr>
            </a:br>
            <a:br>
              <a:rPr lang="el-GR" sz="2000" dirty="0">
                <a:effectLst/>
                <a:latin typeface="Calibri" panose="020F0502020204030204" pitchFamily="34" charset="0"/>
                <a:ea typeface="Calibri" panose="020F0502020204030204" pitchFamily="34" charset="0"/>
                <a:cs typeface="F"/>
              </a:rPr>
            </a:br>
            <a:r>
              <a:rPr lang="el-GR" sz="2400" dirty="0">
                <a:solidFill>
                  <a:srgbClr val="000000"/>
                </a:solidFill>
                <a:effectLst/>
                <a:latin typeface="Arial" panose="020B0604020202020204" pitchFamily="34" charset="0"/>
                <a:ea typeface="Calibri" panose="020F0502020204030204" pitchFamily="34" charset="0"/>
                <a:cs typeface="F"/>
              </a:rPr>
              <a:t>Οι κοινωνικές θέσεις, επομένως, αποδίδονται στα άτομα με βάση τα </a:t>
            </a:r>
            <a:r>
              <a:rPr lang="el-GR" sz="2400" b="1" dirty="0">
                <a:solidFill>
                  <a:srgbClr val="000000"/>
                </a:solidFill>
                <a:effectLst/>
                <a:latin typeface="Arial" panose="020B0604020202020204" pitchFamily="34" charset="0"/>
                <a:ea typeface="Calibri" panose="020F0502020204030204" pitchFamily="34" charset="0"/>
                <a:cs typeface="F"/>
              </a:rPr>
              <a:t>κοινωνικά τους χαρακτηριστικά</a:t>
            </a:r>
            <a:r>
              <a:rPr lang="el-GR" sz="2400" dirty="0">
                <a:solidFill>
                  <a:srgbClr val="000000"/>
                </a:solidFill>
                <a:effectLst/>
                <a:latin typeface="Arial" panose="020B0604020202020204" pitchFamily="34" charset="0"/>
                <a:ea typeface="Calibri" panose="020F0502020204030204" pitchFamily="34" charset="0"/>
                <a:cs typeface="F"/>
              </a:rPr>
              <a:t>.</a:t>
            </a:r>
            <a:endParaRPr lang="en-US" sz="2600" kern="1200" dirty="0">
              <a:solidFill>
                <a:schemeClr val="tx1"/>
              </a:solidFill>
            </a:endParaRPr>
          </a:p>
        </p:txBody>
      </p:sp>
      <p:sp>
        <p:nvSpPr>
          <p:cNvPr id="13" name="Rectangle 12">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p:cNvSpPr txBox="1"/>
          <p:nvPr/>
        </p:nvSpPr>
        <p:spPr>
          <a:xfrm>
            <a:off x="901521" y="1231357"/>
            <a:ext cx="9646276" cy="584775"/>
          </a:xfrm>
          <a:prstGeom prst="rect">
            <a:avLst/>
          </a:prstGeom>
          <a:noFill/>
        </p:spPr>
        <p:txBody>
          <a:bodyPr wrap="square" rtlCol="0">
            <a:spAutoFit/>
          </a:bodyPr>
          <a:lstStyle/>
          <a:p>
            <a:pPr algn="ctr"/>
            <a:r>
              <a:rPr lang="el-GR" sz="3200" dirty="0">
                <a:latin typeface="Arial" panose="020B0604020202020204" pitchFamily="34" charset="0"/>
                <a:cs typeface="Arial" panose="020B0604020202020204" pitchFamily="34" charset="0"/>
              </a:rPr>
              <a:t>Ανάληψη κοινωνικών θέσεων</a:t>
            </a:r>
          </a:p>
        </p:txBody>
      </p:sp>
    </p:spTree>
    <p:extLst>
      <p:ext uri="{BB962C8B-B14F-4D97-AF65-F5344CB8AC3E}">
        <p14:creationId xmlns:p14="http://schemas.microsoft.com/office/powerpoint/2010/main" val="4291247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0">
            <a:extLst>
              <a:ext uri="{FF2B5EF4-FFF2-40B4-BE49-F238E27FC236}">
                <a16:creationId xmlns:a16="http://schemas.microsoft.com/office/drawing/2014/main" id="{257363FD-7E77-4145-9483-331A807A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6802" cy="6858000"/>
          </a:xfrm>
          <a:prstGeom prst="rect">
            <a:avLst/>
          </a:prstGeom>
          <a:gradFill flip="none" rotWithShape="1">
            <a:gsLst>
              <a:gs pos="28000">
                <a:schemeClr val="bg2">
                  <a:alpha val="84000"/>
                </a:schemeClr>
              </a:gs>
              <a:gs pos="74000">
                <a:schemeClr val="bg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Τίτλος 2"/>
          <p:cNvSpPr>
            <a:spLocks noGrp="1"/>
          </p:cNvSpPr>
          <p:nvPr>
            <p:ph type="ctrTitle"/>
          </p:nvPr>
        </p:nvSpPr>
        <p:spPr>
          <a:xfrm>
            <a:off x="1101969" y="633046"/>
            <a:ext cx="9906000" cy="5404339"/>
          </a:xfrm>
          <a:effectLst>
            <a:outerShdw blurRad="50800" dist="38100" dir="8100000" algn="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nchor="ctr">
            <a:normAutofit fontScale="90000"/>
          </a:bodyPr>
          <a:lstStyle/>
          <a:p>
            <a:pPr lvl="0"/>
            <a:r>
              <a:rPr lang="el-GR" dirty="0">
                <a:latin typeface="Arial" panose="020B0604020202020204" pitchFamily="34" charset="0"/>
                <a:ea typeface="Calibri" panose="020F0502020204030204" pitchFamily="34" charset="0"/>
                <a:cs typeface="F"/>
              </a:rPr>
              <a:t>Πως αποκτά κάποιος-α τα κοινωνικά του χαρακτηριστικά;</a:t>
            </a:r>
            <a:br>
              <a:rPr lang="el-GR" dirty="0">
                <a:latin typeface="Arial" panose="020B0604020202020204" pitchFamily="34" charset="0"/>
                <a:ea typeface="Calibri" panose="020F0502020204030204" pitchFamily="34" charset="0"/>
                <a:cs typeface="F"/>
              </a:rPr>
            </a:br>
            <a:r>
              <a:rPr lang="el-GR" dirty="0">
                <a:latin typeface="Arial" panose="020B0604020202020204" pitchFamily="34" charset="0"/>
                <a:ea typeface="Calibri" panose="020F0502020204030204" pitchFamily="34" charset="0"/>
                <a:cs typeface="F"/>
              </a:rPr>
              <a:t> </a:t>
            </a:r>
            <a:br>
              <a:rPr lang="el-GR" dirty="0">
                <a:latin typeface="Arial" panose="020B0604020202020204" pitchFamily="34" charset="0"/>
                <a:ea typeface="Calibri" panose="020F0502020204030204" pitchFamily="34" charset="0"/>
                <a:cs typeface="F"/>
              </a:rPr>
            </a:br>
            <a:r>
              <a:rPr lang="el-GR" dirty="0">
                <a:latin typeface="Arial" panose="020B0604020202020204" pitchFamily="34" charset="0"/>
                <a:ea typeface="Calibri" panose="020F0502020204030204" pitchFamily="34" charset="0"/>
                <a:cs typeface="F"/>
              </a:rPr>
              <a:t>Τα επιλέγει ή γεννιέται με αυτά;</a:t>
            </a:r>
            <a:br>
              <a:rPr lang="el-GR" dirty="0">
                <a:latin typeface="Calibri" panose="020F0502020204030204" pitchFamily="34" charset="0"/>
                <a:ea typeface="Calibri" panose="020F0502020204030204" pitchFamily="34" charset="0"/>
                <a:cs typeface="F"/>
              </a:rPr>
            </a:br>
            <a:endParaRPr lang="el-GR" dirty="0"/>
          </a:p>
        </p:txBody>
      </p:sp>
    </p:spTree>
    <p:extLst>
      <p:ext uri="{BB962C8B-B14F-4D97-AF65-F5344CB8AC3E}">
        <p14:creationId xmlns:p14="http://schemas.microsoft.com/office/powerpoint/2010/main" val="1545893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Τίτλος 4">
            <a:extLst>
              <a:ext uri="{FF2B5EF4-FFF2-40B4-BE49-F238E27FC236}">
                <a16:creationId xmlns:a16="http://schemas.microsoft.com/office/drawing/2014/main" id="{1DA8198A-7B12-A3AA-FD2F-2609A1630492}"/>
              </a:ext>
            </a:extLst>
          </p:cNvPr>
          <p:cNvSpPr>
            <a:spLocks noGrp="1"/>
          </p:cNvSpPr>
          <p:nvPr>
            <p:ph type="title"/>
          </p:nvPr>
        </p:nvSpPr>
        <p:spPr>
          <a:xfrm>
            <a:off x="838200" y="365125"/>
            <a:ext cx="10515600" cy="1325563"/>
          </a:xfrm>
        </p:spPr>
        <p:txBody>
          <a:bodyPr>
            <a:normAutofit/>
          </a:bodyPr>
          <a:lstStyle/>
          <a:p>
            <a:r>
              <a:rPr lang="el-GR" dirty="0">
                <a:latin typeface="Arial" panose="020B0604020202020204" pitchFamily="34" charset="0"/>
                <a:cs typeface="Arial" panose="020B0604020202020204" pitchFamily="34" charset="0"/>
              </a:rPr>
              <a:t>Εκ γενετής και επίκτητα κοινωνικά χαρακτηριστικά</a:t>
            </a:r>
          </a:p>
        </p:txBody>
      </p:sp>
      <p:sp>
        <p:nvSpPr>
          <p:cNvPr id="14" name="Arc 13">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Θέση περιεχομένου 2">
            <a:extLst>
              <a:ext uri="{FF2B5EF4-FFF2-40B4-BE49-F238E27FC236}">
                <a16:creationId xmlns:a16="http://schemas.microsoft.com/office/drawing/2014/main" id="{ECF1C4D7-B63D-B073-49F9-E59933FBD190}"/>
              </a:ext>
            </a:extLst>
          </p:cNvPr>
          <p:cNvSpPr>
            <a:spLocks noGrp="1"/>
          </p:cNvSpPr>
          <p:nvPr>
            <p:ph idx="1"/>
          </p:nvPr>
        </p:nvSpPr>
        <p:spPr>
          <a:xfrm>
            <a:off x="838200" y="1825625"/>
            <a:ext cx="10515600" cy="4351338"/>
          </a:xfrm>
        </p:spPr>
        <p:txBody>
          <a:bodyPr>
            <a:normAutofit/>
          </a:bodyPr>
          <a:lstStyle/>
          <a:p>
            <a:pPr>
              <a:spcBef>
                <a:spcPts val="300"/>
              </a:spcBef>
              <a:spcAft>
                <a:spcPts val="720"/>
              </a:spcAft>
            </a:pPr>
            <a:r>
              <a:rPr lang="el-GR" sz="2200" dirty="0" err="1">
                <a:latin typeface="Arial" panose="020B0604020202020204" pitchFamily="34" charset="0"/>
                <a:ea typeface="Calibri" panose="020F0502020204030204" pitchFamily="34" charset="0"/>
                <a:cs typeface="F"/>
              </a:rPr>
              <a:t>Αλλα</a:t>
            </a:r>
            <a:r>
              <a:rPr lang="el-GR" sz="2200" dirty="0">
                <a:latin typeface="Arial" panose="020B0604020202020204" pitchFamily="34" charset="0"/>
                <a:ea typeface="Calibri" panose="020F0502020204030204" pitchFamily="34" charset="0"/>
                <a:cs typeface="F"/>
              </a:rPr>
              <a:t> κοινωνικά χαρακτηριστικά, όπως το φύλο, τα έχουμε με τη γέννησή μας (</a:t>
            </a:r>
            <a:r>
              <a:rPr lang="el-GR" sz="2200" b="1" dirty="0">
                <a:latin typeface="Arial" panose="020B0604020202020204" pitchFamily="34" charset="0"/>
                <a:ea typeface="Calibri" panose="020F0502020204030204" pitchFamily="34" charset="0"/>
                <a:cs typeface="F"/>
              </a:rPr>
              <a:t>εκ γενετής</a:t>
            </a:r>
            <a:r>
              <a:rPr lang="el-GR" sz="2200" dirty="0">
                <a:latin typeface="Arial" panose="020B0604020202020204" pitchFamily="34" charset="0"/>
                <a:ea typeface="Calibri" panose="020F0502020204030204" pitchFamily="34" charset="0"/>
                <a:cs typeface="F"/>
              </a:rPr>
              <a:t>) και άλλα, όπως η μόρφωση, τα αποκτούμε στη διάρκεια της ζωής μας (</a:t>
            </a:r>
            <a:r>
              <a:rPr lang="el-GR" sz="2200" b="1" dirty="0">
                <a:latin typeface="Arial" panose="020B0604020202020204" pitchFamily="34" charset="0"/>
                <a:ea typeface="Calibri" panose="020F0502020204030204" pitchFamily="34" charset="0"/>
                <a:cs typeface="F"/>
              </a:rPr>
              <a:t>επίκτητα</a:t>
            </a:r>
            <a:r>
              <a:rPr lang="el-GR" sz="2200" dirty="0">
                <a:latin typeface="Arial" panose="020B0604020202020204" pitchFamily="34" charset="0"/>
                <a:ea typeface="Calibri" panose="020F0502020204030204" pitchFamily="34" charset="0"/>
                <a:cs typeface="F"/>
              </a:rPr>
              <a:t>)</a:t>
            </a:r>
          </a:p>
          <a:p>
            <a:pPr>
              <a:spcBef>
                <a:spcPts val="300"/>
              </a:spcBef>
              <a:spcAft>
                <a:spcPts val="720"/>
              </a:spcAft>
            </a:pPr>
            <a:r>
              <a:rPr lang="el-GR" sz="2200" b="1" u="sng" dirty="0">
                <a:latin typeface="Arial" panose="020B0604020202020204" pitchFamily="34" charset="0"/>
                <a:ea typeface="Calibri" panose="020F0502020204030204" pitchFamily="34" charset="0"/>
                <a:cs typeface="F"/>
              </a:rPr>
              <a:t>Εκ γενετής χαρακτηριστικά</a:t>
            </a:r>
            <a:r>
              <a:rPr lang="el-GR" sz="2200" u="sng" dirty="0">
                <a:latin typeface="Arial" panose="020B0604020202020204" pitchFamily="34" charset="0"/>
                <a:ea typeface="Calibri" panose="020F0502020204030204" pitchFamily="34" charset="0"/>
                <a:cs typeface="F"/>
              </a:rPr>
              <a:t> </a:t>
            </a:r>
            <a:r>
              <a:rPr lang="el-GR" sz="2200" dirty="0">
                <a:latin typeface="Arial" panose="020B0604020202020204" pitchFamily="34" charset="0"/>
                <a:ea typeface="Calibri" panose="020F0502020204030204" pitchFamily="34" charset="0"/>
                <a:cs typeface="F"/>
              </a:rPr>
              <a:t>είναι το φύλο, η ηλικία, η φυλετική, εθνική ή κοινωνική προέλευσή μας τα σωματικά χαρακτηριστικά. Τα χαρακτηριστικά αυτά οδηγούν σε κοινωνικές θέσεις που είναι δοτές, μας δίδονται δηλαδή λόγω αυτών των χαρακτηριστικών και όχι λόγω των προσωπικών μας ικανοτήτων.</a:t>
            </a:r>
          </a:p>
          <a:p>
            <a:r>
              <a:rPr lang="el-GR" sz="2200" b="1" u="sng" dirty="0">
                <a:latin typeface="Arial" panose="020B0604020202020204" pitchFamily="34" charset="0"/>
                <a:ea typeface="Calibri" panose="020F0502020204030204" pitchFamily="34" charset="0"/>
                <a:cs typeface="F"/>
              </a:rPr>
              <a:t>Επίκτητα κοινωνικά χαρακτηριστικά</a:t>
            </a:r>
            <a:r>
              <a:rPr lang="el-GR" sz="2200" u="sng" dirty="0">
                <a:latin typeface="Arial" panose="020B0604020202020204" pitchFamily="34" charset="0"/>
                <a:ea typeface="Calibri" panose="020F0502020204030204" pitchFamily="34" charset="0"/>
                <a:cs typeface="F"/>
              </a:rPr>
              <a:t> </a:t>
            </a:r>
            <a:r>
              <a:rPr lang="el-GR" sz="2200" dirty="0">
                <a:latin typeface="Arial" panose="020B0604020202020204" pitchFamily="34" charset="0"/>
                <a:ea typeface="Calibri" panose="020F0502020204030204" pitchFamily="34" charset="0"/>
                <a:cs typeface="F"/>
              </a:rPr>
              <a:t>είναι η μόρφωση, το επάγγελμα, το κύρος, το εισόδημα, ο πλούτος, οι κοινωνικές σχέσεις. Τα χαρακτηριστικά αυτά οδηγούν σε κοινωνικές θέσεις που είναι κατακτημένες, τις κατακτάμε δηλαδή με βάση αυτά τα ατομικά μας προσόντα</a:t>
            </a:r>
          </a:p>
          <a:p>
            <a:pPr marL="0" indent="0">
              <a:spcAft>
                <a:spcPts val="1000"/>
              </a:spcAft>
              <a:buNone/>
            </a:pPr>
            <a:endParaRPr lang="el-GR" sz="2200" dirty="0">
              <a:latin typeface="Calibri" panose="020F0502020204030204" pitchFamily="34" charset="0"/>
              <a:ea typeface="Calibri" panose="020F0502020204030204" pitchFamily="34" charset="0"/>
              <a:cs typeface="F"/>
            </a:endParaRPr>
          </a:p>
        </p:txBody>
      </p:sp>
    </p:spTree>
    <p:extLst>
      <p:ext uri="{BB962C8B-B14F-4D97-AF65-F5344CB8AC3E}">
        <p14:creationId xmlns:p14="http://schemas.microsoft.com/office/powerpoint/2010/main" val="4291247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532</TotalTime>
  <Words>586</Words>
  <Application>Microsoft Office PowerPoint</Application>
  <PresentationFormat>Ευρεία οθόνη</PresentationFormat>
  <Paragraphs>27</Paragraphs>
  <Slides>11</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11</vt:i4>
      </vt:variant>
    </vt:vector>
  </HeadingPairs>
  <TitlesOfParts>
    <vt:vector size="16" baseType="lpstr">
      <vt:lpstr>Arial</vt:lpstr>
      <vt:lpstr>Calibri</vt:lpstr>
      <vt:lpstr>Calibri Light</vt:lpstr>
      <vt:lpstr>Times New Roman</vt:lpstr>
      <vt:lpstr>Θέμα του Office</vt:lpstr>
      <vt:lpstr>3: Κοινωνική οργάνωση και κοινωνική μεταβολή.   3.1 Η κοινωνική θέση </vt:lpstr>
      <vt:lpstr>ΔΙΔΑΚΤΙΚΟΙ ΣΤΟΧΟΙ</vt:lpstr>
      <vt:lpstr>Ανάκληση Γνώσεων: </vt:lpstr>
      <vt:lpstr>Η Μαριλία είναι νέα γιατρός. Από τον Φεβρουάριο του 2022 έως τον Μάιο του 2023 έκανε την θητεία της ως αγροτική γιατρός σε ένα χωριό της Μυτιλήνης. Μετά το πέρας της θητείας της, επειδή της άρεσε πολύ το νησί, επέλεξε να περάσει το καλοκαίρι εκεί. Κάποιες μέρες την εβδομάδα έκανε και μερικά μεροκάματα ως σερβιτόρα σε μια ταβέρνα γνωστού. Παρατήρησε το εξής φαινόμενο: Όσο εργαζόταν με την ιδιότητα της γιατρού της συμπεριφέρονταν με μεγάλο σεβασμό και προσεκτικά. Με την ιδιότητα της σερβιτόρας αντιμετώπισε συμπεριφορές, κάποιες φορές, όχι τόσο ευγενικές. </vt:lpstr>
      <vt:lpstr>Kοινωνική Θέση / Κοινωνική Δύναμη </vt:lpstr>
      <vt:lpstr>Πως σε κάποιον αποδίδεται μια κοινωνική θέση;   Πως δηλαδή το άτομο την καταλαμβάνει; </vt:lpstr>
      <vt:lpstr>Μια θέση κάποιος την καταλαμβάνει με βάση: (α) Ηλικία, (β) Εκπαίδευση, (γ) Πλούτος (δ) Ευκαιρίες που του δόθηκαν  Οι κοινωνικές θέσεις, επομένως, αποδίδονται στα άτομα με βάση τα κοινωνικά τους χαρακτηριστικά.</vt:lpstr>
      <vt:lpstr>Πως αποκτά κάποιος-α τα κοινωνικά του χαρακτηριστικά;   Τα επιλέγει ή γεννιέται με αυτά; </vt:lpstr>
      <vt:lpstr>Εκ γενετής και επίκτητα κοινωνικά χαρακτηριστικά</vt:lpstr>
      <vt:lpstr>Συζήτηση</vt:lpstr>
      <vt:lpstr>Δραστηριότητα στο σπίτι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Άνθρωπος: «φύσει κοινωνικό ον»</dc:title>
  <dc:creator>ΚΩΝΣΤΑΝΤΙΝΟΣ ΛΑΜΠΡΑΚΗΣ</dc:creator>
  <cp:lastModifiedBy>Konstantinos Lamprakis</cp:lastModifiedBy>
  <cp:revision>16</cp:revision>
  <dcterms:created xsi:type="dcterms:W3CDTF">2023-09-14T16:34:34Z</dcterms:created>
  <dcterms:modified xsi:type="dcterms:W3CDTF">2025-01-12T17:43:28Z</dcterms:modified>
</cp:coreProperties>
</file>