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sldIdLst>
    <p:sldId id="256" r:id="rId2"/>
    <p:sldId id="257" r:id="rId3"/>
    <p:sldId id="259" r:id="rId4"/>
    <p:sldId id="262" r:id="rId5"/>
    <p:sldId id="260" r:id="rId6"/>
    <p:sldId id="263" r:id="rId7"/>
    <p:sldId id="265" r:id="rId8"/>
    <p:sldId id="268" r:id="rId9"/>
    <p:sldId id="266" r:id="rId10"/>
    <p:sldId id="267" r:id="rId11"/>
    <p:sldId id="264"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D82658-012A-495D-9B7B-9709B89B05CC}"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1DF404C4-9FF2-4897-A345-F696CDC4AA43}">
      <dgm:prSet/>
      <dgm:spPr/>
      <dgm:t>
        <a:bodyPr/>
        <a:lstStyle/>
        <a:p>
          <a:r>
            <a:rPr lang="el-GR"/>
            <a:t>Να εξηγούμε την έννοια του «κοινωνικού ρόλου»</a:t>
          </a:r>
          <a:endParaRPr lang="en-US"/>
        </a:p>
      </dgm:t>
    </dgm:pt>
    <dgm:pt modelId="{9621E7CD-B873-434C-8C34-A3E1B5AEFFB5}" type="parTrans" cxnId="{AAA3C16C-DB28-49E6-AC20-609F0556FB79}">
      <dgm:prSet/>
      <dgm:spPr/>
      <dgm:t>
        <a:bodyPr/>
        <a:lstStyle/>
        <a:p>
          <a:endParaRPr lang="en-US"/>
        </a:p>
      </dgm:t>
    </dgm:pt>
    <dgm:pt modelId="{C6D541A1-36E4-4B74-A187-A8FFD3051494}" type="sibTrans" cxnId="{AAA3C16C-DB28-49E6-AC20-609F0556FB79}">
      <dgm:prSet phldrT="1" phldr="0"/>
      <dgm:spPr/>
      <dgm:t>
        <a:bodyPr/>
        <a:lstStyle/>
        <a:p>
          <a:r>
            <a:rPr lang="en-US"/>
            <a:t>1</a:t>
          </a:r>
        </a:p>
      </dgm:t>
    </dgm:pt>
    <dgm:pt modelId="{A49FE93B-5ECD-4C78-88E5-89336592A01B}">
      <dgm:prSet/>
      <dgm:spPr/>
      <dgm:t>
        <a:bodyPr/>
        <a:lstStyle/>
        <a:p>
          <a:r>
            <a:rPr lang="el-GR"/>
            <a:t>Να αναλύουμε πως οι «κοινωνικοί κανόνες» προσδιορίζουν τους «κοινωνικούς ρόλους»</a:t>
          </a:r>
          <a:endParaRPr lang="en-US"/>
        </a:p>
      </dgm:t>
    </dgm:pt>
    <dgm:pt modelId="{A9EA0226-CE22-4F90-ABE7-DEF748E75201}" type="parTrans" cxnId="{6C25F810-DCB7-4E6E-9427-C77A6EEB2129}">
      <dgm:prSet/>
      <dgm:spPr/>
      <dgm:t>
        <a:bodyPr/>
        <a:lstStyle/>
        <a:p>
          <a:endParaRPr lang="en-US"/>
        </a:p>
      </dgm:t>
    </dgm:pt>
    <dgm:pt modelId="{5BB9E2DF-930F-4609-AA7C-62D30B587EAD}" type="sibTrans" cxnId="{6C25F810-DCB7-4E6E-9427-C77A6EEB2129}">
      <dgm:prSet phldrT="2" phldr="0"/>
      <dgm:spPr/>
      <dgm:t>
        <a:bodyPr/>
        <a:lstStyle/>
        <a:p>
          <a:r>
            <a:rPr lang="en-US"/>
            <a:t>2</a:t>
          </a:r>
        </a:p>
      </dgm:t>
    </dgm:pt>
    <dgm:pt modelId="{1F3C7489-38FA-4DCC-8AE3-2F4ED22DD301}">
      <dgm:prSet/>
      <dgm:spPr/>
      <dgm:t>
        <a:bodyPr/>
        <a:lstStyle/>
        <a:p>
          <a:r>
            <a:rPr lang="el-GR"/>
            <a:t>Να αναφέρουμε παραδείγματα σύγκρουσης των κοινωνικών ρόλων </a:t>
          </a:r>
          <a:endParaRPr lang="en-US"/>
        </a:p>
      </dgm:t>
    </dgm:pt>
    <dgm:pt modelId="{3BA24BE9-0264-4C0C-BBC2-8A5F530B1489}" type="parTrans" cxnId="{3A9F41D4-5923-4BBD-B94E-D94F82943A12}">
      <dgm:prSet/>
      <dgm:spPr/>
      <dgm:t>
        <a:bodyPr/>
        <a:lstStyle/>
        <a:p>
          <a:endParaRPr lang="en-US"/>
        </a:p>
      </dgm:t>
    </dgm:pt>
    <dgm:pt modelId="{539DC222-F00F-4723-8F8A-19855CBE7435}" type="sibTrans" cxnId="{3A9F41D4-5923-4BBD-B94E-D94F82943A12}">
      <dgm:prSet phldrT="3" phldr="0"/>
      <dgm:spPr/>
      <dgm:t>
        <a:bodyPr/>
        <a:lstStyle/>
        <a:p>
          <a:r>
            <a:rPr lang="en-US"/>
            <a:t>3</a:t>
          </a:r>
        </a:p>
      </dgm:t>
    </dgm:pt>
    <dgm:pt modelId="{5B8CFD10-CFC0-487D-95F0-B90243FBEC79}" type="pres">
      <dgm:prSet presAssocID="{FAD82658-012A-495D-9B7B-9709B89B05CC}" presName="Name0" presStyleCnt="0">
        <dgm:presLayoutVars>
          <dgm:animLvl val="lvl"/>
          <dgm:resizeHandles val="exact"/>
        </dgm:presLayoutVars>
      </dgm:prSet>
      <dgm:spPr/>
      <dgm:t>
        <a:bodyPr/>
        <a:lstStyle/>
        <a:p>
          <a:endParaRPr lang="el-GR"/>
        </a:p>
      </dgm:t>
    </dgm:pt>
    <dgm:pt modelId="{6B78AB14-6D09-46E9-AFB2-93071045EDC7}" type="pres">
      <dgm:prSet presAssocID="{1DF404C4-9FF2-4897-A345-F696CDC4AA43}" presName="compositeNode" presStyleCnt="0">
        <dgm:presLayoutVars>
          <dgm:bulletEnabled val="1"/>
        </dgm:presLayoutVars>
      </dgm:prSet>
      <dgm:spPr/>
    </dgm:pt>
    <dgm:pt modelId="{D84E548C-1129-40FA-A8E6-96583813BD27}" type="pres">
      <dgm:prSet presAssocID="{1DF404C4-9FF2-4897-A345-F696CDC4AA43}" presName="bgRect" presStyleLbl="bgAccFollowNode1" presStyleIdx="0" presStyleCnt="3"/>
      <dgm:spPr/>
      <dgm:t>
        <a:bodyPr/>
        <a:lstStyle/>
        <a:p>
          <a:endParaRPr lang="el-GR"/>
        </a:p>
      </dgm:t>
    </dgm:pt>
    <dgm:pt modelId="{88952D74-C12F-4E20-ABA6-31B25CFCEF97}" type="pres">
      <dgm:prSet presAssocID="{C6D541A1-36E4-4B74-A187-A8FFD3051494}" presName="sibTransNodeCircle" presStyleLbl="alignNode1" presStyleIdx="0" presStyleCnt="6">
        <dgm:presLayoutVars>
          <dgm:chMax val="0"/>
          <dgm:bulletEnabled/>
        </dgm:presLayoutVars>
      </dgm:prSet>
      <dgm:spPr/>
      <dgm:t>
        <a:bodyPr/>
        <a:lstStyle/>
        <a:p>
          <a:endParaRPr lang="el-GR"/>
        </a:p>
      </dgm:t>
    </dgm:pt>
    <dgm:pt modelId="{D006EF11-167B-42D8-91E5-9E43827F6AAE}" type="pres">
      <dgm:prSet presAssocID="{1DF404C4-9FF2-4897-A345-F696CDC4AA43}" presName="bottomLine" presStyleLbl="alignNode1" presStyleIdx="1" presStyleCnt="6">
        <dgm:presLayoutVars/>
      </dgm:prSet>
      <dgm:spPr/>
    </dgm:pt>
    <dgm:pt modelId="{1A04E462-8F05-4469-8121-1C5B25D201FB}" type="pres">
      <dgm:prSet presAssocID="{1DF404C4-9FF2-4897-A345-F696CDC4AA43}" presName="nodeText" presStyleLbl="bgAccFollowNode1" presStyleIdx="0" presStyleCnt="3">
        <dgm:presLayoutVars>
          <dgm:bulletEnabled val="1"/>
        </dgm:presLayoutVars>
      </dgm:prSet>
      <dgm:spPr/>
      <dgm:t>
        <a:bodyPr/>
        <a:lstStyle/>
        <a:p>
          <a:endParaRPr lang="el-GR"/>
        </a:p>
      </dgm:t>
    </dgm:pt>
    <dgm:pt modelId="{5013FA7C-C9FB-41BC-AC22-CD4F49D51523}" type="pres">
      <dgm:prSet presAssocID="{C6D541A1-36E4-4B74-A187-A8FFD3051494}" presName="sibTrans" presStyleCnt="0"/>
      <dgm:spPr/>
    </dgm:pt>
    <dgm:pt modelId="{D4162F47-B661-4B44-AFE5-71CF9E3CFDFB}" type="pres">
      <dgm:prSet presAssocID="{A49FE93B-5ECD-4C78-88E5-89336592A01B}" presName="compositeNode" presStyleCnt="0">
        <dgm:presLayoutVars>
          <dgm:bulletEnabled val="1"/>
        </dgm:presLayoutVars>
      </dgm:prSet>
      <dgm:spPr/>
    </dgm:pt>
    <dgm:pt modelId="{12844F8D-1147-471D-84E2-37EC616CB667}" type="pres">
      <dgm:prSet presAssocID="{A49FE93B-5ECD-4C78-88E5-89336592A01B}" presName="bgRect" presStyleLbl="bgAccFollowNode1" presStyleIdx="1" presStyleCnt="3"/>
      <dgm:spPr/>
      <dgm:t>
        <a:bodyPr/>
        <a:lstStyle/>
        <a:p>
          <a:endParaRPr lang="el-GR"/>
        </a:p>
      </dgm:t>
    </dgm:pt>
    <dgm:pt modelId="{30BCDCE6-EF86-4C32-86CA-1EA40DBCDC2A}" type="pres">
      <dgm:prSet presAssocID="{5BB9E2DF-930F-4609-AA7C-62D30B587EAD}" presName="sibTransNodeCircle" presStyleLbl="alignNode1" presStyleIdx="2" presStyleCnt="6">
        <dgm:presLayoutVars>
          <dgm:chMax val="0"/>
          <dgm:bulletEnabled/>
        </dgm:presLayoutVars>
      </dgm:prSet>
      <dgm:spPr/>
      <dgm:t>
        <a:bodyPr/>
        <a:lstStyle/>
        <a:p>
          <a:endParaRPr lang="el-GR"/>
        </a:p>
      </dgm:t>
    </dgm:pt>
    <dgm:pt modelId="{9B8FC145-2836-4BC8-BC37-C97317166325}" type="pres">
      <dgm:prSet presAssocID="{A49FE93B-5ECD-4C78-88E5-89336592A01B}" presName="bottomLine" presStyleLbl="alignNode1" presStyleIdx="3" presStyleCnt="6">
        <dgm:presLayoutVars/>
      </dgm:prSet>
      <dgm:spPr/>
    </dgm:pt>
    <dgm:pt modelId="{7C025404-BF6D-43A2-8E53-C87FCE842B16}" type="pres">
      <dgm:prSet presAssocID="{A49FE93B-5ECD-4C78-88E5-89336592A01B}" presName="nodeText" presStyleLbl="bgAccFollowNode1" presStyleIdx="1" presStyleCnt="3">
        <dgm:presLayoutVars>
          <dgm:bulletEnabled val="1"/>
        </dgm:presLayoutVars>
      </dgm:prSet>
      <dgm:spPr/>
      <dgm:t>
        <a:bodyPr/>
        <a:lstStyle/>
        <a:p>
          <a:endParaRPr lang="el-GR"/>
        </a:p>
      </dgm:t>
    </dgm:pt>
    <dgm:pt modelId="{AE744617-D3E3-45AB-AE25-DF8397D9C859}" type="pres">
      <dgm:prSet presAssocID="{5BB9E2DF-930F-4609-AA7C-62D30B587EAD}" presName="sibTrans" presStyleCnt="0"/>
      <dgm:spPr/>
    </dgm:pt>
    <dgm:pt modelId="{28319288-5D88-4A13-9515-B6A4FC48396F}" type="pres">
      <dgm:prSet presAssocID="{1F3C7489-38FA-4DCC-8AE3-2F4ED22DD301}" presName="compositeNode" presStyleCnt="0">
        <dgm:presLayoutVars>
          <dgm:bulletEnabled val="1"/>
        </dgm:presLayoutVars>
      </dgm:prSet>
      <dgm:spPr/>
    </dgm:pt>
    <dgm:pt modelId="{56D2A4D6-EC87-40F8-B818-8603CCC6ABDA}" type="pres">
      <dgm:prSet presAssocID="{1F3C7489-38FA-4DCC-8AE3-2F4ED22DD301}" presName="bgRect" presStyleLbl="bgAccFollowNode1" presStyleIdx="2" presStyleCnt="3"/>
      <dgm:spPr/>
      <dgm:t>
        <a:bodyPr/>
        <a:lstStyle/>
        <a:p>
          <a:endParaRPr lang="el-GR"/>
        </a:p>
      </dgm:t>
    </dgm:pt>
    <dgm:pt modelId="{357EEE95-79F0-42BF-8BBA-03678EB2171A}" type="pres">
      <dgm:prSet presAssocID="{539DC222-F00F-4723-8F8A-19855CBE7435}" presName="sibTransNodeCircle" presStyleLbl="alignNode1" presStyleIdx="4" presStyleCnt="6">
        <dgm:presLayoutVars>
          <dgm:chMax val="0"/>
          <dgm:bulletEnabled/>
        </dgm:presLayoutVars>
      </dgm:prSet>
      <dgm:spPr/>
      <dgm:t>
        <a:bodyPr/>
        <a:lstStyle/>
        <a:p>
          <a:endParaRPr lang="el-GR"/>
        </a:p>
      </dgm:t>
    </dgm:pt>
    <dgm:pt modelId="{9CAC6AF5-77BE-4235-96A0-F5D75C8FEA18}" type="pres">
      <dgm:prSet presAssocID="{1F3C7489-38FA-4DCC-8AE3-2F4ED22DD301}" presName="bottomLine" presStyleLbl="alignNode1" presStyleIdx="5" presStyleCnt="6">
        <dgm:presLayoutVars/>
      </dgm:prSet>
      <dgm:spPr/>
    </dgm:pt>
    <dgm:pt modelId="{88A65B6B-4672-46EA-819D-905080584F8F}" type="pres">
      <dgm:prSet presAssocID="{1F3C7489-38FA-4DCC-8AE3-2F4ED22DD301}" presName="nodeText" presStyleLbl="bgAccFollowNode1" presStyleIdx="2" presStyleCnt="3">
        <dgm:presLayoutVars>
          <dgm:bulletEnabled val="1"/>
        </dgm:presLayoutVars>
      </dgm:prSet>
      <dgm:spPr/>
      <dgm:t>
        <a:bodyPr/>
        <a:lstStyle/>
        <a:p>
          <a:endParaRPr lang="el-GR"/>
        </a:p>
      </dgm:t>
    </dgm:pt>
  </dgm:ptLst>
  <dgm:cxnLst>
    <dgm:cxn modelId="{B0B60B1F-BC90-478D-B4E0-CD8914908A81}" type="presOf" srcId="{5BB9E2DF-930F-4609-AA7C-62D30B587EAD}" destId="{30BCDCE6-EF86-4C32-86CA-1EA40DBCDC2A}" srcOrd="0" destOrd="0" presId="urn:microsoft.com/office/officeart/2016/7/layout/BasicLinearProcessNumbered"/>
    <dgm:cxn modelId="{34F9B1DB-6D06-4377-AC64-8EB7D09B6549}" type="presOf" srcId="{1DF404C4-9FF2-4897-A345-F696CDC4AA43}" destId="{D84E548C-1129-40FA-A8E6-96583813BD27}" srcOrd="0" destOrd="0" presId="urn:microsoft.com/office/officeart/2016/7/layout/BasicLinearProcessNumbered"/>
    <dgm:cxn modelId="{E7F3083A-9DD1-4D11-9DE1-3360902B10B1}" type="presOf" srcId="{A49FE93B-5ECD-4C78-88E5-89336592A01B}" destId="{12844F8D-1147-471D-84E2-37EC616CB667}" srcOrd="0" destOrd="0" presId="urn:microsoft.com/office/officeart/2016/7/layout/BasicLinearProcessNumbered"/>
    <dgm:cxn modelId="{6C25F810-DCB7-4E6E-9427-C77A6EEB2129}" srcId="{FAD82658-012A-495D-9B7B-9709B89B05CC}" destId="{A49FE93B-5ECD-4C78-88E5-89336592A01B}" srcOrd="1" destOrd="0" parTransId="{A9EA0226-CE22-4F90-ABE7-DEF748E75201}" sibTransId="{5BB9E2DF-930F-4609-AA7C-62D30B587EAD}"/>
    <dgm:cxn modelId="{D4671679-2051-463F-83A3-C7BBB8446FC7}" type="presOf" srcId="{C6D541A1-36E4-4B74-A187-A8FFD3051494}" destId="{88952D74-C12F-4E20-ABA6-31B25CFCEF97}" srcOrd="0" destOrd="0" presId="urn:microsoft.com/office/officeart/2016/7/layout/BasicLinearProcessNumbered"/>
    <dgm:cxn modelId="{8368C7D2-657B-4302-8CA8-42E6B75365CC}" type="presOf" srcId="{1F3C7489-38FA-4DCC-8AE3-2F4ED22DD301}" destId="{88A65B6B-4672-46EA-819D-905080584F8F}" srcOrd="1" destOrd="0" presId="urn:microsoft.com/office/officeart/2016/7/layout/BasicLinearProcessNumbered"/>
    <dgm:cxn modelId="{3A9F41D4-5923-4BBD-B94E-D94F82943A12}" srcId="{FAD82658-012A-495D-9B7B-9709B89B05CC}" destId="{1F3C7489-38FA-4DCC-8AE3-2F4ED22DD301}" srcOrd="2" destOrd="0" parTransId="{3BA24BE9-0264-4C0C-BBC2-8A5F530B1489}" sibTransId="{539DC222-F00F-4723-8F8A-19855CBE7435}"/>
    <dgm:cxn modelId="{6D8D3B43-A6DB-44AF-BCFA-65C61769AAF6}" type="presOf" srcId="{539DC222-F00F-4723-8F8A-19855CBE7435}" destId="{357EEE95-79F0-42BF-8BBA-03678EB2171A}" srcOrd="0" destOrd="0" presId="urn:microsoft.com/office/officeart/2016/7/layout/BasicLinearProcessNumbered"/>
    <dgm:cxn modelId="{C9951BFC-A69C-4D97-968C-02FBC11451A3}" type="presOf" srcId="{A49FE93B-5ECD-4C78-88E5-89336592A01B}" destId="{7C025404-BF6D-43A2-8E53-C87FCE842B16}" srcOrd="1" destOrd="0" presId="urn:microsoft.com/office/officeart/2016/7/layout/BasicLinearProcessNumbered"/>
    <dgm:cxn modelId="{AAA3C16C-DB28-49E6-AC20-609F0556FB79}" srcId="{FAD82658-012A-495D-9B7B-9709B89B05CC}" destId="{1DF404C4-9FF2-4897-A345-F696CDC4AA43}" srcOrd="0" destOrd="0" parTransId="{9621E7CD-B873-434C-8C34-A3E1B5AEFFB5}" sibTransId="{C6D541A1-36E4-4B74-A187-A8FFD3051494}"/>
    <dgm:cxn modelId="{3108823C-6128-4701-9614-AF8DE45C316F}" type="presOf" srcId="{1DF404C4-9FF2-4897-A345-F696CDC4AA43}" destId="{1A04E462-8F05-4469-8121-1C5B25D201FB}" srcOrd="1" destOrd="0" presId="urn:microsoft.com/office/officeart/2016/7/layout/BasicLinearProcessNumbered"/>
    <dgm:cxn modelId="{796AC128-2362-4419-B0A0-EF2EED2C33D5}" type="presOf" srcId="{FAD82658-012A-495D-9B7B-9709B89B05CC}" destId="{5B8CFD10-CFC0-487D-95F0-B90243FBEC79}" srcOrd="0" destOrd="0" presId="urn:microsoft.com/office/officeart/2016/7/layout/BasicLinearProcessNumbered"/>
    <dgm:cxn modelId="{335CB8C1-2DD0-4ACD-B9D0-3723683B7743}" type="presOf" srcId="{1F3C7489-38FA-4DCC-8AE3-2F4ED22DD301}" destId="{56D2A4D6-EC87-40F8-B818-8603CCC6ABDA}" srcOrd="0" destOrd="0" presId="urn:microsoft.com/office/officeart/2016/7/layout/BasicLinearProcessNumbered"/>
    <dgm:cxn modelId="{F0AB9EDD-69C5-454B-8ABB-0E16B087133D}" type="presParOf" srcId="{5B8CFD10-CFC0-487D-95F0-B90243FBEC79}" destId="{6B78AB14-6D09-46E9-AFB2-93071045EDC7}" srcOrd="0" destOrd="0" presId="urn:microsoft.com/office/officeart/2016/7/layout/BasicLinearProcessNumbered"/>
    <dgm:cxn modelId="{E83EEE85-8562-4574-B257-136EE2407A7A}" type="presParOf" srcId="{6B78AB14-6D09-46E9-AFB2-93071045EDC7}" destId="{D84E548C-1129-40FA-A8E6-96583813BD27}" srcOrd="0" destOrd="0" presId="urn:microsoft.com/office/officeart/2016/7/layout/BasicLinearProcessNumbered"/>
    <dgm:cxn modelId="{869F510A-BE21-4D51-8D6D-9AC14074B746}" type="presParOf" srcId="{6B78AB14-6D09-46E9-AFB2-93071045EDC7}" destId="{88952D74-C12F-4E20-ABA6-31B25CFCEF97}" srcOrd="1" destOrd="0" presId="urn:microsoft.com/office/officeart/2016/7/layout/BasicLinearProcessNumbered"/>
    <dgm:cxn modelId="{087E3035-9340-414C-ACEF-8986F1590325}" type="presParOf" srcId="{6B78AB14-6D09-46E9-AFB2-93071045EDC7}" destId="{D006EF11-167B-42D8-91E5-9E43827F6AAE}" srcOrd="2" destOrd="0" presId="urn:microsoft.com/office/officeart/2016/7/layout/BasicLinearProcessNumbered"/>
    <dgm:cxn modelId="{6E1FA6DB-E71A-4F7E-95D0-63266DE09763}" type="presParOf" srcId="{6B78AB14-6D09-46E9-AFB2-93071045EDC7}" destId="{1A04E462-8F05-4469-8121-1C5B25D201FB}" srcOrd="3" destOrd="0" presId="urn:microsoft.com/office/officeart/2016/7/layout/BasicLinearProcessNumbered"/>
    <dgm:cxn modelId="{6CDEC128-5FBE-4A3C-AAFC-8E59C006795A}" type="presParOf" srcId="{5B8CFD10-CFC0-487D-95F0-B90243FBEC79}" destId="{5013FA7C-C9FB-41BC-AC22-CD4F49D51523}" srcOrd="1" destOrd="0" presId="urn:microsoft.com/office/officeart/2016/7/layout/BasicLinearProcessNumbered"/>
    <dgm:cxn modelId="{31172B55-5BBD-4630-8336-227DBCC4A8B2}" type="presParOf" srcId="{5B8CFD10-CFC0-487D-95F0-B90243FBEC79}" destId="{D4162F47-B661-4B44-AFE5-71CF9E3CFDFB}" srcOrd="2" destOrd="0" presId="urn:microsoft.com/office/officeart/2016/7/layout/BasicLinearProcessNumbered"/>
    <dgm:cxn modelId="{0E3DD8E2-1866-4349-94F4-B19EC757E20E}" type="presParOf" srcId="{D4162F47-B661-4B44-AFE5-71CF9E3CFDFB}" destId="{12844F8D-1147-471D-84E2-37EC616CB667}" srcOrd="0" destOrd="0" presId="urn:microsoft.com/office/officeart/2016/7/layout/BasicLinearProcessNumbered"/>
    <dgm:cxn modelId="{0AEFC2CC-896F-4C2E-A807-05DF357CC4F8}" type="presParOf" srcId="{D4162F47-B661-4B44-AFE5-71CF9E3CFDFB}" destId="{30BCDCE6-EF86-4C32-86CA-1EA40DBCDC2A}" srcOrd="1" destOrd="0" presId="urn:microsoft.com/office/officeart/2016/7/layout/BasicLinearProcessNumbered"/>
    <dgm:cxn modelId="{C37211D0-D0F8-467A-8BB0-0FF409ED9A38}" type="presParOf" srcId="{D4162F47-B661-4B44-AFE5-71CF9E3CFDFB}" destId="{9B8FC145-2836-4BC8-BC37-C97317166325}" srcOrd="2" destOrd="0" presId="urn:microsoft.com/office/officeart/2016/7/layout/BasicLinearProcessNumbered"/>
    <dgm:cxn modelId="{038D7104-7B4F-4ADC-B74A-2BF756824854}" type="presParOf" srcId="{D4162F47-B661-4B44-AFE5-71CF9E3CFDFB}" destId="{7C025404-BF6D-43A2-8E53-C87FCE842B16}" srcOrd="3" destOrd="0" presId="urn:microsoft.com/office/officeart/2016/7/layout/BasicLinearProcessNumbered"/>
    <dgm:cxn modelId="{79EF2287-6826-461D-9FDC-BD59C6C3B6FA}" type="presParOf" srcId="{5B8CFD10-CFC0-487D-95F0-B90243FBEC79}" destId="{AE744617-D3E3-45AB-AE25-DF8397D9C859}" srcOrd="3" destOrd="0" presId="urn:microsoft.com/office/officeart/2016/7/layout/BasicLinearProcessNumbered"/>
    <dgm:cxn modelId="{69879110-B57A-4ED2-BBBE-3E214D391213}" type="presParOf" srcId="{5B8CFD10-CFC0-487D-95F0-B90243FBEC79}" destId="{28319288-5D88-4A13-9515-B6A4FC48396F}" srcOrd="4" destOrd="0" presId="urn:microsoft.com/office/officeart/2016/7/layout/BasicLinearProcessNumbered"/>
    <dgm:cxn modelId="{D1206CB4-FA03-42DD-A861-EAEBA99F9F42}" type="presParOf" srcId="{28319288-5D88-4A13-9515-B6A4FC48396F}" destId="{56D2A4D6-EC87-40F8-B818-8603CCC6ABDA}" srcOrd="0" destOrd="0" presId="urn:microsoft.com/office/officeart/2016/7/layout/BasicLinearProcessNumbered"/>
    <dgm:cxn modelId="{8B247B7F-805F-4950-9153-D86519509516}" type="presParOf" srcId="{28319288-5D88-4A13-9515-B6A4FC48396F}" destId="{357EEE95-79F0-42BF-8BBA-03678EB2171A}" srcOrd="1" destOrd="0" presId="urn:microsoft.com/office/officeart/2016/7/layout/BasicLinearProcessNumbered"/>
    <dgm:cxn modelId="{4307E3C4-9ACC-44D1-AC8E-02E9677C8F7E}" type="presParOf" srcId="{28319288-5D88-4A13-9515-B6A4FC48396F}" destId="{9CAC6AF5-77BE-4235-96A0-F5D75C8FEA18}" srcOrd="2" destOrd="0" presId="urn:microsoft.com/office/officeart/2016/7/layout/BasicLinearProcessNumbered"/>
    <dgm:cxn modelId="{97D04D8C-89CF-4111-B356-CCEE053FD9B8}" type="presParOf" srcId="{28319288-5D88-4A13-9515-B6A4FC48396F}" destId="{88A65B6B-4672-46EA-819D-905080584F8F}" srcOrd="3" destOrd="0" presId="urn:microsoft.com/office/officeart/2016/7/layout/BasicLinearProcessNumbered"/>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B177CC-9FB4-4528-B91A-8BBEA5DA4C1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l-GR"/>
        </a:p>
      </dgm:t>
    </dgm:pt>
    <dgm:pt modelId="{C69FC332-FE84-4A8F-B2B0-1BE3DBB9B76D}">
      <dgm:prSet/>
      <dgm:spPr/>
      <dgm:t>
        <a:bodyPr/>
        <a:lstStyle/>
        <a:p>
          <a:r>
            <a:rPr lang="el-GR" dirty="0"/>
            <a:t>Γιατί μια γιατρός που θα δεχθεί «φακελάκι» για να χειρουργήσει έναν ασθενή θεωρείται, κατά κανόνα, αξιοκατάκριτη πράξη ενώ ένας διανομέας που δέχεται φιλοδώρημα από μια παραγγελία όχι;</a:t>
          </a:r>
        </a:p>
      </dgm:t>
    </dgm:pt>
    <dgm:pt modelId="{F4AC39B3-DFFB-47CB-99D5-D1F769D9B1B7}" type="parTrans" cxnId="{DEF73000-0678-4D65-851E-9A996EBD9454}">
      <dgm:prSet/>
      <dgm:spPr/>
      <dgm:t>
        <a:bodyPr/>
        <a:lstStyle/>
        <a:p>
          <a:endParaRPr lang="el-GR"/>
        </a:p>
      </dgm:t>
    </dgm:pt>
    <dgm:pt modelId="{DFA0CA3E-8F3C-4AE2-AA12-93FED23617E4}" type="sibTrans" cxnId="{DEF73000-0678-4D65-851E-9A996EBD9454}">
      <dgm:prSet/>
      <dgm:spPr/>
      <dgm:t>
        <a:bodyPr/>
        <a:lstStyle/>
        <a:p>
          <a:endParaRPr lang="el-GR"/>
        </a:p>
      </dgm:t>
    </dgm:pt>
    <dgm:pt modelId="{5DB2E71F-27CC-4DCB-B350-6BE6AF4BABD5}" type="pres">
      <dgm:prSet presAssocID="{73B177CC-9FB4-4528-B91A-8BBEA5DA4C1C}" presName="linear" presStyleCnt="0">
        <dgm:presLayoutVars>
          <dgm:animLvl val="lvl"/>
          <dgm:resizeHandles val="exact"/>
        </dgm:presLayoutVars>
      </dgm:prSet>
      <dgm:spPr/>
      <dgm:t>
        <a:bodyPr/>
        <a:lstStyle/>
        <a:p>
          <a:endParaRPr lang="el-GR"/>
        </a:p>
      </dgm:t>
    </dgm:pt>
    <dgm:pt modelId="{4085DDAF-6D02-45A7-8890-76AB4A5C6319}" type="pres">
      <dgm:prSet presAssocID="{C69FC332-FE84-4A8F-B2B0-1BE3DBB9B76D}" presName="parentText" presStyleLbl="node1" presStyleIdx="0" presStyleCnt="1">
        <dgm:presLayoutVars>
          <dgm:chMax val="0"/>
          <dgm:bulletEnabled val="1"/>
        </dgm:presLayoutVars>
      </dgm:prSet>
      <dgm:spPr/>
      <dgm:t>
        <a:bodyPr/>
        <a:lstStyle/>
        <a:p>
          <a:endParaRPr lang="el-GR"/>
        </a:p>
      </dgm:t>
    </dgm:pt>
  </dgm:ptLst>
  <dgm:cxnLst>
    <dgm:cxn modelId="{7087C1DB-FF0F-46FC-AAA7-33FF90A8CFD4}" type="presOf" srcId="{C69FC332-FE84-4A8F-B2B0-1BE3DBB9B76D}" destId="{4085DDAF-6D02-45A7-8890-76AB4A5C6319}" srcOrd="0" destOrd="0" presId="urn:microsoft.com/office/officeart/2005/8/layout/vList2"/>
    <dgm:cxn modelId="{DEF73000-0678-4D65-851E-9A996EBD9454}" srcId="{73B177CC-9FB4-4528-B91A-8BBEA5DA4C1C}" destId="{C69FC332-FE84-4A8F-B2B0-1BE3DBB9B76D}" srcOrd="0" destOrd="0" parTransId="{F4AC39B3-DFFB-47CB-99D5-D1F769D9B1B7}" sibTransId="{DFA0CA3E-8F3C-4AE2-AA12-93FED23617E4}"/>
    <dgm:cxn modelId="{C3640D84-FC27-4AB5-B275-404D0FF9B38D}" type="presOf" srcId="{73B177CC-9FB4-4528-B91A-8BBEA5DA4C1C}" destId="{5DB2E71F-27CC-4DCB-B350-6BE6AF4BABD5}" srcOrd="0" destOrd="0" presId="urn:microsoft.com/office/officeart/2005/8/layout/vList2"/>
    <dgm:cxn modelId="{F50DB928-6831-4E09-8925-BD5E947120B1}" type="presParOf" srcId="{5DB2E71F-27CC-4DCB-B350-6BE6AF4BABD5}" destId="{4085DDAF-6D02-45A7-8890-76AB4A5C631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B177CC-9FB4-4528-B91A-8BBEA5DA4C1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l-GR"/>
        </a:p>
      </dgm:t>
    </dgm:pt>
    <dgm:pt modelId="{475A0126-073B-46CE-B1F4-E30B965E645C}">
      <dgm:prSet/>
      <dgm:spPr/>
      <dgm:t>
        <a:bodyPr/>
        <a:lstStyle/>
        <a:p>
          <a:pPr algn="just"/>
          <a:r>
            <a:rPr lang="el-GR" dirty="0"/>
            <a:t>Πόσους ρόλους μπορεί να κατέχει ένα άτομο κατά τη διάρκεια της ζωή του;</a:t>
          </a:r>
        </a:p>
        <a:p>
          <a:pPr algn="just"/>
          <a:r>
            <a:rPr lang="en-US" dirty="0"/>
            <a:t>Y</a:t>
          </a:r>
          <a:r>
            <a:rPr lang="el-GR" dirty="0" err="1"/>
            <a:t>πάρχουν</a:t>
          </a:r>
          <a:r>
            <a:rPr lang="el-GR" dirty="0"/>
            <a:t> περιπτώσεις που ο ρόλοι μπορεί να </a:t>
          </a:r>
          <a:r>
            <a:rPr lang="el-GR" dirty="0" err="1"/>
            <a:t>συγκρούνται</a:t>
          </a:r>
          <a:r>
            <a:rPr lang="el-GR" dirty="0"/>
            <a:t>; αν ναι, αναφέρετε παραδείγματα που γνωρίζετε από την εμπειρία σας;</a:t>
          </a:r>
          <a:endParaRPr lang="el-GR" dirty="0">
            <a:effectLst/>
            <a:latin typeface="Calibri" panose="020F0502020204030204" pitchFamily="34" charset="0"/>
            <a:ea typeface="Calibri" panose="020F0502020204030204" pitchFamily="34" charset="0"/>
            <a:cs typeface="F"/>
          </a:endParaRPr>
        </a:p>
      </dgm:t>
    </dgm:pt>
    <dgm:pt modelId="{091B970F-FCFB-4F00-842F-E94BAE40CC57}" type="parTrans" cxnId="{DF053284-3EAB-447C-8F4A-A8B78E8D03CA}">
      <dgm:prSet/>
      <dgm:spPr/>
      <dgm:t>
        <a:bodyPr/>
        <a:lstStyle/>
        <a:p>
          <a:endParaRPr lang="el-GR"/>
        </a:p>
      </dgm:t>
    </dgm:pt>
    <dgm:pt modelId="{90B41B55-5FE7-4A3A-BDEB-712C4AC64AF1}" type="sibTrans" cxnId="{DF053284-3EAB-447C-8F4A-A8B78E8D03CA}">
      <dgm:prSet/>
      <dgm:spPr/>
      <dgm:t>
        <a:bodyPr/>
        <a:lstStyle/>
        <a:p>
          <a:endParaRPr lang="el-GR"/>
        </a:p>
      </dgm:t>
    </dgm:pt>
    <dgm:pt modelId="{5DB2E71F-27CC-4DCB-B350-6BE6AF4BABD5}" type="pres">
      <dgm:prSet presAssocID="{73B177CC-9FB4-4528-B91A-8BBEA5DA4C1C}" presName="linear" presStyleCnt="0">
        <dgm:presLayoutVars>
          <dgm:animLvl val="lvl"/>
          <dgm:resizeHandles val="exact"/>
        </dgm:presLayoutVars>
      </dgm:prSet>
      <dgm:spPr/>
      <dgm:t>
        <a:bodyPr/>
        <a:lstStyle/>
        <a:p>
          <a:endParaRPr lang="el-GR"/>
        </a:p>
      </dgm:t>
    </dgm:pt>
    <dgm:pt modelId="{95AAE02D-8FE6-4A7B-9A8E-6BE3BC90C84F}" type="pres">
      <dgm:prSet presAssocID="{475A0126-073B-46CE-B1F4-E30B965E645C}" presName="parentText" presStyleLbl="node1" presStyleIdx="0" presStyleCnt="1" custScaleY="100403">
        <dgm:presLayoutVars>
          <dgm:chMax val="0"/>
          <dgm:bulletEnabled val="1"/>
        </dgm:presLayoutVars>
      </dgm:prSet>
      <dgm:spPr/>
      <dgm:t>
        <a:bodyPr/>
        <a:lstStyle/>
        <a:p>
          <a:endParaRPr lang="el-GR"/>
        </a:p>
      </dgm:t>
    </dgm:pt>
  </dgm:ptLst>
  <dgm:cxnLst>
    <dgm:cxn modelId="{682B9DDC-D0E6-4B77-8B44-31819B51D315}" type="presOf" srcId="{475A0126-073B-46CE-B1F4-E30B965E645C}" destId="{95AAE02D-8FE6-4A7B-9A8E-6BE3BC90C84F}" srcOrd="0" destOrd="0" presId="urn:microsoft.com/office/officeart/2005/8/layout/vList2"/>
    <dgm:cxn modelId="{C3640D84-FC27-4AB5-B275-404D0FF9B38D}" type="presOf" srcId="{73B177CC-9FB4-4528-B91A-8BBEA5DA4C1C}" destId="{5DB2E71F-27CC-4DCB-B350-6BE6AF4BABD5}" srcOrd="0" destOrd="0" presId="urn:microsoft.com/office/officeart/2005/8/layout/vList2"/>
    <dgm:cxn modelId="{DF053284-3EAB-447C-8F4A-A8B78E8D03CA}" srcId="{73B177CC-9FB4-4528-B91A-8BBEA5DA4C1C}" destId="{475A0126-073B-46CE-B1F4-E30B965E645C}" srcOrd="0" destOrd="0" parTransId="{091B970F-FCFB-4F00-842F-E94BAE40CC57}" sibTransId="{90B41B55-5FE7-4A3A-BDEB-712C4AC64AF1}"/>
    <dgm:cxn modelId="{5E72BBF9-FAFA-43ED-BE66-5D5048A7A4FC}" type="presParOf" srcId="{5DB2E71F-27CC-4DCB-B350-6BE6AF4BABD5}" destId="{95AAE02D-8FE6-4A7B-9A8E-6BE3BC90C84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4E548C-1129-40FA-A8E6-96583813BD27}">
      <dsp:nvSpPr>
        <dsp:cNvPr id="0" name=""/>
        <dsp:cNvSpPr/>
      </dsp:nvSpPr>
      <dsp:spPr>
        <a:xfrm>
          <a:off x="0" y="0"/>
          <a:ext cx="3381375" cy="373379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lvl="0" algn="l" defTabSz="1066800">
            <a:lnSpc>
              <a:spcPct val="90000"/>
            </a:lnSpc>
            <a:spcBef>
              <a:spcPct val="0"/>
            </a:spcBef>
            <a:spcAft>
              <a:spcPct val="35000"/>
            </a:spcAft>
          </a:pPr>
          <a:r>
            <a:rPr lang="el-GR" sz="2400" kern="1200"/>
            <a:t>Να εξηγούμε την έννοια του «κοινωνικού ρόλου»</a:t>
          </a:r>
          <a:endParaRPr lang="en-US" sz="2400" kern="1200"/>
        </a:p>
      </dsp:txBody>
      <dsp:txXfrm>
        <a:off x="0" y="1418843"/>
        <a:ext cx="3381375" cy="2240279"/>
      </dsp:txXfrm>
    </dsp:sp>
    <dsp:sp modelId="{88952D74-C12F-4E20-ABA6-31B25CFCEF97}">
      <dsp:nvSpPr>
        <dsp:cNvPr id="0" name=""/>
        <dsp:cNvSpPr/>
      </dsp:nvSpPr>
      <dsp:spPr>
        <a:xfrm>
          <a:off x="1130617" y="373379"/>
          <a:ext cx="1120139" cy="112013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lvl="0" algn="ctr" defTabSz="2133600">
            <a:lnSpc>
              <a:spcPct val="90000"/>
            </a:lnSpc>
            <a:spcBef>
              <a:spcPct val="0"/>
            </a:spcBef>
            <a:spcAft>
              <a:spcPct val="35000"/>
            </a:spcAft>
          </a:pPr>
          <a:r>
            <a:rPr lang="en-US" sz="4800" kern="1200"/>
            <a:t>1</a:t>
          </a:r>
        </a:p>
      </dsp:txBody>
      <dsp:txXfrm>
        <a:off x="1130617" y="373379"/>
        <a:ext cx="1120139" cy="1120139"/>
      </dsp:txXfrm>
    </dsp:sp>
    <dsp:sp modelId="{D006EF11-167B-42D8-91E5-9E43827F6AAE}">
      <dsp:nvSpPr>
        <dsp:cNvPr id="0" name=""/>
        <dsp:cNvSpPr/>
      </dsp:nvSpPr>
      <dsp:spPr>
        <a:xfrm>
          <a:off x="0" y="3733727"/>
          <a:ext cx="3381375" cy="72"/>
        </a:xfrm>
        <a:prstGeom prst="rect">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844F8D-1147-471D-84E2-37EC616CB667}">
      <dsp:nvSpPr>
        <dsp:cNvPr id="0" name=""/>
        <dsp:cNvSpPr/>
      </dsp:nvSpPr>
      <dsp:spPr>
        <a:xfrm>
          <a:off x="3719512" y="0"/>
          <a:ext cx="3381375" cy="3733799"/>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lvl="0" algn="l" defTabSz="1066800">
            <a:lnSpc>
              <a:spcPct val="90000"/>
            </a:lnSpc>
            <a:spcBef>
              <a:spcPct val="0"/>
            </a:spcBef>
            <a:spcAft>
              <a:spcPct val="35000"/>
            </a:spcAft>
          </a:pPr>
          <a:r>
            <a:rPr lang="el-GR" sz="2400" kern="1200"/>
            <a:t>Να αναλύουμε πως οι «κοινωνικοί κανόνες» προσδιορίζουν τους «κοινωνικούς ρόλους»</a:t>
          </a:r>
          <a:endParaRPr lang="en-US" sz="2400" kern="1200"/>
        </a:p>
      </dsp:txBody>
      <dsp:txXfrm>
        <a:off x="3719512" y="1418843"/>
        <a:ext cx="3381375" cy="2240279"/>
      </dsp:txXfrm>
    </dsp:sp>
    <dsp:sp modelId="{30BCDCE6-EF86-4C32-86CA-1EA40DBCDC2A}">
      <dsp:nvSpPr>
        <dsp:cNvPr id="0" name=""/>
        <dsp:cNvSpPr/>
      </dsp:nvSpPr>
      <dsp:spPr>
        <a:xfrm>
          <a:off x="4850130" y="373379"/>
          <a:ext cx="1120139" cy="1120139"/>
        </a:xfrm>
        <a:prstGeom prst="ellips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4850130" y="373379"/>
        <a:ext cx="1120139" cy="1120139"/>
      </dsp:txXfrm>
    </dsp:sp>
    <dsp:sp modelId="{9B8FC145-2836-4BC8-BC37-C97317166325}">
      <dsp:nvSpPr>
        <dsp:cNvPr id="0" name=""/>
        <dsp:cNvSpPr/>
      </dsp:nvSpPr>
      <dsp:spPr>
        <a:xfrm>
          <a:off x="3719512" y="3733727"/>
          <a:ext cx="3381375" cy="72"/>
        </a:xfrm>
        <a:prstGeom prst="rect">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D2A4D6-EC87-40F8-B818-8603CCC6ABDA}">
      <dsp:nvSpPr>
        <dsp:cNvPr id="0" name=""/>
        <dsp:cNvSpPr/>
      </dsp:nvSpPr>
      <dsp:spPr>
        <a:xfrm>
          <a:off x="7439025" y="0"/>
          <a:ext cx="3381375" cy="373379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lvl="0" algn="l" defTabSz="1066800">
            <a:lnSpc>
              <a:spcPct val="90000"/>
            </a:lnSpc>
            <a:spcBef>
              <a:spcPct val="0"/>
            </a:spcBef>
            <a:spcAft>
              <a:spcPct val="35000"/>
            </a:spcAft>
          </a:pPr>
          <a:r>
            <a:rPr lang="el-GR" sz="2400" kern="1200"/>
            <a:t>Να αναφέρουμε παραδείγματα σύγκρουσης των κοινωνικών ρόλων </a:t>
          </a:r>
          <a:endParaRPr lang="en-US" sz="2400" kern="1200"/>
        </a:p>
      </dsp:txBody>
      <dsp:txXfrm>
        <a:off x="7439025" y="1418843"/>
        <a:ext cx="3381375" cy="2240279"/>
      </dsp:txXfrm>
    </dsp:sp>
    <dsp:sp modelId="{357EEE95-79F0-42BF-8BBA-03678EB2171A}">
      <dsp:nvSpPr>
        <dsp:cNvPr id="0" name=""/>
        <dsp:cNvSpPr/>
      </dsp:nvSpPr>
      <dsp:spPr>
        <a:xfrm>
          <a:off x="8569642" y="373379"/>
          <a:ext cx="1120139" cy="1120139"/>
        </a:xfrm>
        <a:prstGeom prst="ellips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lvl="0" algn="ctr" defTabSz="2133600">
            <a:lnSpc>
              <a:spcPct val="90000"/>
            </a:lnSpc>
            <a:spcBef>
              <a:spcPct val="0"/>
            </a:spcBef>
            <a:spcAft>
              <a:spcPct val="35000"/>
            </a:spcAft>
          </a:pPr>
          <a:r>
            <a:rPr lang="en-US" sz="4800" kern="1200"/>
            <a:t>3</a:t>
          </a:r>
        </a:p>
      </dsp:txBody>
      <dsp:txXfrm>
        <a:off x="8569642" y="373379"/>
        <a:ext cx="1120139" cy="1120139"/>
      </dsp:txXfrm>
    </dsp:sp>
    <dsp:sp modelId="{9CAC6AF5-77BE-4235-96A0-F5D75C8FEA18}">
      <dsp:nvSpPr>
        <dsp:cNvPr id="0" name=""/>
        <dsp:cNvSpPr/>
      </dsp:nvSpPr>
      <dsp:spPr>
        <a:xfrm>
          <a:off x="7439025" y="3733727"/>
          <a:ext cx="3381375"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85DDAF-6D02-45A7-8890-76AB4A5C6319}">
      <dsp:nvSpPr>
        <dsp:cNvPr id="0" name=""/>
        <dsp:cNvSpPr/>
      </dsp:nvSpPr>
      <dsp:spPr>
        <a:xfrm>
          <a:off x="0" y="118038"/>
          <a:ext cx="10515600" cy="4942079"/>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l-GR" sz="4800" kern="1200" dirty="0"/>
            <a:t>Γιατί μια γιατρός που θα δεχθεί «φακελάκι» για να χειρουργήσει έναν ασθενή θεωρείται, κατά κανόνα, αξιοκατάκριτη πράξη ενώ ένας διανομέας που δέχεται φιλοδώρημα από μια παραγγελία όχι;</a:t>
          </a:r>
        </a:p>
      </dsp:txBody>
      <dsp:txXfrm>
        <a:off x="0" y="118038"/>
        <a:ext cx="10515600" cy="494207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5AAE02D-8FE6-4A7B-9A8E-6BE3BC90C84F}">
      <dsp:nvSpPr>
        <dsp:cNvPr id="0" name=""/>
        <dsp:cNvSpPr/>
      </dsp:nvSpPr>
      <dsp:spPr>
        <a:xfrm>
          <a:off x="0" y="11691"/>
          <a:ext cx="10712355" cy="5187541"/>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just" defTabSz="2133600">
            <a:lnSpc>
              <a:spcPct val="90000"/>
            </a:lnSpc>
            <a:spcBef>
              <a:spcPct val="0"/>
            </a:spcBef>
            <a:spcAft>
              <a:spcPct val="35000"/>
            </a:spcAft>
          </a:pPr>
          <a:r>
            <a:rPr lang="el-GR" sz="4800" kern="1200" dirty="0"/>
            <a:t>Πόσους ρόλους μπορεί να κατέχει ένα άτομο κατά τη διάρκεια της ζωή του;</a:t>
          </a:r>
        </a:p>
        <a:p>
          <a:pPr lvl="0" algn="just" defTabSz="2133600">
            <a:lnSpc>
              <a:spcPct val="90000"/>
            </a:lnSpc>
            <a:spcBef>
              <a:spcPct val="0"/>
            </a:spcBef>
            <a:spcAft>
              <a:spcPct val="35000"/>
            </a:spcAft>
          </a:pPr>
          <a:r>
            <a:rPr lang="en-US" sz="4800" kern="1200" dirty="0"/>
            <a:t>Y</a:t>
          </a:r>
          <a:r>
            <a:rPr lang="el-GR" sz="4800" kern="1200" dirty="0" err="1"/>
            <a:t>πάρχουν</a:t>
          </a:r>
          <a:r>
            <a:rPr lang="el-GR" sz="4800" kern="1200" dirty="0"/>
            <a:t> περιπτώσεις που ο ρόλοι μπορεί να </a:t>
          </a:r>
          <a:r>
            <a:rPr lang="el-GR" sz="4800" kern="1200" dirty="0" err="1"/>
            <a:t>συγκρούνται</a:t>
          </a:r>
          <a:r>
            <a:rPr lang="el-GR" sz="4800" kern="1200" dirty="0"/>
            <a:t>; αν ναι, αναφέρετε παραδείγματα που γνωρίζετε από την εμπειρία σας;</a:t>
          </a:r>
          <a:endParaRPr lang="el-GR" sz="4800" kern="1200" dirty="0">
            <a:effectLst/>
            <a:latin typeface="Calibri" panose="020F0502020204030204" pitchFamily="34" charset="0"/>
            <a:ea typeface="Calibri" panose="020F0502020204030204" pitchFamily="34" charset="0"/>
            <a:cs typeface="F"/>
          </a:endParaRPr>
        </a:p>
      </dsp:txBody>
      <dsp:txXfrm>
        <a:off x="0" y="11691"/>
        <a:ext cx="10712355" cy="5187541"/>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20318246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8080852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3769556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7567427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68176888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9/23/2024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6154432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481A142-DA77-4A5F-AD1F-14E6C18F0F5F}" type="datetime1">
              <a:rPr lang="en-US" smtClean="0"/>
              <a:pPr/>
              <a:t>9/23/2024</a:t>
            </a:fld>
            <a:endParaRPr lang="en-US" dirty="0"/>
          </a:p>
        </p:txBody>
      </p:sp>
      <p:sp>
        <p:nvSpPr>
          <p:cNvPr id="8" name="Θέση υποσέλιδου 7"/>
          <p:cNvSpPr>
            <a:spLocks noGrp="1"/>
          </p:cNvSpPr>
          <p:nvPr>
            <p:ph type="ftr" sz="quarter" idx="11"/>
          </p:nvPr>
        </p:nvSpPr>
        <p:spPr/>
        <p:txBody>
          <a:bodyPr/>
          <a:lstStyle/>
          <a:p>
            <a:endParaRPr lang="en-US" dirty="0"/>
          </a:p>
        </p:txBody>
      </p:sp>
      <p:sp>
        <p:nvSpPr>
          <p:cNvPr id="9" name="Θέση αριθμού διαφάνειας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148739648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481A142-DA77-4A5F-AD1F-14E6C18F0F5F}" type="datetime1">
              <a:rPr lang="en-US" smtClean="0"/>
              <a:pPr/>
              <a:t>9/23/2024</a:t>
            </a:fld>
            <a:endParaRPr lang="en-US" dirty="0"/>
          </a:p>
        </p:txBody>
      </p:sp>
      <p:sp>
        <p:nvSpPr>
          <p:cNvPr id="4" name="Θέση υποσέλιδου 3"/>
          <p:cNvSpPr>
            <a:spLocks noGrp="1"/>
          </p:cNvSpPr>
          <p:nvPr>
            <p:ph type="ftr" sz="quarter" idx="11"/>
          </p:nvPr>
        </p:nvSpPr>
        <p:spPr/>
        <p:txBody>
          <a:bodyPr/>
          <a:lstStyle/>
          <a:p>
            <a:endParaRPr lang="en-US" dirty="0"/>
          </a:p>
        </p:txBody>
      </p:sp>
      <p:sp>
        <p:nvSpPr>
          <p:cNvPr id="5" name="Θέση αριθμού διαφάνειας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127255981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81A142-DA77-4A5F-AD1F-14E6C18F0F5F}" type="datetime1">
              <a:rPr lang="en-US" smtClean="0"/>
              <a:pPr/>
              <a:t>9/23/2024</a:t>
            </a:fld>
            <a:endParaRPr lang="en-US" dirty="0"/>
          </a:p>
        </p:txBody>
      </p:sp>
      <p:sp>
        <p:nvSpPr>
          <p:cNvPr id="3" name="Θέση υποσέλιδου 2"/>
          <p:cNvSpPr>
            <a:spLocks noGrp="1"/>
          </p:cNvSpPr>
          <p:nvPr>
            <p:ph type="ftr" sz="quarter" idx="11"/>
          </p:nvPr>
        </p:nvSpPr>
        <p:spPr/>
        <p:txBody>
          <a:bodyPr/>
          <a:lstStyle/>
          <a:p>
            <a:endParaRPr lang="en-US" dirty="0"/>
          </a:p>
        </p:txBody>
      </p:sp>
      <p:sp>
        <p:nvSpPr>
          <p:cNvPr id="4" name="Θέση αριθμού διαφάνειας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27515371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9/23/2024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81147719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9/23/2024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28601523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9/23/2024</a:t>
            </a:fld>
            <a:endParaRPr lang="en-US"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xmlns="" val="3238060550"/>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943CAA20-3569-4189-9E48-239A229A86C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 xmlns:a16="http://schemas.microsoft.com/office/drawing/2014/main" id="{BBB27966-D5D8-11FD-F12A-9264C89CDEFA}"/>
              </a:ext>
            </a:extLst>
          </p:cNvPr>
          <p:cNvSpPr>
            <a:spLocks noGrp="1"/>
          </p:cNvSpPr>
          <p:nvPr>
            <p:ph type="ctrTitle"/>
          </p:nvPr>
        </p:nvSpPr>
        <p:spPr>
          <a:xfrm>
            <a:off x="838200" y="451381"/>
            <a:ext cx="10512552" cy="4066540"/>
          </a:xfrm>
        </p:spPr>
        <p:txBody>
          <a:bodyPr anchor="ctr">
            <a:normAutofit/>
          </a:bodyPr>
          <a:lstStyle/>
          <a:p>
            <a:pPr>
              <a:spcAft>
                <a:spcPts val="1000"/>
              </a:spcAft>
            </a:pPr>
            <a:r>
              <a:rPr lang="el-GR" sz="3000" b="1" dirty="0">
                <a:effectLst/>
                <a:latin typeface="Arial" panose="020B0604020202020204" pitchFamily="34" charset="0"/>
                <a:ea typeface="Calibri" panose="020F0502020204030204" pitchFamily="34" charset="0"/>
                <a:cs typeface="Arial" panose="020B0604020202020204" pitchFamily="34" charset="0"/>
              </a:rPr>
              <a:t>3: Κοινωνική οργάνωση και κοινωνική μεταβολή. </a:t>
            </a:r>
            <a:r>
              <a:rPr lang="el-GR" sz="3500" b="1" dirty="0">
                <a:effectLst/>
                <a:latin typeface="Arial" panose="020B0604020202020204" pitchFamily="34" charset="0"/>
                <a:ea typeface="Calibri" panose="020F0502020204030204" pitchFamily="34" charset="0"/>
                <a:cs typeface="Arial" panose="020B0604020202020204" pitchFamily="34" charset="0"/>
              </a:rPr>
              <a:t/>
            </a:r>
            <a:br>
              <a:rPr lang="el-GR" sz="3500" b="1" dirty="0">
                <a:effectLst/>
                <a:latin typeface="Arial" panose="020B0604020202020204" pitchFamily="34" charset="0"/>
                <a:ea typeface="Calibri" panose="020F0502020204030204" pitchFamily="34" charset="0"/>
                <a:cs typeface="Arial" panose="020B0604020202020204" pitchFamily="34" charset="0"/>
              </a:rPr>
            </a:br>
            <a:r>
              <a:rPr lang="en-US" sz="3500" b="1" dirty="0">
                <a:effectLst/>
                <a:latin typeface="Arial" panose="020B0604020202020204" pitchFamily="34" charset="0"/>
                <a:ea typeface="Calibri" panose="020F0502020204030204" pitchFamily="34" charset="0"/>
                <a:cs typeface="Arial" panose="020B0604020202020204" pitchFamily="34" charset="0"/>
              </a:rPr>
              <a:t/>
            </a:r>
            <a:br>
              <a:rPr lang="en-US" sz="3500" b="1" dirty="0">
                <a:effectLst/>
                <a:latin typeface="Arial" panose="020B0604020202020204" pitchFamily="34" charset="0"/>
                <a:ea typeface="Calibri" panose="020F0502020204030204" pitchFamily="34" charset="0"/>
                <a:cs typeface="Arial" panose="020B0604020202020204" pitchFamily="34" charset="0"/>
              </a:rPr>
            </a:br>
            <a:r>
              <a:rPr lang="el-GR" sz="3500" b="1" dirty="0">
                <a:effectLst/>
                <a:latin typeface="Arial" panose="020B0604020202020204" pitchFamily="34" charset="0"/>
                <a:ea typeface="Calibri" panose="020F0502020204030204" pitchFamily="34" charset="0"/>
                <a:cs typeface="Arial" panose="020B0604020202020204" pitchFamily="34" charset="0"/>
              </a:rPr>
              <a:t/>
            </a:r>
            <a:br>
              <a:rPr lang="el-GR" sz="3500" b="1" dirty="0">
                <a:effectLst/>
                <a:latin typeface="Arial" panose="020B0604020202020204" pitchFamily="34" charset="0"/>
                <a:ea typeface="Calibri" panose="020F0502020204030204" pitchFamily="34" charset="0"/>
                <a:cs typeface="Arial" panose="020B0604020202020204" pitchFamily="34" charset="0"/>
              </a:rPr>
            </a:br>
            <a:r>
              <a:rPr lang="el-GR" sz="3500" b="1" dirty="0" smtClean="0">
                <a:latin typeface="Arial" panose="020B0604020202020204" pitchFamily="34" charset="0"/>
                <a:ea typeface="Calibri" panose="020F0502020204030204" pitchFamily="34" charset="0"/>
                <a:cs typeface="Arial" panose="020B0604020202020204" pitchFamily="34" charset="0"/>
              </a:rPr>
              <a:t>3.2. </a:t>
            </a:r>
            <a:r>
              <a:rPr lang="el-GR" sz="3500" b="1" smtClean="0">
                <a:latin typeface="Arial" panose="020B0604020202020204" pitchFamily="34" charset="0"/>
                <a:ea typeface="Calibri" panose="020F0502020204030204" pitchFamily="34" charset="0"/>
                <a:cs typeface="Arial" panose="020B0604020202020204" pitchFamily="34" charset="0"/>
              </a:rPr>
              <a:t>Κοινωνικός ρόλος</a:t>
            </a:r>
            <a:endParaRPr lang="el-GR" sz="3500" b="1" dirty="0">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 xmlns:a16="http://schemas.microsoft.com/office/drawing/2014/main" id="{4DCCDD30-9CD9-C6F0-2DEF-6460FFD4FEBC}"/>
              </a:ext>
            </a:extLst>
          </p:cNvPr>
          <p:cNvSpPr>
            <a:spLocks noGrp="1"/>
          </p:cNvSpPr>
          <p:nvPr>
            <p:ph type="subTitle" idx="1"/>
          </p:nvPr>
        </p:nvSpPr>
        <p:spPr>
          <a:xfrm>
            <a:off x="838199" y="4983276"/>
            <a:ext cx="10512552" cy="1126680"/>
          </a:xfrm>
        </p:spPr>
        <p:txBody>
          <a:bodyPr>
            <a:normAutofit/>
          </a:bodyPr>
          <a:lstStyle/>
          <a:p>
            <a:pPr algn="l"/>
            <a:r>
              <a:rPr lang="el-GR" sz="3200" dirty="0">
                <a:latin typeface="Arial" panose="020B0604020202020204" pitchFamily="34" charset="0"/>
                <a:cs typeface="Arial" panose="020B0604020202020204" pitchFamily="34" charset="0"/>
              </a:rPr>
              <a:t>Κοινωνική και Πολιτικής Αγωγή Γ΄ Γυμνάσιου, </a:t>
            </a:r>
            <a:r>
              <a:rPr lang="el-GR" sz="3200" dirty="0">
                <a:effectLst/>
                <a:latin typeface="Arial" panose="020B0604020202020204" pitchFamily="34" charset="0"/>
                <a:ea typeface="Calibri" panose="020F0502020204030204" pitchFamily="34" charset="0"/>
                <a:cs typeface="Arial" panose="020B0604020202020204" pitchFamily="34" charset="0"/>
              </a:rPr>
              <a:t>βιβλίο μαθητή, Κεφ. </a:t>
            </a:r>
            <a:r>
              <a:rPr lang="el-GR" sz="3200" dirty="0" smtClean="0">
                <a:effectLst/>
                <a:latin typeface="Arial" panose="020B0604020202020204" pitchFamily="34" charset="0"/>
                <a:ea typeface="Calibri" panose="020F0502020204030204" pitchFamily="34" charset="0"/>
                <a:cs typeface="Arial" panose="020B0604020202020204" pitchFamily="34" charset="0"/>
              </a:rPr>
              <a:t>3.2.,  </a:t>
            </a:r>
            <a:r>
              <a:rPr lang="el-GR" sz="3200" dirty="0">
                <a:effectLst/>
                <a:latin typeface="Arial" panose="020B0604020202020204" pitchFamily="34" charset="0"/>
                <a:ea typeface="Calibri" panose="020F0502020204030204" pitchFamily="34" charset="0"/>
                <a:cs typeface="Arial" panose="020B0604020202020204" pitchFamily="34" charset="0"/>
              </a:rPr>
              <a:t>σ. </a:t>
            </a:r>
            <a:r>
              <a:rPr lang="el-GR" sz="3200" dirty="0" smtClean="0">
                <a:effectLst/>
                <a:latin typeface="Arial" panose="020B0604020202020204" pitchFamily="34" charset="0"/>
                <a:ea typeface="Calibri" panose="020F0502020204030204" pitchFamily="34" charset="0"/>
                <a:cs typeface="Arial" panose="020B0604020202020204" pitchFamily="34" charset="0"/>
              </a:rPr>
              <a:t>22-23. </a:t>
            </a:r>
            <a:endParaRPr lang="el-GR" sz="3200" dirty="0">
              <a:effectLst/>
              <a:latin typeface="Arial" panose="020B0604020202020204" pitchFamily="34" charset="0"/>
              <a:ea typeface="Calibri" panose="020F0502020204030204" pitchFamily="34" charset="0"/>
              <a:cs typeface="Arial" panose="020B0604020202020204" pitchFamily="34" charset="0"/>
            </a:endParaRPr>
          </a:p>
          <a:p>
            <a:pPr algn="l"/>
            <a:endParaRPr lang="el-GR" dirty="0">
              <a:latin typeface="Times New Roman" panose="02020603050405020304" pitchFamily="18" charset="0"/>
              <a:cs typeface="Times New Roman" panose="02020603050405020304" pitchFamily="18" charset="0"/>
            </a:endParaRPr>
          </a:p>
        </p:txBody>
      </p:sp>
      <p:sp>
        <p:nvSpPr>
          <p:cNvPr id="10" name="sketch line">
            <a:extLst>
              <a:ext uri="{FF2B5EF4-FFF2-40B4-BE49-F238E27FC236}">
                <a16:creationId xmlns="" xmlns:a16="http://schemas.microsoft.com/office/drawing/2014/main" id="{DA542B6D-E775-4832-91DC-2D20F85781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56763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 xmlns:a16="http://schemas.microsoft.com/office/drawing/2014/main" id="{E2C2F51C-9BA6-6C09-7700-803F8C669924}"/>
              </a:ext>
            </a:extLst>
          </p:cNvPr>
          <p:cNvSpPr>
            <a:spLocks noGrp="1"/>
          </p:cNvSpPr>
          <p:nvPr>
            <p:ph type="title"/>
          </p:nvPr>
        </p:nvSpPr>
        <p:spPr>
          <a:xfrm>
            <a:off x="1115568" y="548640"/>
            <a:ext cx="10168128" cy="1179576"/>
          </a:xfrm>
        </p:spPr>
        <p:txBody>
          <a:bodyPr vert="horz" lIns="91440" tIns="45720" rIns="91440" bIns="45720" rtlCol="0">
            <a:normAutofit/>
          </a:bodyPr>
          <a:lstStyle/>
          <a:p>
            <a:r>
              <a:rPr lang="el-GR" sz="3700" b="1" kern="1200" dirty="0">
                <a:latin typeface="Arial" panose="020B0604020202020204" pitchFamily="34" charset="0"/>
                <a:cs typeface="Arial" panose="020B0604020202020204" pitchFamily="34" charset="0"/>
              </a:rPr>
              <a:t>Συζήτηση</a:t>
            </a:r>
            <a:endParaRPr lang="en-US" sz="3700" b="1" kern="1200"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 xmlns:a16="http://schemas.microsoft.com/office/drawing/2014/main" id="{07AE6749-95A0-9799-DAF1-537E58460943}"/>
              </a:ext>
            </a:extLst>
          </p:cNvPr>
          <p:cNvSpPr>
            <a:spLocks noGrp="1"/>
          </p:cNvSpPr>
          <p:nvPr>
            <p:ph idx="1"/>
          </p:nvPr>
        </p:nvSpPr>
        <p:spPr>
          <a:xfrm>
            <a:off x="1115568" y="2276856"/>
            <a:ext cx="10168128" cy="3900107"/>
          </a:xfrm>
        </p:spPr>
        <p:txBody>
          <a:bodyPr>
            <a:normAutofit fontScale="85000" lnSpcReduction="20000"/>
          </a:bodyPr>
          <a:lstStyle/>
          <a:p>
            <a:pPr algn="just">
              <a:lnSpc>
                <a:spcPct val="150000"/>
              </a:lnSpc>
              <a:spcAft>
                <a:spcPts val="1000"/>
              </a:spcAft>
            </a:pPr>
            <a:r>
              <a:rPr lang="el-GR" sz="2000" dirty="0" smtClean="0">
                <a:effectLst/>
                <a:latin typeface="Arial" panose="020B0604020202020204" pitchFamily="34" charset="0"/>
                <a:ea typeface="Calibri" panose="020F0502020204030204" pitchFamily="34" charset="0"/>
                <a:cs typeface="F"/>
              </a:rPr>
              <a:t>Στη ζωή μας χρειάζεται, συχνά, να αλλάξουμε κοινωνικούς ρόλους, για τους οποίους δεν είμαστε κατάλληλα προετοιμασμένοι ή να υπάρξουμε σε κοινωνικούς ρόλους που συγκρούονται </a:t>
            </a:r>
            <a:r>
              <a:rPr lang="el-GR" sz="2000" dirty="0" smtClean="0">
                <a:latin typeface="Calibri" panose="020F0502020204030204" pitchFamily="34" charset="0"/>
                <a:ea typeface="Calibri" panose="020F0502020204030204" pitchFamily="34" charset="0"/>
                <a:cs typeface="F"/>
              </a:rPr>
              <a:t> </a:t>
            </a:r>
            <a:r>
              <a:rPr lang="el-GR" sz="2000" dirty="0" smtClean="0">
                <a:effectLst/>
                <a:latin typeface="Arial" panose="020B0604020202020204" pitchFamily="34" charset="0"/>
                <a:ea typeface="Calibri" panose="020F0502020204030204" pitchFamily="34" charset="0"/>
                <a:cs typeface="F"/>
              </a:rPr>
              <a:t>Μπορείτε να σκεφτείτε τρόπους βοήθειας των ομάδων ατόμων που αντιμετωπίζουν προβλήματα προσαρμογής στους νέους ρόλους τους;</a:t>
            </a:r>
          </a:p>
          <a:p>
            <a:pPr algn="just">
              <a:lnSpc>
                <a:spcPct val="150000"/>
              </a:lnSpc>
              <a:spcAft>
                <a:spcPts val="1000"/>
              </a:spcAft>
            </a:pPr>
            <a:r>
              <a:rPr lang="el-GR" sz="2000" dirty="0" smtClean="0">
                <a:effectLst/>
                <a:latin typeface="Arial" panose="020B0604020202020204" pitchFamily="34" charset="0"/>
                <a:ea typeface="Calibri" panose="020F0502020204030204" pitchFamily="34" charset="0"/>
                <a:cs typeface="F"/>
              </a:rPr>
              <a:t>Η σύγκρουση του κοινωνικού ρόλου του γονέα με τον εργαζόμενο =&gt; δημόσιοι βρεφονηπιακοί σταθμοί, ειδικές άδειες γονέα. </a:t>
            </a:r>
            <a:endParaRPr lang="el-GR" sz="2000" dirty="0" smtClean="0">
              <a:latin typeface="Arial" panose="020B0604020202020204" pitchFamily="34" charset="0"/>
              <a:ea typeface="Calibri" panose="020F0502020204030204" pitchFamily="34" charset="0"/>
              <a:cs typeface="F"/>
            </a:endParaRPr>
          </a:p>
          <a:p>
            <a:pPr algn="just">
              <a:lnSpc>
                <a:spcPct val="150000"/>
              </a:lnSpc>
              <a:spcAft>
                <a:spcPts val="1000"/>
              </a:spcAft>
            </a:pPr>
            <a:r>
              <a:rPr lang="el-GR" sz="2000" dirty="0" smtClean="0">
                <a:effectLst/>
                <a:latin typeface="Arial" panose="020B0604020202020204" pitchFamily="34" charset="0"/>
                <a:ea typeface="Calibri" panose="020F0502020204030204" pitchFamily="34" charset="0"/>
                <a:cs typeface="F"/>
              </a:rPr>
              <a:t>Οι μετανάστες και η προσαρμογή τους στο περιβάλλον του νέους τους ρόλου στην καινούργια χώρα =&gt; δωρεάν μαθήματα εκμάθησης της γλώσσας της χώρας υποδοχής, βοήθεια στην ομαλή ένταξη στο νέο πολιτικό, κοινωνικό και πολιτισμικό περιβάλλον (νόμοι, ήθη, έθιμα, παραδόσεις).</a:t>
            </a:r>
            <a:endParaRPr lang="el-GR" sz="2000" dirty="0" smtClean="0">
              <a:effectLst/>
              <a:latin typeface="Calibri" panose="020F0502020204030204" pitchFamily="34" charset="0"/>
              <a:ea typeface="Calibri" panose="020F0502020204030204" pitchFamily="34" charset="0"/>
              <a:cs typeface="F"/>
            </a:endParaRPr>
          </a:p>
          <a:p>
            <a:pPr algn="just">
              <a:lnSpc>
                <a:spcPct val="150000"/>
              </a:lnSpc>
              <a:spcAft>
                <a:spcPts val="1000"/>
              </a:spcAft>
            </a:pPr>
            <a:endParaRPr lang="el-GR" sz="1800" dirty="0">
              <a:effectLst/>
              <a:latin typeface="Calibri" panose="020F0502020204030204" pitchFamily="34" charset="0"/>
              <a:ea typeface="Calibri" panose="020F0502020204030204" pitchFamily="34" charset="0"/>
              <a:cs typeface="F"/>
            </a:endParaRPr>
          </a:p>
          <a:p>
            <a:endParaRPr lang="el-GR" sz="22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xmlns="" val="326569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 xmlns:a16="http://schemas.microsoft.com/office/drawing/2014/main" id="{B6CDA21F-E7AF-4C75-8395-33F58D5B0E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 y="1216597"/>
            <a:ext cx="731521" cy="673460"/>
            <a:chOff x="3940602" y="308034"/>
            <a:chExt cx="2116791" cy="3428999"/>
          </a:xfrm>
          <a:solidFill>
            <a:schemeClr val="accent4"/>
          </a:solidFill>
        </p:grpSpPr>
        <p:sp>
          <p:nvSpPr>
            <p:cNvPr id="18" name="Rectangle 17">
              <a:extLst>
                <a:ext uri="{FF2B5EF4-FFF2-40B4-BE49-F238E27FC236}">
                  <a16:creationId xmlns=""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 xmlns:a16="http://schemas.microsoft.com/office/drawing/2014/main" id="{EA47F710-6138-E0A9-EE87-409E5276EB43}"/>
              </a:ext>
            </a:extLst>
          </p:cNvPr>
          <p:cNvSpPr>
            <a:spLocks noGrp="1"/>
          </p:cNvSpPr>
          <p:nvPr>
            <p:ph type="title"/>
          </p:nvPr>
        </p:nvSpPr>
        <p:spPr>
          <a:xfrm>
            <a:off x="1043631" y="809898"/>
            <a:ext cx="9942716" cy="1554480"/>
          </a:xfrm>
        </p:spPr>
        <p:txBody>
          <a:bodyPr anchor="ctr">
            <a:normAutofit/>
          </a:bodyPr>
          <a:lstStyle/>
          <a:p>
            <a:r>
              <a:rPr lang="el-GR" sz="4800" dirty="0">
                <a:latin typeface="Arial" pitchFamily="34" charset="0"/>
                <a:ea typeface="Cambria" panose="02040503050406030204" pitchFamily="18" charset="0"/>
                <a:cs typeface="Arial" pitchFamily="34" charset="0"/>
              </a:rPr>
              <a:t>Δραστηριότητα στο σπίτι</a:t>
            </a:r>
          </a:p>
        </p:txBody>
      </p:sp>
      <p:sp>
        <p:nvSpPr>
          <p:cNvPr id="3" name="Θέση περιεχομένου 2">
            <a:extLst>
              <a:ext uri="{FF2B5EF4-FFF2-40B4-BE49-F238E27FC236}">
                <a16:creationId xmlns="" xmlns:a16="http://schemas.microsoft.com/office/drawing/2014/main" id="{28EB09D3-185E-E37A-072A-904A115C8199}"/>
              </a:ext>
            </a:extLst>
          </p:cNvPr>
          <p:cNvSpPr>
            <a:spLocks noGrp="1"/>
          </p:cNvSpPr>
          <p:nvPr>
            <p:ph idx="1"/>
          </p:nvPr>
        </p:nvSpPr>
        <p:spPr>
          <a:xfrm>
            <a:off x="1045028" y="2704014"/>
            <a:ext cx="9941319" cy="3438166"/>
          </a:xfrm>
        </p:spPr>
        <p:txBody>
          <a:bodyPr anchor="ctr">
            <a:normAutofit/>
          </a:bodyPr>
          <a:lstStyle/>
          <a:p>
            <a:pPr marL="0" indent="0" algn="just">
              <a:buNone/>
            </a:pPr>
            <a:r>
              <a:rPr lang="el-GR" sz="3500" dirty="0">
                <a:latin typeface="Arial" pitchFamily="34" charset="0"/>
                <a:ea typeface="Cambria" panose="02040503050406030204" pitchFamily="18" charset="0"/>
                <a:cs typeface="Arial" pitchFamily="34" charset="0"/>
              </a:rPr>
              <a:t>Να φέρετε παραδείγματα σύγκρουσης ρόλων που παρατηρείτε σήμερα</a:t>
            </a:r>
            <a:r>
              <a:rPr lang="el-GR" sz="3500">
                <a:latin typeface="Arial" pitchFamily="34" charset="0"/>
                <a:ea typeface="Cambria" panose="02040503050406030204" pitchFamily="18" charset="0"/>
                <a:cs typeface="Arial" pitchFamily="34" charset="0"/>
              </a:rPr>
              <a:t>. </a:t>
            </a:r>
          </a:p>
          <a:p>
            <a:pPr marL="0" indent="0" algn="just">
              <a:buNone/>
            </a:pPr>
            <a:r>
              <a:rPr lang="el-GR" sz="3500">
                <a:latin typeface="Arial" pitchFamily="34" charset="0"/>
                <a:ea typeface="Cambria" panose="02040503050406030204" pitchFamily="18" charset="0"/>
                <a:cs typeface="Arial" pitchFamily="34" charset="0"/>
              </a:rPr>
              <a:t>Να </a:t>
            </a:r>
            <a:r>
              <a:rPr lang="el-GR" sz="3500" dirty="0">
                <a:latin typeface="Arial" pitchFamily="34" charset="0"/>
                <a:ea typeface="Cambria" panose="02040503050406030204" pitchFamily="18" charset="0"/>
                <a:cs typeface="Arial" pitchFamily="34" charset="0"/>
              </a:rPr>
              <a:t>αναφέρετε τρόπους με τους οποίους το άτομο μπορεί να ιεραρχήσει κάθε φορά τις υποχρεώσεις του που συγκρούονται, ώστε να έχει το λιγότερο κόστος</a:t>
            </a:r>
          </a:p>
        </p:txBody>
      </p:sp>
      <p:cxnSp>
        <p:nvCxnSpPr>
          <p:cNvPr id="24" name="Straight Connector 23">
            <a:extLst>
              <a:ext uri="{FF2B5EF4-FFF2-40B4-BE49-F238E27FC236}">
                <a16:creationId xmlns=""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5632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5C8908E2-EE49-44D2-9428-A28D2312A8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0" name="Group 19">
            <a:extLst>
              <a:ext uri="{FF2B5EF4-FFF2-40B4-BE49-F238E27FC236}">
                <a16:creationId xmlns="" xmlns:a16="http://schemas.microsoft.com/office/drawing/2014/main" id="{05314994-6337-4875-8CF5-652CAFE8342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 y="-1"/>
            <a:ext cx="12191999" cy="4267200"/>
            <a:chOff x="7467600" y="0"/>
            <a:chExt cx="4724400" cy="6858000"/>
          </a:xfrm>
        </p:grpSpPr>
        <p:sp>
          <p:nvSpPr>
            <p:cNvPr id="21" name="Rectangle 20">
              <a:extLst>
                <a:ext uri="{FF2B5EF4-FFF2-40B4-BE49-F238E27FC236}">
                  <a16:creationId xmlns="" xmlns:a16="http://schemas.microsoft.com/office/drawing/2014/main" id="{B3A2D4D6-D501-439A-9FC6-397879C465E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 xmlns:a16="http://schemas.microsoft.com/office/drawing/2014/main" id="{5CD20BAA-1998-4EBB-AD61-13A92072ECE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4" name="Freeform: Shape 23">
            <a:extLst>
              <a:ext uri="{FF2B5EF4-FFF2-40B4-BE49-F238E27FC236}">
                <a16:creationId xmlns="" xmlns:a16="http://schemas.microsoft.com/office/drawing/2014/main" id="{7449A6C7-D15F-4AA5-BFA5-71A404B470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6" name="Rectangle 25">
            <a:extLst>
              <a:ext uri="{FF2B5EF4-FFF2-40B4-BE49-F238E27FC236}">
                <a16:creationId xmlns="" xmlns:a16="http://schemas.microsoft.com/office/drawing/2014/main" id="{ED888B23-07FA-482A-96DF-47E31AF1A6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Τίτλος 1">
            <a:extLst>
              <a:ext uri="{FF2B5EF4-FFF2-40B4-BE49-F238E27FC236}">
                <a16:creationId xmlns="" xmlns:a16="http://schemas.microsoft.com/office/drawing/2014/main" id="{93D8527A-4349-02D0-4A1C-7A0FCB9D228A}"/>
              </a:ext>
            </a:extLst>
          </p:cNvPr>
          <p:cNvSpPr>
            <a:spLocks noGrp="1"/>
          </p:cNvSpPr>
          <p:nvPr>
            <p:ph type="title"/>
          </p:nvPr>
        </p:nvSpPr>
        <p:spPr>
          <a:xfrm>
            <a:off x="1143000" y="990599"/>
            <a:ext cx="9906000" cy="685800"/>
          </a:xfrm>
        </p:spPr>
        <p:txBody>
          <a:bodyPr vert="horz" lIns="91440" tIns="45720" rIns="91440" bIns="45720" rtlCol="0" anchor="t">
            <a:normAutofit/>
          </a:bodyPr>
          <a:lstStyle/>
          <a:p>
            <a:r>
              <a:rPr lang="en-US" sz="4000" kern="1200">
                <a:solidFill>
                  <a:schemeClr val="tx1"/>
                </a:solidFill>
                <a:latin typeface="+mj-lt"/>
                <a:ea typeface="+mj-ea"/>
                <a:cs typeface="+mj-cs"/>
              </a:rPr>
              <a:t>ΔΙΔΑΚΤΙΚΟΙ ΣΤΟΧΟΙ</a:t>
            </a:r>
          </a:p>
        </p:txBody>
      </p:sp>
      <p:graphicFrame>
        <p:nvGraphicFramePr>
          <p:cNvPr id="14" name="Θέση περιεχομένου 2">
            <a:extLst>
              <a:ext uri="{FF2B5EF4-FFF2-40B4-BE49-F238E27FC236}">
                <a16:creationId xmlns="" xmlns:a16="http://schemas.microsoft.com/office/drawing/2014/main" id="{C97AAE40-9270-285F-247A-5E0F961BA166}"/>
              </a:ext>
            </a:extLst>
          </p:cNvPr>
          <p:cNvGraphicFramePr>
            <a:graphicFrameLocks noGrp="1"/>
          </p:cNvGraphicFramePr>
          <p:nvPr>
            <p:ph sz="half" idx="1"/>
            <p:extLst>
              <p:ext uri="{D42A27DB-BD31-4B8C-83A1-F6EECF244321}">
                <p14:modId xmlns:p14="http://schemas.microsoft.com/office/powerpoint/2010/main" xmlns="" val="1636511748"/>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 xmlns:a16="http://schemas.microsoft.com/office/drawing/2014/main" id="{777A147A-9ED8-46B4-8660-1B3C2AA880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 xmlns:a16="http://schemas.microsoft.com/office/drawing/2014/main" id="{152C5B2E-7DA7-31CB-9555-EC8813BA6EAE}"/>
              </a:ext>
            </a:extLst>
          </p:cNvPr>
          <p:cNvSpPr>
            <a:spLocks noGrp="1"/>
          </p:cNvSpPr>
          <p:nvPr>
            <p:ph type="title"/>
          </p:nvPr>
        </p:nvSpPr>
        <p:spPr>
          <a:xfrm>
            <a:off x="841248" y="548640"/>
            <a:ext cx="3600860" cy="5431536"/>
          </a:xfrm>
        </p:spPr>
        <p:txBody>
          <a:bodyPr anchor="ctr">
            <a:normAutofit/>
          </a:bodyPr>
          <a:lstStyle/>
          <a:p>
            <a:r>
              <a:rPr lang="el-GR" sz="5400" dirty="0">
                <a:latin typeface="Arial" pitchFamily="34" charset="0"/>
                <a:cs typeface="Arial" pitchFamily="34" charset="0"/>
              </a:rPr>
              <a:t>Ανάκληση Γνώσεων</a:t>
            </a:r>
            <a:r>
              <a:rPr lang="en-US" sz="5400" dirty="0">
                <a:latin typeface="Arial" pitchFamily="34" charset="0"/>
                <a:cs typeface="Arial" pitchFamily="34" charset="0"/>
              </a:rPr>
              <a:t>: </a:t>
            </a:r>
            <a:endParaRPr lang="el-GR" sz="5400" dirty="0">
              <a:latin typeface="Arial" pitchFamily="34" charset="0"/>
              <a:cs typeface="Arial" pitchFamily="34" charset="0"/>
            </a:endParaRPr>
          </a:p>
        </p:txBody>
      </p:sp>
      <p:sp>
        <p:nvSpPr>
          <p:cNvPr id="7" name="Θέση περιεχομένου 6">
            <a:extLst>
              <a:ext uri="{FF2B5EF4-FFF2-40B4-BE49-F238E27FC236}">
                <a16:creationId xmlns="" xmlns:a16="http://schemas.microsoft.com/office/drawing/2014/main" id="{038D8290-0D23-2557-CBF5-5ED3C7349148}"/>
              </a:ext>
            </a:extLst>
          </p:cNvPr>
          <p:cNvSpPr>
            <a:spLocks noGrp="1"/>
          </p:cNvSpPr>
          <p:nvPr>
            <p:ph idx="1"/>
          </p:nvPr>
        </p:nvSpPr>
        <p:spPr>
          <a:xfrm>
            <a:off x="5126418" y="552091"/>
            <a:ext cx="6224335" cy="5431536"/>
          </a:xfrm>
        </p:spPr>
        <p:txBody>
          <a:bodyPr anchor="ctr">
            <a:normAutofit/>
          </a:bodyPr>
          <a:lstStyle/>
          <a:p>
            <a:r>
              <a:rPr lang="el-GR" sz="4000" dirty="0">
                <a:latin typeface="Arial" pitchFamily="34" charset="0"/>
                <a:ea typeface="Cambria" panose="02040503050406030204" pitchFamily="18" charset="0"/>
                <a:cs typeface="Arial" pitchFamily="34" charset="0"/>
              </a:rPr>
              <a:t>Εξηγήστε την έννοια της «κοινωνικής θέσης»</a:t>
            </a:r>
          </a:p>
          <a:p>
            <a:pPr marL="0" indent="0">
              <a:buNone/>
            </a:pPr>
            <a:endParaRPr lang="el-GR" sz="4000" dirty="0">
              <a:latin typeface="Arial" pitchFamily="34" charset="0"/>
              <a:ea typeface="Cambria" panose="02040503050406030204" pitchFamily="18" charset="0"/>
              <a:cs typeface="Arial" pitchFamily="34" charset="0"/>
            </a:endParaRPr>
          </a:p>
          <a:p>
            <a:r>
              <a:rPr lang="el-GR" sz="4000" dirty="0">
                <a:latin typeface="Arial" pitchFamily="34" charset="0"/>
                <a:ea typeface="Cambria" panose="02040503050406030204" pitchFamily="18" charset="0"/>
                <a:cs typeface="Arial" pitchFamily="34" charset="0"/>
              </a:rPr>
              <a:t>Ποια κοινωνικά χαρακτηριστικά είναι τα «εκ γενετής» και ποια τα «επίκτητα»;</a:t>
            </a:r>
          </a:p>
          <a:p>
            <a:endParaRPr lang="el-GR" sz="4800" dirty="0">
              <a:latin typeface="Arial" pitchFamily="34" charset="0"/>
              <a:ea typeface="Cambria" panose="02040503050406030204" pitchFamily="18" charset="0"/>
              <a:cs typeface="Arial" pitchFamily="34" charset="0"/>
            </a:endParaRPr>
          </a:p>
        </p:txBody>
      </p:sp>
      <p:sp>
        <p:nvSpPr>
          <p:cNvPr id="19" name="sketch line">
            <a:extLst>
              <a:ext uri="{FF2B5EF4-FFF2-40B4-BE49-F238E27FC236}">
                <a16:creationId xmlns="" xmlns:a16="http://schemas.microsoft.com/office/drawing/2014/main" id="{5D6C15A0-C087-4593-8414-2B4EC1CD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7457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5463EB0A-3D7C-4AA5-BFA5-8EE5B4BA56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 xmlns:a16="http://schemas.microsoft.com/office/drawing/2014/main" id="{DA608043-F13A-1506-A350-3E27D0B1881E}"/>
              </a:ext>
            </a:extLst>
          </p:cNvPr>
          <p:cNvSpPr>
            <a:spLocks noGrp="1"/>
          </p:cNvSpPr>
          <p:nvPr>
            <p:ph type="ctrTitle"/>
          </p:nvPr>
        </p:nvSpPr>
        <p:spPr>
          <a:xfrm>
            <a:off x="687386" y="955343"/>
            <a:ext cx="10714195" cy="5476988"/>
          </a:xfrm>
        </p:spPr>
        <p:txBody>
          <a:bodyPr anchor="ctr">
            <a:noAutofit/>
          </a:bodyPr>
          <a:lstStyle/>
          <a:p>
            <a:pPr algn="just">
              <a:lnSpc>
                <a:spcPct val="150000"/>
              </a:lnSpc>
              <a:spcBef>
                <a:spcPts val="300"/>
              </a:spcBef>
              <a:spcAft>
                <a:spcPts val="720"/>
              </a:spcAft>
            </a:pPr>
            <a:r>
              <a:rPr lang="el-GR" sz="2600" dirty="0" smtClean="0">
                <a:latin typeface="Arial" pitchFamily="34" charset="0"/>
                <a:cs typeface="Arial" pitchFamily="34" charset="0"/>
              </a:rPr>
              <a:t>Έστω πως θα πραγματοποιηθούν δύο εκδηλώσεις στο σχολείο την τελευταία Παρασκευή πριν τις διακοπές των Χριστουγέννων. </a:t>
            </a:r>
            <a:br>
              <a:rPr lang="el-GR" sz="2600" dirty="0" smtClean="0">
                <a:latin typeface="Arial" pitchFamily="34" charset="0"/>
                <a:cs typeface="Arial" pitchFamily="34" charset="0"/>
              </a:rPr>
            </a:br>
            <a:r>
              <a:rPr lang="el-GR" sz="2600" dirty="0" smtClean="0">
                <a:latin typeface="Arial" pitchFamily="34" charset="0"/>
                <a:cs typeface="Arial" pitchFamily="34" charset="0"/>
              </a:rPr>
              <a:t>Στην 1η εκδήλωση θα μιλήσει μια ειδική αξιωματικός της Αστυνομίας για θέματα ασφαλούς πλοήγησης στο διαδίκτυο. Στην 2η εκδήλωση, θα έρθει ένας ηθοποιός για μια παράσταση </a:t>
            </a:r>
            <a:r>
              <a:rPr lang="el-GR" sz="2600" dirty="0" err="1" smtClean="0">
                <a:latin typeface="Arial" pitchFamily="34" charset="0"/>
                <a:cs typeface="Arial" pitchFamily="34" charset="0"/>
              </a:rPr>
              <a:t>stand</a:t>
            </a:r>
            <a:r>
              <a:rPr lang="el-GR" sz="2600" dirty="0" smtClean="0">
                <a:latin typeface="Arial" pitchFamily="34" charset="0"/>
                <a:cs typeface="Arial" pitchFamily="34" charset="0"/>
              </a:rPr>
              <a:t> </a:t>
            </a:r>
            <a:r>
              <a:rPr lang="el-GR" sz="2600" dirty="0" err="1" smtClean="0">
                <a:latin typeface="Arial" pitchFamily="34" charset="0"/>
                <a:cs typeface="Arial" pitchFamily="34" charset="0"/>
              </a:rPr>
              <a:t>up</a:t>
            </a:r>
            <a:r>
              <a:rPr lang="el-GR" sz="2600" dirty="0" smtClean="0">
                <a:latin typeface="Arial" pitchFamily="34" charset="0"/>
                <a:cs typeface="Arial" pitchFamily="34" charset="0"/>
              </a:rPr>
              <a:t> </a:t>
            </a:r>
            <a:r>
              <a:rPr lang="el-GR" sz="2600" dirty="0" err="1" smtClean="0">
                <a:latin typeface="Arial" pitchFamily="34" charset="0"/>
                <a:cs typeface="Arial" pitchFamily="34" charset="0"/>
              </a:rPr>
              <a:t>comedy</a:t>
            </a:r>
            <a:r>
              <a:rPr lang="el-GR" sz="2600" dirty="0" smtClean="0">
                <a:latin typeface="Arial" pitchFamily="34" charset="0"/>
                <a:cs typeface="Arial" pitchFamily="34" charset="0"/>
              </a:rPr>
              <a:t>.</a:t>
            </a:r>
            <a:br>
              <a:rPr lang="el-GR" sz="2600" dirty="0" smtClean="0">
                <a:latin typeface="Arial" pitchFamily="34" charset="0"/>
                <a:cs typeface="Arial" pitchFamily="34" charset="0"/>
              </a:rPr>
            </a:br>
            <a:r>
              <a:rPr lang="el-GR" sz="2600" dirty="0" smtClean="0">
                <a:latin typeface="Arial" pitchFamily="34" charset="0"/>
                <a:cs typeface="Arial" pitchFamily="34" charset="0"/>
              </a:rPr>
              <a:t/>
            </a:r>
            <a:br>
              <a:rPr lang="el-GR" sz="2600" dirty="0" smtClean="0">
                <a:latin typeface="Arial" pitchFamily="34" charset="0"/>
                <a:cs typeface="Arial" pitchFamily="34" charset="0"/>
              </a:rPr>
            </a:br>
            <a:r>
              <a:rPr lang="el-GR" sz="2600" dirty="0" smtClean="0">
                <a:latin typeface="Arial" pitchFamily="34" charset="0"/>
                <a:cs typeface="Arial" pitchFamily="34" charset="0"/>
              </a:rPr>
              <a:t> </a:t>
            </a:r>
            <a:r>
              <a:rPr lang="el-GR" sz="3200" dirty="0" smtClean="0">
                <a:latin typeface="Arial" pitchFamily="34" charset="0"/>
                <a:cs typeface="Arial" pitchFamily="34" charset="0"/>
              </a:rPr>
              <a:t>Περιγράψτε πως περιμένετε την συμπεριφορά και την στάση τους</a:t>
            </a:r>
            <a:r>
              <a:rPr lang="el-GR" sz="3200" dirty="0" smtClean="0">
                <a:latin typeface="Arial" pitchFamily="34" charset="0"/>
                <a:cs typeface="Arial" pitchFamily="34" charset="0"/>
              </a:rPr>
              <a:t>.									 </a:t>
            </a:r>
            <a:endParaRPr lang="el-GR" sz="3200"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 xmlns:a16="http://schemas.microsoft.com/office/drawing/2014/main" id="{7945AD00-F967-454D-A4B2-39ABA5C88C2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857544"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 xmlns:a16="http://schemas.microsoft.com/office/drawing/2014/main" id="{E9BC5B79-B912-427C-8219-E3E50943FC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578652" y="4501201"/>
            <a:ext cx="1103469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xmlns="" val="236541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B867FF-FC45-48F7-8104-F89BE54909F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8BB56887-D0D5-4F0C-9E19-7247EB83C8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 xmlns:a16="http://schemas.microsoft.com/office/drawing/2014/main" id="{0E589C46-6069-2D8C-2E10-A9BA695BF85B}"/>
              </a:ext>
            </a:extLst>
          </p:cNvPr>
          <p:cNvSpPr>
            <a:spLocks noGrp="1"/>
          </p:cNvSpPr>
          <p:nvPr>
            <p:ph type="title"/>
          </p:nvPr>
        </p:nvSpPr>
        <p:spPr>
          <a:xfrm>
            <a:off x="1146221" y="624110"/>
            <a:ext cx="10358392" cy="1280890"/>
          </a:xfrm>
        </p:spPr>
        <p:txBody>
          <a:bodyPr>
            <a:normAutofit/>
          </a:bodyPr>
          <a:lstStyle/>
          <a:p>
            <a:r>
              <a:rPr lang="el-GR" dirty="0">
                <a:latin typeface="Arial" pitchFamily="34" charset="0"/>
                <a:ea typeface="Cambria" panose="02040503050406030204" pitchFamily="18" charset="0"/>
                <a:cs typeface="Arial" pitchFamily="34" charset="0"/>
              </a:rPr>
              <a:t>Ο Κοινωνικός ρόλος</a:t>
            </a:r>
          </a:p>
        </p:txBody>
      </p:sp>
      <p:sp>
        <p:nvSpPr>
          <p:cNvPr id="3" name="Θέση περιεχομένου 2">
            <a:extLst>
              <a:ext uri="{FF2B5EF4-FFF2-40B4-BE49-F238E27FC236}">
                <a16:creationId xmlns="" xmlns:a16="http://schemas.microsoft.com/office/drawing/2014/main" id="{F66DFE7D-67DC-7F58-DA2B-E44CA42EDDE7}"/>
              </a:ext>
            </a:extLst>
          </p:cNvPr>
          <p:cNvSpPr>
            <a:spLocks noGrp="1"/>
          </p:cNvSpPr>
          <p:nvPr>
            <p:ph idx="1"/>
          </p:nvPr>
        </p:nvSpPr>
        <p:spPr>
          <a:xfrm>
            <a:off x="1043189" y="2133600"/>
            <a:ext cx="10461423" cy="3996744"/>
          </a:xfrm>
        </p:spPr>
        <p:txBody>
          <a:bodyPr>
            <a:normAutofit lnSpcReduction="10000"/>
          </a:bodyPr>
          <a:lstStyle/>
          <a:p>
            <a:r>
              <a:rPr lang="el-GR" dirty="0">
                <a:latin typeface="Arial" pitchFamily="34" charset="0"/>
                <a:cs typeface="Arial" pitchFamily="34" charset="0"/>
              </a:rPr>
              <a:t>Η συμπεριφορά που οφείλει να έχει το άτομο, επειδή κατέχει μια θέση σε μια κοινωνική ομάδα, </a:t>
            </a:r>
            <a:r>
              <a:rPr lang="el-GR" b="1" dirty="0">
                <a:latin typeface="Arial" pitchFamily="34" charset="0"/>
                <a:cs typeface="Arial" pitchFamily="34" charset="0"/>
              </a:rPr>
              <a:t>προσδιορίζει τον κοινωνικό του ρόλο</a:t>
            </a:r>
            <a:r>
              <a:rPr lang="el-GR" dirty="0">
                <a:latin typeface="Arial" pitchFamily="34" charset="0"/>
                <a:cs typeface="Arial" pitchFamily="34" charset="0"/>
              </a:rPr>
              <a:t>. </a:t>
            </a:r>
          </a:p>
          <a:p>
            <a:r>
              <a:rPr lang="el-GR" dirty="0">
                <a:latin typeface="Arial" pitchFamily="34" charset="0"/>
                <a:cs typeface="Arial" pitchFamily="34" charset="0"/>
              </a:rPr>
              <a:t>Κοινωνικός ρόλος είναι η συμπεριφορά που αναμένουμε από το άτομο, βάσει του κοινωνικής θέσης που κατέχει. Τους ρόλους αυτούς τους μαθαίνουμε από τα πρώτα στάδια της ζωής μας μέσα από το παιχνίδι και την οικογενειακή και σχολική ζωή. Με αυτό τον τρόπο γνωρίζουμε ποια συμπεριφορά περιμένουν οι άλλοι από εμάς αλλά και προβλέπουμε την αντίστοιχη συμπεριφορά. </a:t>
            </a:r>
          </a:p>
          <a:p>
            <a:pPr marL="0" indent="0" algn="just">
              <a:buNone/>
            </a:pPr>
            <a:endParaRPr lang="en-US" dirty="0">
              <a:latin typeface="Arial" pitchFamily="34" charset="0"/>
              <a:ea typeface="Cambria" panose="02040503050406030204" pitchFamily="18" charset="0"/>
              <a:cs typeface="Arial" pitchFamily="34" charset="0"/>
            </a:endParaRP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xmlns="" val="375534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 xmlns:a16="http://schemas.microsoft.com/office/drawing/2014/main" id="{1500B4A4-B1F1-41EA-886A-B8A210DBCA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 xmlns:a16="http://schemas.microsoft.com/office/drawing/2014/main" id="{5E55A99C-0BDC-4DBE-8E40-9FA66F629F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xmlns="" val="3138465324"/>
              </p:ext>
            </p:extLst>
          </p:nvPr>
        </p:nvGraphicFramePr>
        <p:xfrm>
          <a:off x="838200" y="998806"/>
          <a:ext cx="10515600" cy="5178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91247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FFD48BC7-DC40-47DE-87EE-9F4B6ECB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 xmlns:a16="http://schemas.microsoft.com/office/drawing/2014/main" id="{E502BBC7-2C76-46F3-BC24-5985BC13DB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 xmlns:a16="http://schemas.microsoft.com/office/drawing/2014/main" id="{C7F28D52-2A5F-4D23-81AE-7CB8B591C7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 xmlns:a16="http://schemas.microsoft.com/office/drawing/2014/main" id="{E2C2F51C-9BA6-6C09-7700-803F8C669924}"/>
              </a:ext>
            </a:extLst>
          </p:cNvPr>
          <p:cNvSpPr>
            <a:spLocks noGrp="1"/>
          </p:cNvSpPr>
          <p:nvPr>
            <p:ph type="title"/>
          </p:nvPr>
        </p:nvSpPr>
        <p:spPr>
          <a:xfrm>
            <a:off x="901521" y="807536"/>
            <a:ext cx="9766482" cy="4636823"/>
          </a:xfrm>
        </p:spPr>
        <p:txBody>
          <a:bodyPr vert="horz" lIns="91440" tIns="45720" rIns="91440" bIns="45720" rtlCol="0" anchor="ctr">
            <a:noAutofit/>
          </a:bodyPr>
          <a:lstStyle/>
          <a:p>
            <a:pPr algn="just">
              <a:lnSpc>
                <a:spcPct val="150000"/>
              </a:lnSpc>
              <a:spcBef>
                <a:spcPts val="300"/>
              </a:spcBef>
            </a:pPr>
            <a:r>
              <a:rPr lang="el-GR" sz="1800" dirty="0">
                <a:effectLst/>
                <a:latin typeface="Arial" pitchFamily="34" charset="0"/>
                <a:ea typeface="Calibri" panose="020F0502020204030204" pitchFamily="34" charset="0"/>
                <a:cs typeface="Arial" pitchFamily="34" charset="0"/>
              </a:rPr>
              <a:t>Οι κοινωνικοί ρόλοι προσδιορίζονται από συγκεκριμένους κοινωνικούς κανόνες που καθορίζουν τη συμπεριφορά μας. Π.χ. ο κοινωνικός κανόνας που επιτάσσει μια γιατρός στο ΕΣΥ να μην δέχεται δώρα για να χειρουργήσει κάποιον (λόγω της ευάλωτης θέσης που </a:t>
            </a:r>
            <a:r>
              <a:rPr lang="el-GR" sz="1800" dirty="0" smtClean="0">
                <a:latin typeface="Arial" pitchFamily="34" charset="0"/>
                <a:ea typeface="Calibri" panose="020F0502020204030204" pitchFamily="34" charset="0"/>
                <a:cs typeface="Arial" pitchFamily="34" charset="0"/>
              </a:rPr>
              <a:t>είναι</a:t>
            </a:r>
            <a:r>
              <a:rPr lang="el-GR" sz="1800" dirty="0" smtClean="0">
                <a:effectLst/>
                <a:latin typeface="Arial" pitchFamily="34" charset="0"/>
                <a:ea typeface="Calibri" panose="020F0502020204030204" pitchFamily="34" charset="0"/>
                <a:cs typeface="Arial" pitchFamily="34" charset="0"/>
              </a:rPr>
              <a:t> </a:t>
            </a:r>
            <a:r>
              <a:rPr lang="el-GR" sz="1800" dirty="0">
                <a:effectLst/>
                <a:latin typeface="Arial" pitchFamily="34" charset="0"/>
                <a:ea typeface="Calibri" panose="020F0502020204030204" pitchFamily="34" charset="0"/>
                <a:cs typeface="Arial" pitchFamily="34" charset="0"/>
              </a:rPr>
              <a:t>ο ασθενής) καθορίζει την αναμενόμενη συμπεριφορά της ως γιατρός, συγκριτικά με την περίπτωση του διανομέα, ο οποίος δεν σχετίζεται, κατά κανόνα, με πρόσωπα σε κίνδυνο στον πλαίσιο του επαγγελματικού του ρόλου.							  </a:t>
            </a:r>
            <a:br>
              <a:rPr lang="el-GR" sz="1800" dirty="0">
                <a:effectLst/>
                <a:latin typeface="Arial" pitchFamily="34" charset="0"/>
                <a:ea typeface="Calibri" panose="020F0502020204030204" pitchFamily="34" charset="0"/>
                <a:cs typeface="Arial" pitchFamily="34" charset="0"/>
              </a:rPr>
            </a:br>
            <a:r>
              <a:rPr lang="el-GR" sz="1800" dirty="0">
                <a:solidFill>
                  <a:srgbClr val="000000"/>
                </a:solidFill>
                <a:effectLst/>
                <a:latin typeface="Arial" pitchFamily="34" charset="0"/>
                <a:ea typeface="Calibri" panose="020F0502020204030204" pitchFamily="34" charset="0"/>
                <a:cs typeface="Arial" pitchFamily="34" charset="0"/>
              </a:rPr>
              <a:t>Κάθε άτομο όμως, έχει τη δυνατότητα να προσαρμόσει τη συμπεριφορά του για κάθε ρόλο στη δική του προσωπικότητα.</a:t>
            </a:r>
            <a:r>
              <a:rPr lang="el-GR" sz="1800" dirty="0">
                <a:effectLst/>
                <a:latin typeface="Arial" pitchFamily="34" charset="0"/>
                <a:ea typeface="Calibri" panose="020F0502020204030204" pitchFamily="34" charset="0"/>
                <a:cs typeface="Arial" pitchFamily="34" charset="0"/>
              </a:rPr>
              <a:t> Η ελευθερία που διαθέτουμε να προσαρμόσουμε τον κοινωνικό μας ρόλο στην προσωπικότητά μας, είναι μεγαλύτερη ή μικρότερη ανάλογα με την κοινωνία στην οποία ζούμε.</a:t>
            </a:r>
            <a:endParaRPr lang="en-US" sz="2600" kern="1200" dirty="0">
              <a:solidFill>
                <a:schemeClr val="tx1"/>
              </a:solidFill>
              <a:latin typeface="Arial" pitchFamily="34" charset="0"/>
              <a:cs typeface="Arial" pitchFamily="34" charset="0"/>
            </a:endParaRPr>
          </a:p>
        </p:txBody>
      </p:sp>
      <p:sp>
        <p:nvSpPr>
          <p:cNvPr id="13" name="Rectangle 12">
            <a:extLst>
              <a:ext uri="{FF2B5EF4-FFF2-40B4-BE49-F238E27FC236}">
                <a16:creationId xmlns="" xmlns:a16="http://schemas.microsoft.com/office/drawing/2014/main" id="{3629484E-3792-4B3D-89AD-7C8A1ED0E0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519385" y="222761"/>
            <a:ext cx="9646276" cy="584775"/>
          </a:xfrm>
          <a:prstGeom prst="rect">
            <a:avLst/>
          </a:prstGeom>
          <a:noFill/>
        </p:spPr>
        <p:txBody>
          <a:bodyPr wrap="square" rtlCol="0">
            <a:spAutoFit/>
          </a:bodyPr>
          <a:lstStyle/>
          <a:p>
            <a:pPr algn="ctr"/>
            <a:r>
              <a:rPr lang="el-GR" sz="3200" dirty="0">
                <a:latin typeface="Arial" panose="020B0604020202020204" pitchFamily="34" charset="0"/>
                <a:cs typeface="Arial" panose="020B0604020202020204" pitchFamily="34" charset="0"/>
              </a:rPr>
              <a:t>Κοινωνικοί κανόνες &amp; κοινωνικοί ρόλοι</a:t>
            </a:r>
          </a:p>
        </p:txBody>
      </p:sp>
    </p:spTree>
    <p:extLst>
      <p:ext uri="{BB962C8B-B14F-4D97-AF65-F5344CB8AC3E}">
        <p14:creationId xmlns:p14="http://schemas.microsoft.com/office/powerpoint/2010/main" xmlns="" val="429124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 xmlns:a16="http://schemas.microsoft.com/office/drawing/2014/main" id="{257363FD-7E77-4145-9483-331A807AD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xmlns="" val="152992443"/>
              </p:ext>
            </p:extLst>
          </p:nvPr>
        </p:nvGraphicFramePr>
        <p:xfrm>
          <a:off x="641445" y="998806"/>
          <a:ext cx="10712355" cy="5210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4589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1BB867FF-FC45-48F7-8104-F89BE54909F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 xmlns:a16="http://schemas.microsoft.com/office/drawing/2014/main" id="{8BB56887-D0D5-4F0C-9E19-7247EB83C8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Τίτλος 4">
            <a:extLst>
              <a:ext uri="{FF2B5EF4-FFF2-40B4-BE49-F238E27FC236}">
                <a16:creationId xmlns="" xmlns:a16="http://schemas.microsoft.com/office/drawing/2014/main" id="{1DA8198A-7B12-A3AA-FD2F-2609A1630492}"/>
              </a:ext>
            </a:extLst>
          </p:cNvPr>
          <p:cNvSpPr>
            <a:spLocks noGrp="1"/>
          </p:cNvSpPr>
          <p:nvPr>
            <p:ph type="title"/>
          </p:nvPr>
        </p:nvSpPr>
        <p:spPr>
          <a:xfrm>
            <a:off x="838200" y="365125"/>
            <a:ext cx="10515600" cy="1325563"/>
          </a:xfrm>
        </p:spPr>
        <p:txBody>
          <a:bodyPr>
            <a:normAutofit/>
          </a:bodyPr>
          <a:lstStyle/>
          <a:p>
            <a:r>
              <a:rPr lang="el-GR" dirty="0">
                <a:latin typeface="Arial" panose="020B0604020202020204" pitchFamily="34" charset="0"/>
                <a:cs typeface="Arial" panose="020B0604020202020204" pitchFamily="34" charset="0"/>
              </a:rPr>
              <a:t>Σύγκρουση ρόλων </a:t>
            </a:r>
          </a:p>
        </p:txBody>
      </p:sp>
      <p:sp>
        <p:nvSpPr>
          <p:cNvPr id="14" name="Arc 13">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 xmlns:a16="http://schemas.microsoft.com/office/drawing/2014/main" id="{ECF1C4D7-B63D-B073-49F9-E59933FBD190}"/>
              </a:ext>
            </a:extLst>
          </p:cNvPr>
          <p:cNvSpPr>
            <a:spLocks noGrp="1"/>
          </p:cNvSpPr>
          <p:nvPr>
            <p:ph idx="1"/>
          </p:nvPr>
        </p:nvSpPr>
        <p:spPr>
          <a:xfrm>
            <a:off x="838200" y="1825625"/>
            <a:ext cx="10515600" cy="4351338"/>
          </a:xfrm>
        </p:spPr>
        <p:txBody>
          <a:bodyPr>
            <a:normAutofit/>
          </a:bodyPr>
          <a:lstStyle/>
          <a:p>
            <a:pPr marL="0" indent="0">
              <a:spcAft>
                <a:spcPts val="1000"/>
              </a:spcAft>
              <a:buNone/>
            </a:pPr>
            <a:r>
              <a:rPr lang="el-GR" sz="3600" dirty="0">
                <a:latin typeface="Arial" panose="020B0604020202020204" pitchFamily="34" charset="0"/>
                <a:cs typeface="Arial" panose="020B0604020202020204" pitchFamily="34" charset="0"/>
              </a:rPr>
              <a:t>Το άτομο συμμετέχει σε πολλές κοινωνικές ομάδες και κατέχει διαφορετικές θέσεις, ασκεί και πολλούς ρόλους ταυτόχρονα. Συχνά, οι υποχρεώσεις που συνεπάγεται ένας ρόλος έρχονται σε σύγκρουση με τις υποχρεώσεις ενός άλλου. Το φαινόμενο αυτό ονομάζεται </a:t>
            </a:r>
            <a:r>
              <a:rPr lang="el-GR" sz="3600" b="1" dirty="0">
                <a:latin typeface="Arial" panose="020B0604020202020204" pitchFamily="34" charset="0"/>
                <a:cs typeface="Arial" panose="020B0604020202020204" pitchFamily="34" charset="0"/>
              </a:rPr>
              <a:t>σύγκρουση ρόλων</a:t>
            </a:r>
            <a:endParaRPr lang="el-GR" sz="3600" dirty="0">
              <a:latin typeface="Arial" panose="020B0604020202020204" pitchFamily="34" charset="0"/>
              <a:cs typeface="Arial" panose="020B0604020202020204" pitchFamily="34" charset="0"/>
            </a:endParaRPr>
          </a:p>
          <a:p>
            <a:pPr marL="0" indent="0">
              <a:spcAft>
                <a:spcPts val="1000"/>
              </a:spcAft>
              <a:buNone/>
            </a:pPr>
            <a:endParaRPr lang="el-GR" sz="2200" dirty="0">
              <a:latin typeface="Calibri" panose="020F0502020204030204" pitchFamily="34" charset="0"/>
              <a:ea typeface="Calibri" panose="020F0502020204030204" pitchFamily="34" charset="0"/>
              <a:cs typeface="F"/>
            </a:endParaRPr>
          </a:p>
        </p:txBody>
      </p:sp>
    </p:spTree>
    <p:extLst>
      <p:ext uri="{BB962C8B-B14F-4D97-AF65-F5344CB8AC3E}">
        <p14:creationId xmlns:p14="http://schemas.microsoft.com/office/powerpoint/2010/main" xmlns="" val="42912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528</TotalTime>
  <Words>530</Words>
  <Application>Microsoft Office PowerPoint</Application>
  <PresentationFormat>Προσαρμογή</PresentationFormat>
  <Paragraphs>31</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3: Κοινωνική οργάνωση και κοινωνική μεταβολή.    3.2. Κοινωνικός ρόλος</vt:lpstr>
      <vt:lpstr>ΔΙΔΑΚΤΙΚΟΙ ΣΤΟΧΟΙ</vt:lpstr>
      <vt:lpstr>Ανάκληση Γνώσεων: </vt:lpstr>
      <vt:lpstr>Έστω πως θα πραγματοποιηθούν δύο εκδηλώσεις στο σχολείο την τελευταία Παρασκευή πριν τις διακοπές των Χριστουγέννων.  Στην 1η εκδήλωση θα μιλήσει μια ειδική αξιωματικός της Αστυνομίας για θέματα ασφαλούς πλοήγησης στο διαδίκτυο. Στην 2η εκδήλωση, θα έρθει ένας ηθοποιός για μια παράσταση stand up comedy.   Περιγράψτε πως περιμένετε την συμπεριφορά και την στάση τους.          </vt:lpstr>
      <vt:lpstr>Ο Κοινωνικός ρόλος</vt:lpstr>
      <vt:lpstr>Διαφάνεια 6</vt:lpstr>
      <vt:lpstr>Οι κοινωνικοί ρόλοι προσδιορίζονται από συγκεκριμένους κοινωνικούς κανόνες που καθορίζουν τη συμπεριφορά μας. Π.χ. ο κοινωνικός κανόνας που επιτάσσει μια γιατρός στο ΕΣΥ να μην δέχεται δώρα για να χειρουργήσει κάποιον (λόγω της ευάλωτης θέσης που είναι ο ασθενής) καθορίζει την αναμενόμενη συμπεριφορά της ως γιατρός, συγκριτικά με την περίπτωση του διανομέα, ο οποίος δεν σχετίζεται, κατά κανόνα, με πρόσωπα σε κίνδυνο στον πλαίσιο του επαγγελματικού του ρόλου.          Κάθε άτομο όμως, έχει τη δυνατότητα να προσαρμόσει τη συμπεριφορά του για κάθε ρόλο στη δική του προσωπικότητα. Η ελευθερία που διαθέτουμε να προσαρμόσουμε τον κοινωνικό μας ρόλο στην προσωπικότητά μας, είναι μεγαλύτερη ή μικρότερη ανάλογα με την κοινωνία στην οποία ζούμε.</vt:lpstr>
      <vt:lpstr>Διαφάνεια 8</vt:lpstr>
      <vt:lpstr>Σύγκρουση ρόλων </vt:lpstr>
      <vt:lpstr>Συζήτηση</vt:lpstr>
      <vt:lpstr>Δραστηριότητα στο σπίτι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user</cp:lastModifiedBy>
  <cp:revision>17</cp:revision>
  <dcterms:created xsi:type="dcterms:W3CDTF">2023-09-14T16:34:34Z</dcterms:created>
  <dcterms:modified xsi:type="dcterms:W3CDTF">2024-09-23T07:25:47Z</dcterms:modified>
</cp:coreProperties>
</file>