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D8DA9-20E2-4993-812F-E78E88E647BE}" type="doc">
      <dgm:prSet loTypeId="urn:microsoft.com/office/officeart/2005/8/layout/target3" loCatId="relationship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l-GR"/>
        </a:p>
      </dgm:t>
    </dgm:pt>
    <dgm:pt modelId="{D6509609-5A89-4C59-B77F-44BF88854B19}">
      <dgm:prSet/>
      <dgm:spPr/>
      <dgm:t>
        <a:bodyPr/>
        <a:lstStyle/>
        <a:p>
          <a:r>
            <a:rPr lang="el-GR" dirty="0"/>
            <a:t>Να ονοματίζουμε τα αίτια των «κοινωνικών μεταβολών».</a:t>
          </a:r>
        </a:p>
      </dgm:t>
    </dgm:pt>
    <dgm:pt modelId="{E8025389-1321-4484-91B9-3001A3948946}" type="parTrans" cxnId="{EEDC8F83-E50A-4FAB-BF33-7246CF3DDD67}">
      <dgm:prSet/>
      <dgm:spPr/>
      <dgm:t>
        <a:bodyPr/>
        <a:lstStyle/>
        <a:p>
          <a:endParaRPr lang="el-GR"/>
        </a:p>
      </dgm:t>
    </dgm:pt>
    <dgm:pt modelId="{378A6476-9862-4E30-ABB8-C451ECB494CA}" type="sibTrans" cxnId="{EEDC8F83-E50A-4FAB-BF33-7246CF3DDD67}">
      <dgm:prSet/>
      <dgm:spPr/>
      <dgm:t>
        <a:bodyPr/>
        <a:lstStyle/>
        <a:p>
          <a:endParaRPr lang="el-GR"/>
        </a:p>
      </dgm:t>
    </dgm:pt>
    <dgm:pt modelId="{4E9ECCB1-2142-48BB-BD0D-755166F51331}">
      <dgm:prSet/>
      <dgm:spPr/>
      <dgm:t>
        <a:bodyPr/>
        <a:lstStyle/>
        <a:p>
          <a:r>
            <a:rPr lang="el-GR"/>
            <a:t>Να περιγράφουμε τους τρόπους που πραγματοποιούνται οι κοινωνικές μεταβολές</a:t>
          </a:r>
        </a:p>
      </dgm:t>
    </dgm:pt>
    <dgm:pt modelId="{7D8553BB-495B-465A-B4A9-D707B2F89733}" type="parTrans" cxnId="{5B16E996-E91C-4EA1-98A1-C35461BC497C}">
      <dgm:prSet/>
      <dgm:spPr/>
      <dgm:t>
        <a:bodyPr/>
        <a:lstStyle/>
        <a:p>
          <a:endParaRPr lang="el-GR"/>
        </a:p>
      </dgm:t>
    </dgm:pt>
    <dgm:pt modelId="{57AB1498-3BA0-4509-A6B5-DDC36A4A5227}" type="sibTrans" cxnId="{5B16E996-E91C-4EA1-98A1-C35461BC497C}">
      <dgm:prSet/>
      <dgm:spPr/>
      <dgm:t>
        <a:bodyPr/>
        <a:lstStyle/>
        <a:p>
          <a:endParaRPr lang="el-GR"/>
        </a:p>
      </dgm:t>
    </dgm:pt>
    <dgm:pt modelId="{A16145B1-1983-40F6-9497-6EE59F002BA8}">
      <dgm:prSet/>
      <dgm:spPr/>
      <dgm:t>
        <a:bodyPr/>
        <a:lstStyle/>
        <a:p>
          <a:r>
            <a:rPr lang="el-GR"/>
            <a:t>Να αναγνωρίζουμε τις συνέπειες των κοινωνικών μεταβολών στο άτομο και την κοινωνία. </a:t>
          </a:r>
        </a:p>
      </dgm:t>
    </dgm:pt>
    <dgm:pt modelId="{DBCA8C0B-D87C-40CD-AA72-BEAE2806F22C}" type="parTrans" cxnId="{37E5266C-9416-4FF5-B2F5-41D1567DEAF6}">
      <dgm:prSet/>
      <dgm:spPr/>
      <dgm:t>
        <a:bodyPr/>
        <a:lstStyle/>
        <a:p>
          <a:endParaRPr lang="el-GR"/>
        </a:p>
      </dgm:t>
    </dgm:pt>
    <dgm:pt modelId="{16A08070-376D-4DB9-AC2D-3F91C903BC84}" type="sibTrans" cxnId="{37E5266C-9416-4FF5-B2F5-41D1567DEAF6}">
      <dgm:prSet/>
      <dgm:spPr/>
      <dgm:t>
        <a:bodyPr/>
        <a:lstStyle/>
        <a:p>
          <a:endParaRPr lang="el-GR"/>
        </a:p>
      </dgm:t>
    </dgm:pt>
    <dgm:pt modelId="{82BF1466-7335-4CA7-AF01-35ADAD463A8C}" type="pres">
      <dgm:prSet presAssocID="{8AFD8DA9-20E2-4993-812F-E78E88E647B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05EE689-5C17-490C-B14D-712A51C36CB6}" type="pres">
      <dgm:prSet presAssocID="{D6509609-5A89-4C59-B77F-44BF88854B19}" presName="circle1" presStyleLbl="node1" presStyleIdx="0" presStyleCnt="3"/>
      <dgm:spPr/>
    </dgm:pt>
    <dgm:pt modelId="{829EF2D8-B4AC-486F-B055-276CE189090E}" type="pres">
      <dgm:prSet presAssocID="{D6509609-5A89-4C59-B77F-44BF88854B19}" presName="space" presStyleCnt="0"/>
      <dgm:spPr/>
    </dgm:pt>
    <dgm:pt modelId="{7D4A445C-E3AC-4DC5-92BB-12E105F431D3}" type="pres">
      <dgm:prSet presAssocID="{D6509609-5A89-4C59-B77F-44BF88854B19}" presName="rect1" presStyleLbl="alignAcc1" presStyleIdx="0" presStyleCnt="3"/>
      <dgm:spPr/>
      <dgm:t>
        <a:bodyPr/>
        <a:lstStyle/>
        <a:p>
          <a:endParaRPr lang="el-GR"/>
        </a:p>
      </dgm:t>
    </dgm:pt>
    <dgm:pt modelId="{1FC641F1-4024-478C-9FDA-23CF201D2795}" type="pres">
      <dgm:prSet presAssocID="{4E9ECCB1-2142-48BB-BD0D-755166F51331}" presName="vertSpace2" presStyleLbl="node1" presStyleIdx="0" presStyleCnt="3"/>
      <dgm:spPr/>
    </dgm:pt>
    <dgm:pt modelId="{C1367AC7-8B5D-4FA2-9AF0-2DC5BD7E3076}" type="pres">
      <dgm:prSet presAssocID="{4E9ECCB1-2142-48BB-BD0D-755166F51331}" presName="circle2" presStyleLbl="node1" presStyleIdx="1" presStyleCnt="3"/>
      <dgm:spPr/>
    </dgm:pt>
    <dgm:pt modelId="{533350AC-88C2-42D4-9AC6-976D75DC462D}" type="pres">
      <dgm:prSet presAssocID="{4E9ECCB1-2142-48BB-BD0D-755166F51331}" presName="rect2" presStyleLbl="alignAcc1" presStyleIdx="1" presStyleCnt="3"/>
      <dgm:spPr/>
      <dgm:t>
        <a:bodyPr/>
        <a:lstStyle/>
        <a:p>
          <a:endParaRPr lang="el-GR"/>
        </a:p>
      </dgm:t>
    </dgm:pt>
    <dgm:pt modelId="{D852BB53-9928-4A6C-B49E-3A0FEA0D8F47}" type="pres">
      <dgm:prSet presAssocID="{A16145B1-1983-40F6-9497-6EE59F002BA8}" presName="vertSpace3" presStyleLbl="node1" presStyleIdx="1" presStyleCnt="3"/>
      <dgm:spPr/>
    </dgm:pt>
    <dgm:pt modelId="{E2FCE0B0-706D-40AB-B57B-DF372E8ED4F2}" type="pres">
      <dgm:prSet presAssocID="{A16145B1-1983-40F6-9497-6EE59F002BA8}" presName="circle3" presStyleLbl="node1" presStyleIdx="2" presStyleCnt="3"/>
      <dgm:spPr/>
    </dgm:pt>
    <dgm:pt modelId="{C7572FD1-4937-4A89-BFB7-006A5BC0CB63}" type="pres">
      <dgm:prSet presAssocID="{A16145B1-1983-40F6-9497-6EE59F002BA8}" presName="rect3" presStyleLbl="alignAcc1" presStyleIdx="2" presStyleCnt="3"/>
      <dgm:spPr/>
      <dgm:t>
        <a:bodyPr/>
        <a:lstStyle/>
        <a:p>
          <a:endParaRPr lang="el-GR"/>
        </a:p>
      </dgm:t>
    </dgm:pt>
    <dgm:pt modelId="{2ECD18D1-65E2-4A16-BCFA-78537112FBE8}" type="pres">
      <dgm:prSet presAssocID="{D6509609-5A89-4C59-B77F-44BF88854B1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31BD8B-CDFF-4DA3-8111-958B3F6AC4AA}" type="pres">
      <dgm:prSet presAssocID="{4E9ECCB1-2142-48BB-BD0D-755166F5133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3E14AE-EE97-4F1A-BAC8-C9B5AA78C46F}" type="pres">
      <dgm:prSet presAssocID="{A16145B1-1983-40F6-9497-6EE59F002BA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B3BF4B3-705C-4562-B6AB-E3B7F6694261}" type="presOf" srcId="{A16145B1-1983-40F6-9497-6EE59F002BA8}" destId="{C7572FD1-4937-4A89-BFB7-006A5BC0CB63}" srcOrd="0" destOrd="0" presId="urn:microsoft.com/office/officeart/2005/8/layout/target3"/>
    <dgm:cxn modelId="{D327921D-BD7F-434D-B991-A078BDC8E3CF}" type="presOf" srcId="{D6509609-5A89-4C59-B77F-44BF88854B19}" destId="{2ECD18D1-65E2-4A16-BCFA-78537112FBE8}" srcOrd="1" destOrd="0" presId="urn:microsoft.com/office/officeart/2005/8/layout/target3"/>
    <dgm:cxn modelId="{5B16E996-E91C-4EA1-98A1-C35461BC497C}" srcId="{8AFD8DA9-20E2-4993-812F-E78E88E647BE}" destId="{4E9ECCB1-2142-48BB-BD0D-755166F51331}" srcOrd="1" destOrd="0" parTransId="{7D8553BB-495B-465A-B4A9-D707B2F89733}" sibTransId="{57AB1498-3BA0-4509-A6B5-DDC36A4A5227}"/>
    <dgm:cxn modelId="{BE6FD058-113E-4245-882E-5EFFACABDC3B}" type="presOf" srcId="{4E9ECCB1-2142-48BB-BD0D-755166F51331}" destId="{533350AC-88C2-42D4-9AC6-976D75DC462D}" srcOrd="0" destOrd="0" presId="urn:microsoft.com/office/officeart/2005/8/layout/target3"/>
    <dgm:cxn modelId="{E179FA20-5C70-47FB-8CC0-273AF8286A1A}" type="presOf" srcId="{D6509609-5A89-4C59-B77F-44BF88854B19}" destId="{7D4A445C-E3AC-4DC5-92BB-12E105F431D3}" srcOrd="0" destOrd="0" presId="urn:microsoft.com/office/officeart/2005/8/layout/target3"/>
    <dgm:cxn modelId="{EEDC8F83-E50A-4FAB-BF33-7246CF3DDD67}" srcId="{8AFD8DA9-20E2-4993-812F-E78E88E647BE}" destId="{D6509609-5A89-4C59-B77F-44BF88854B19}" srcOrd="0" destOrd="0" parTransId="{E8025389-1321-4484-91B9-3001A3948946}" sibTransId="{378A6476-9862-4E30-ABB8-C451ECB494CA}"/>
    <dgm:cxn modelId="{37E5266C-9416-4FF5-B2F5-41D1567DEAF6}" srcId="{8AFD8DA9-20E2-4993-812F-E78E88E647BE}" destId="{A16145B1-1983-40F6-9497-6EE59F002BA8}" srcOrd="2" destOrd="0" parTransId="{DBCA8C0B-D87C-40CD-AA72-BEAE2806F22C}" sibTransId="{16A08070-376D-4DB9-AC2D-3F91C903BC84}"/>
    <dgm:cxn modelId="{65F87E6F-EB53-469C-8D0F-2122FF4156D4}" type="presOf" srcId="{4E9ECCB1-2142-48BB-BD0D-755166F51331}" destId="{3031BD8B-CDFF-4DA3-8111-958B3F6AC4AA}" srcOrd="1" destOrd="0" presId="urn:microsoft.com/office/officeart/2005/8/layout/target3"/>
    <dgm:cxn modelId="{7AE4596F-B3EB-4765-B052-3E4A5D8ABA6C}" type="presOf" srcId="{8AFD8DA9-20E2-4993-812F-E78E88E647BE}" destId="{82BF1466-7335-4CA7-AF01-35ADAD463A8C}" srcOrd="0" destOrd="0" presId="urn:microsoft.com/office/officeart/2005/8/layout/target3"/>
    <dgm:cxn modelId="{7CED8FCF-4294-4C15-ABB8-8FBB875C5930}" type="presOf" srcId="{A16145B1-1983-40F6-9497-6EE59F002BA8}" destId="{D73E14AE-EE97-4F1A-BAC8-C9B5AA78C46F}" srcOrd="1" destOrd="0" presId="urn:microsoft.com/office/officeart/2005/8/layout/target3"/>
    <dgm:cxn modelId="{EE8E7382-5E05-4701-97BC-5A5DF5B3F325}" type="presParOf" srcId="{82BF1466-7335-4CA7-AF01-35ADAD463A8C}" destId="{C05EE689-5C17-490C-B14D-712A51C36CB6}" srcOrd="0" destOrd="0" presId="urn:microsoft.com/office/officeart/2005/8/layout/target3"/>
    <dgm:cxn modelId="{B202E5EC-45CC-4DF0-BEAE-493220A50F95}" type="presParOf" srcId="{82BF1466-7335-4CA7-AF01-35ADAD463A8C}" destId="{829EF2D8-B4AC-486F-B055-276CE189090E}" srcOrd="1" destOrd="0" presId="urn:microsoft.com/office/officeart/2005/8/layout/target3"/>
    <dgm:cxn modelId="{287579D0-E3D4-420F-A934-73663016FCDB}" type="presParOf" srcId="{82BF1466-7335-4CA7-AF01-35ADAD463A8C}" destId="{7D4A445C-E3AC-4DC5-92BB-12E105F431D3}" srcOrd="2" destOrd="0" presId="urn:microsoft.com/office/officeart/2005/8/layout/target3"/>
    <dgm:cxn modelId="{864D2A6A-2F0E-4B2B-A15E-C71F20C69DB6}" type="presParOf" srcId="{82BF1466-7335-4CA7-AF01-35ADAD463A8C}" destId="{1FC641F1-4024-478C-9FDA-23CF201D2795}" srcOrd="3" destOrd="0" presId="urn:microsoft.com/office/officeart/2005/8/layout/target3"/>
    <dgm:cxn modelId="{59F356AE-8E02-412A-9B2D-0C817C73049A}" type="presParOf" srcId="{82BF1466-7335-4CA7-AF01-35ADAD463A8C}" destId="{C1367AC7-8B5D-4FA2-9AF0-2DC5BD7E3076}" srcOrd="4" destOrd="0" presId="urn:microsoft.com/office/officeart/2005/8/layout/target3"/>
    <dgm:cxn modelId="{482357E9-7879-4341-B10F-9CB6A444B28A}" type="presParOf" srcId="{82BF1466-7335-4CA7-AF01-35ADAD463A8C}" destId="{533350AC-88C2-42D4-9AC6-976D75DC462D}" srcOrd="5" destOrd="0" presId="urn:microsoft.com/office/officeart/2005/8/layout/target3"/>
    <dgm:cxn modelId="{31924F6D-D7BE-4205-8CB5-849B0B9C2DC2}" type="presParOf" srcId="{82BF1466-7335-4CA7-AF01-35ADAD463A8C}" destId="{D852BB53-9928-4A6C-B49E-3A0FEA0D8F47}" srcOrd="6" destOrd="0" presId="urn:microsoft.com/office/officeart/2005/8/layout/target3"/>
    <dgm:cxn modelId="{E3A66EEC-8BC6-4AB7-8CCD-B6942C2A28B2}" type="presParOf" srcId="{82BF1466-7335-4CA7-AF01-35ADAD463A8C}" destId="{E2FCE0B0-706D-40AB-B57B-DF372E8ED4F2}" srcOrd="7" destOrd="0" presId="urn:microsoft.com/office/officeart/2005/8/layout/target3"/>
    <dgm:cxn modelId="{8D90B406-385A-4B02-A3A4-1DD9A8FF86FF}" type="presParOf" srcId="{82BF1466-7335-4CA7-AF01-35ADAD463A8C}" destId="{C7572FD1-4937-4A89-BFB7-006A5BC0CB63}" srcOrd="8" destOrd="0" presId="urn:microsoft.com/office/officeart/2005/8/layout/target3"/>
    <dgm:cxn modelId="{E588C94D-F99E-4660-9721-70EFB59BB49A}" type="presParOf" srcId="{82BF1466-7335-4CA7-AF01-35ADAD463A8C}" destId="{2ECD18D1-65E2-4A16-BCFA-78537112FBE8}" srcOrd="9" destOrd="0" presId="urn:microsoft.com/office/officeart/2005/8/layout/target3"/>
    <dgm:cxn modelId="{DEA4A662-02E3-469B-9BAE-4A4FFABBD781}" type="presParOf" srcId="{82BF1466-7335-4CA7-AF01-35ADAD463A8C}" destId="{3031BD8B-CDFF-4DA3-8111-958B3F6AC4AA}" srcOrd="10" destOrd="0" presId="urn:microsoft.com/office/officeart/2005/8/layout/target3"/>
    <dgm:cxn modelId="{7A887BD1-4BC4-4B87-A7D2-A2396EBBB276}" type="presParOf" srcId="{82BF1466-7335-4CA7-AF01-35ADAD463A8C}" destId="{D73E14AE-EE97-4F1A-BAC8-C9B5AA78C46F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5969AC-B5C0-485A-9034-2A5F37E89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30AF88-954A-4D4D-A3A5-0D76552B5F1C}">
      <dgm:prSet/>
      <dgm:spPr/>
      <dgm:t>
        <a:bodyPr/>
        <a:lstStyle/>
        <a:p>
          <a:r>
            <a:rPr lang="el-GR"/>
            <a:t>Τι περιγράφει η έννοια της κοινωνικής κινητικότητα;</a:t>
          </a:r>
          <a:endParaRPr lang="en-US"/>
        </a:p>
      </dgm:t>
    </dgm:pt>
    <dgm:pt modelId="{98064271-DCFD-4E96-A409-6629EA5EA7AD}" type="parTrans" cxnId="{1CF0EEEE-7731-4217-A31D-BB90F8B61885}">
      <dgm:prSet/>
      <dgm:spPr/>
      <dgm:t>
        <a:bodyPr/>
        <a:lstStyle/>
        <a:p>
          <a:endParaRPr lang="en-US"/>
        </a:p>
      </dgm:t>
    </dgm:pt>
    <dgm:pt modelId="{38774F1E-F826-4512-BCC9-739C401664CA}" type="sibTrans" cxnId="{1CF0EEEE-7731-4217-A31D-BB90F8B61885}">
      <dgm:prSet/>
      <dgm:spPr/>
      <dgm:t>
        <a:bodyPr/>
        <a:lstStyle/>
        <a:p>
          <a:endParaRPr lang="en-US"/>
        </a:p>
      </dgm:t>
    </dgm:pt>
    <dgm:pt modelId="{311BABB9-3AD3-432E-B5E6-E64C11A43780}">
      <dgm:prSet/>
      <dgm:spPr/>
      <dgm:t>
        <a:bodyPr/>
        <a:lstStyle/>
        <a:p>
          <a:r>
            <a:rPr lang="el-GR"/>
            <a:t>Ποιες πολιτικές από την Πολιτεία μπορούν να διευκολύνουν την ανοδική κοινωνική κινητικότητα;</a:t>
          </a:r>
          <a:endParaRPr lang="en-US"/>
        </a:p>
      </dgm:t>
    </dgm:pt>
    <dgm:pt modelId="{CF29D81B-8FF0-4000-932B-4F4C93B26174}" type="parTrans" cxnId="{7052C829-BB40-41DA-A826-EB8D4BE51B0F}">
      <dgm:prSet/>
      <dgm:spPr/>
      <dgm:t>
        <a:bodyPr/>
        <a:lstStyle/>
        <a:p>
          <a:endParaRPr lang="en-US"/>
        </a:p>
      </dgm:t>
    </dgm:pt>
    <dgm:pt modelId="{544FA048-EF39-4D3A-8EF9-65E93756BEFD}" type="sibTrans" cxnId="{7052C829-BB40-41DA-A826-EB8D4BE51B0F}">
      <dgm:prSet/>
      <dgm:spPr/>
      <dgm:t>
        <a:bodyPr/>
        <a:lstStyle/>
        <a:p>
          <a:endParaRPr lang="en-US"/>
        </a:p>
      </dgm:t>
    </dgm:pt>
    <dgm:pt modelId="{98D61236-7820-48EE-A8EB-D8FE3ADDA43A}" type="pres">
      <dgm:prSet presAssocID="{935969AC-B5C0-485A-9034-2A5F37E890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84BC86F-9CCC-4C08-BBE2-504924653AF8}" type="pres">
      <dgm:prSet presAssocID="{DA30AF88-954A-4D4D-A3A5-0D76552B5F1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F35FB8-1D14-4574-B4F8-DA88292BEC1D}" type="pres">
      <dgm:prSet presAssocID="{38774F1E-F826-4512-BCC9-739C401664CA}" presName="spacer" presStyleCnt="0"/>
      <dgm:spPr/>
    </dgm:pt>
    <dgm:pt modelId="{A34E1F5A-067C-4DB4-9452-35680BBC926F}" type="pres">
      <dgm:prSet presAssocID="{311BABB9-3AD3-432E-B5E6-E64C11A437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4AB56F0-01EE-4434-9EE7-0C555FEEBE63}" type="presOf" srcId="{DA30AF88-954A-4D4D-A3A5-0D76552B5F1C}" destId="{B84BC86F-9CCC-4C08-BBE2-504924653AF8}" srcOrd="0" destOrd="0" presId="urn:microsoft.com/office/officeart/2005/8/layout/vList2"/>
    <dgm:cxn modelId="{7052C829-BB40-41DA-A826-EB8D4BE51B0F}" srcId="{935969AC-B5C0-485A-9034-2A5F37E89001}" destId="{311BABB9-3AD3-432E-B5E6-E64C11A43780}" srcOrd="1" destOrd="0" parTransId="{CF29D81B-8FF0-4000-932B-4F4C93B26174}" sibTransId="{544FA048-EF39-4D3A-8EF9-65E93756BEFD}"/>
    <dgm:cxn modelId="{1CF0EEEE-7731-4217-A31D-BB90F8B61885}" srcId="{935969AC-B5C0-485A-9034-2A5F37E89001}" destId="{DA30AF88-954A-4D4D-A3A5-0D76552B5F1C}" srcOrd="0" destOrd="0" parTransId="{98064271-DCFD-4E96-A409-6629EA5EA7AD}" sibTransId="{38774F1E-F826-4512-BCC9-739C401664CA}"/>
    <dgm:cxn modelId="{6C8037DA-33EB-4484-BFCB-7ECC90883B00}" type="presOf" srcId="{311BABB9-3AD3-432E-B5E6-E64C11A43780}" destId="{A34E1F5A-067C-4DB4-9452-35680BBC926F}" srcOrd="0" destOrd="0" presId="urn:microsoft.com/office/officeart/2005/8/layout/vList2"/>
    <dgm:cxn modelId="{CBA91D4C-1FFE-45F1-88D7-FA78687B712E}" type="presOf" srcId="{935969AC-B5C0-485A-9034-2A5F37E89001}" destId="{98D61236-7820-48EE-A8EB-D8FE3ADDA43A}" srcOrd="0" destOrd="0" presId="urn:microsoft.com/office/officeart/2005/8/layout/vList2"/>
    <dgm:cxn modelId="{10ADF0D5-FFA7-4047-B4F9-ADF2A28BF6B7}" type="presParOf" srcId="{98D61236-7820-48EE-A8EB-D8FE3ADDA43A}" destId="{B84BC86F-9CCC-4C08-BBE2-504924653AF8}" srcOrd="0" destOrd="0" presId="urn:microsoft.com/office/officeart/2005/8/layout/vList2"/>
    <dgm:cxn modelId="{A0813E28-ADA5-4B46-9E42-E30D1BA43E5C}" type="presParOf" srcId="{98D61236-7820-48EE-A8EB-D8FE3ADDA43A}" destId="{99F35FB8-1D14-4574-B4F8-DA88292BEC1D}" srcOrd="1" destOrd="0" presId="urn:microsoft.com/office/officeart/2005/8/layout/vList2"/>
    <dgm:cxn modelId="{6EEFA530-CC60-4B32-B73F-9E5B729A02CA}" type="presParOf" srcId="{98D61236-7820-48EE-A8EB-D8FE3ADDA43A}" destId="{A34E1F5A-067C-4DB4-9452-35680BBC926F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46F910-2378-4245-8781-C257669593A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D48C0763-DE7E-429A-AAB4-64974E057ABE}">
      <dgm:prSet custT="1"/>
      <dgm:spPr/>
      <dgm:t>
        <a:bodyPr/>
        <a:lstStyle/>
        <a:p>
          <a:pPr algn="just"/>
          <a:r>
            <a:rPr lang="el-GR" sz="2300" b="1" dirty="0" smtClean="0"/>
            <a:t>Αλλαγές </a:t>
          </a:r>
          <a:r>
            <a:rPr lang="el-GR" sz="2300" b="1" dirty="0"/>
            <a:t>στο φυσικό περιβάλλον</a:t>
          </a:r>
          <a:r>
            <a:rPr lang="el-GR" sz="2300" dirty="0"/>
            <a:t>, π.χ. οι αλλαγές του κλίματος και η ξηρασία στην </a:t>
          </a:r>
          <a:r>
            <a:rPr lang="el-GR" sz="2300" dirty="0" err="1"/>
            <a:t>Yποσαχάρια</a:t>
          </a:r>
          <a:r>
            <a:rPr lang="el-GR" sz="2300" dirty="0"/>
            <a:t> Αφρική οδηγούν σε μετακινήσεις πληθυσμών. </a:t>
          </a:r>
        </a:p>
      </dgm:t>
    </dgm:pt>
    <dgm:pt modelId="{DA240CAB-5B38-4934-A719-FDB4974B9107}" type="parTrans" cxnId="{734969BC-B3A8-4C50-A7E9-66390B613FDA}">
      <dgm:prSet/>
      <dgm:spPr/>
      <dgm:t>
        <a:bodyPr/>
        <a:lstStyle/>
        <a:p>
          <a:endParaRPr lang="el-GR"/>
        </a:p>
      </dgm:t>
    </dgm:pt>
    <dgm:pt modelId="{C6C9349B-A896-4CD8-8969-F237D77D0AAF}" type="sibTrans" cxnId="{734969BC-B3A8-4C50-A7E9-66390B613FDA}">
      <dgm:prSet/>
      <dgm:spPr/>
      <dgm:t>
        <a:bodyPr/>
        <a:lstStyle/>
        <a:p>
          <a:endParaRPr lang="el-GR"/>
        </a:p>
      </dgm:t>
    </dgm:pt>
    <dgm:pt modelId="{EE9B195A-67F3-4B2C-8D94-406F1B0E99BF}">
      <dgm:prSet custT="1"/>
      <dgm:spPr/>
      <dgm:t>
        <a:bodyPr/>
        <a:lstStyle/>
        <a:p>
          <a:pPr algn="just"/>
          <a:r>
            <a:rPr lang="el-GR" sz="2300" b="1" dirty="0"/>
            <a:t>Μεταβολές στην τεχνολογία</a:t>
          </a:r>
          <a:r>
            <a:rPr lang="el-GR" sz="2300" dirty="0"/>
            <a:t>, π.χ. η σύγχρονη επανάσταση υψηλής τεχνολογίας συνδέεται που συνδέετε με την μεγαλύτερη αλληλεπίδραση και σύνδεση μεταξύ κοινωνιών παγκόσμια.</a:t>
          </a:r>
        </a:p>
      </dgm:t>
    </dgm:pt>
    <dgm:pt modelId="{B21ABD9C-4589-4A65-A13B-E09FBE5B11F3}" type="parTrans" cxnId="{7B8090F9-56B1-4F6E-A261-5D1AC38140AF}">
      <dgm:prSet/>
      <dgm:spPr/>
      <dgm:t>
        <a:bodyPr/>
        <a:lstStyle/>
        <a:p>
          <a:endParaRPr lang="el-GR"/>
        </a:p>
      </dgm:t>
    </dgm:pt>
    <dgm:pt modelId="{51B46C11-5B5E-4C4C-B10B-B086DDDBB282}" type="sibTrans" cxnId="{7B8090F9-56B1-4F6E-A261-5D1AC38140AF}">
      <dgm:prSet/>
      <dgm:spPr/>
      <dgm:t>
        <a:bodyPr/>
        <a:lstStyle/>
        <a:p>
          <a:endParaRPr lang="el-GR"/>
        </a:p>
      </dgm:t>
    </dgm:pt>
    <dgm:pt modelId="{D1D41FE1-DD3F-46D4-AC3B-0701903800B6}">
      <dgm:prSet custT="1"/>
      <dgm:spPr/>
      <dgm:t>
        <a:bodyPr/>
        <a:lstStyle/>
        <a:p>
          <a:pPr algn="just"/>
          <a:r>
            <a:rPr lang="el-GR" sz="2300" dirty="0"/>
            <a:t>Οι μεταβολές μπορεί να οφείλονται σε: </a:t>
          </a:r>
          <a:r>
            <a:rPr lang="el-GR" sz="2300" b="1" dirty="0"/>
            <a:t>πολέμους, επαναστάσεις και κοινωνικά κινήματα</a:t>
          </a:r>
          <a:r>
            <a:rPr lang="el-GR" sz="2300" dirty="0"/>
            <a:t>, π.χ. Η ελληνική επανάσταση του 1821 =&gt; Δημιουργία του ελληνικού έθνους-κράτους, Βαλκανικοί Πόλεμοι =&gt; Διαμόρφωση των Βαλκανικών Κρατών  ή σπουδαστικό κίνημα =&gt; Θεμελίωση Δημόσιας και Δωρεάν πανεπιστημιακής εκπαίδευσης</a:t>
          </a:r>
        </a:p>
      </dgm:t>
    </dgm:pt>
    <dgm:pt modelId="{1A3FBB1C-4A59-44A4-A45E-EFDB115F712A}" type="parTrans" cxnId="{B6ECA40C-A45B-45EE-A487-5CD253437833}">
      <dgm:prSet/>
      <dgm:spPr/>
      <dgm:t>
        <a:bodyPr/>
        <a:lstStyle/>
        <a:p>
          <a:endParaRPr lang="el-GR"/>
        </a:p>
      </dgm:t>
    </dgm:pt>
    <dgm:pt modelId="{7525F9C6-2BA1-4E31-AD7C-EAAD4982F056}" type="sibTrans" cxnId="{B6ECA40C-A45B-45EE-A487-5CD253437833}">
      <dgm:prSet/>
      <dgm:spPr/>
      <dgm:t>
        <a:bodyPr/>
        <a:lstStyle/>
        <a:p>
          <a:endParaRPr lang="el-GR"/>
        </a:p>
      </dgm:t>
    </dgm:pt>
    <dgm:pt modelId="{9A2854D2-07DE-47BE-BC19-AEF1EE369F7A}" type="pres">
      <dgm:prSet presAssocID="{6846F910-2378-4245-8781-C257669593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09DED00-CB54-4E4E-8EDE-31BA34C08E3E}" type="pres">
      <dgm:prSet presAssocID="{D48C0763-DE7E-429A-AAB4-64974E057ABE}" presName="thickLine" presStyleLbl="alignNode1" presStyleIdx="0" presStyleCnt="3"/>
      <dgm:spPr/>
    </dgm:pt>
    <dgm:pt modelId="{611F92A4-E9CD-4C59-9ED5-3E2CF497198D}" type="pres">
      <dgm:prSet presAssocID="{D48C0763-DE7E-429A-AAB4-64974E057ABE}" presName="horz1" presStyleCnt="0"/>
      <dgm:spPr/>
    </dgm:pt>
    <dgm:pt modelId="{4B7B6D3F-05BA-4520-BD46-083A85883514}" type="pres">
      <dgm:prSet presAssocID="{D48C0763-DE7E-429A-AAB4-64974E057ABE}" presName="tx1" presStyleLbl="revTx" presStyleIdx="0" presStyleCnt="3"/>
      <dgm:spPr/>
      <dgm:t>
        <a:bodyPr/>
        <a:lstStyle/>
        <a:p>
          <a:endParaRPr lang="el-GR"/>
        </a:p>
      </dgm:t>
    </dgm:pt>
    <dgm:pt modelId="{DE0D90EC-465C-4F20-B523-8EF481141D90}" type="pres">
      <dgm:prSet presAssocID="{D48C0763-DE7E-429A-AAB4-64974E057ABE}" presName="vert1" presStyleCnt="0"/>
      <dgm:spPr/>
    </dgm:pt>
    <dgm:pt modelId="{E51625A6-0507-4B5E-85BE-1B0E2A95DF7A}" type="pres">
      <dgm:prSet presAssocID="{EE9B195A-67F3-4B2C-8D94-406F1B0E99BF}" presName="thickLine" presStyleLbl="alignNode1" presStyleIdx="1" presStyleCnt="3"/>
      <dgm:spPr/>
    </dgm:pt>
    <dgm:pt modelId="{43177DE2-1F7C-4FA6-AC23-8A80D31361FD}" type="pres">
      <dgm:prSet presAssocID="{EE9B195A-67F3-4B2C-8D94-406F1B0E99BF}" presName="horz1" presStyleCnt="0"/>
      <dgm:spPr/>
    </dgm:pt>
    <dgm:pt modelId="{E015DC8E-210A-45AF-87A1-B84E142989D3}" type="pres">
      <dgm:prSet presAssocID="{EE9B195A-67F3-4B2C-8D94-406F1B0E99BF}" presName="tx1" presStyleLbl="revTx" presStyleIdx="1" presStyleCnt="3"/>
      <dgm:spPr/>
      <dgm:t>
        <a:bodyPr/>
        <a:lstStyle/>
        <a:p>
          <a:endParaRPr lang="el-GR"/>
        </a:p>
      </dgm:t>
    </dgm:pt>
    <dgm:pt modelId="{EAA0D00C-EF61-4A3C-B5A3-E58D88305F98}" type="pres">
      <dgm:prSet presAssocID="{EE9B195A-67F3-4B2C-8D94-406F1B0E99BF}" presName="vert1" presStyleCnt="0"/>
      <dgm:spPr/>
    </dgm:pt>
    <dgm:pt modelId="{4CB75D63-14E9-40C4-A22E-41D6DA3470BD}" type="pres">
      <dgm:prSet presAssocID="{D1D41FE1-DD3F-46D4-AC3B-0701903800B6}" presName="thickLine" presStyleLbl="alignNode1" presStyleIdx="2" presStyleCnt="3"/>
      <dgm:spPr/>
    </dgm:pt>
    <dgm:pt modelId="{1A35E7D8-296F-4F8B-9E6C-34FC6EC4ED6B}" type="pres">
      <dgm:prSet presAssocID="{D1D41FE1-DD3F-46D4-AC3B-0701903800B6}" presName="horz1" presStyleCnt="0"/>
      <dgm:spPr/>
    </dgm:pt>
    <dgm:pt modelId="{E263B5E5-6526-44A4-9A51-CF5FE336871B}" type="pres">
      <dgm:prSet presAssocID="{D1D41FE1-DD3F-46D4-AC3B-0701903800B6}" presName="tx1" presStyleLbl="revTx" presStyleIdx="2" presStyleCnt="3"/>
      <dgm:spPr/>
      <dgm:t>
        <a:bodyPr/>
        <a:lstStyle/>
        <a:p>
          <a:endParaRPr lang="el-GR"/>
        </a:p>
      </dgm:t>
    </dgm:pt>
    <dgm:pt modelId="{67973027-8194-457B-99F1-645F3812C8FE}" type="pres">
      <dgm:prSet presAssocID="{D1D41FE1-DD3F-46D4-AC3B-0701903800B6}" presName="vert1" presStyleCnt="0"/>
      <dgm:spPr/>
    </dgm:pt>
  </dgm:ptLst>
  <dgm:cxnLst>
    <dgm:cxn modelId="{7B8090F9-56B1-4F6E-A261-5D1AC38140AF}" srcId="{6846F910-2378-4245-8781-C257669593AA}" destId="{EE9B195A-67F3-4B2C-8D94-406F1B0E99BF}" srcOrd="1" destOrd="0" parTransId="{B21ABD9C-4589-4A65-A13B-E09FBE5B11F3}" sibTransId="{51B46C11-5B5E-4C4C-B10B-B086DDDBB282}"/>
    <dgm:cxn modelId="{7A32544E-910D-4BD0-86AB-536765FF23D0}" type="presOf" srcId="{D1D41FE1-DD3F-46D4-AC3B-0701903800B6}" destId="{E263B5E5-6526-44A4-9A51-CF5FE336871B}" srcOrd="0" destOrd="0" presId="urn:microsoft.com/office/officeart/2008/layout/LinedList"/>
    <dgm:cxn modelId="{9E2C771B-6943-423C-8ECE-93457EA29F96}" type="presOf" srcId="{EE9B195A-67F3-4B2C-8D94-406F1B0E99BF}" destId="{E015DC8E-210A-45AF-87A1-B84E142989D3}" srcOrd="0" destOrd="0" presId="urn:microsoft.com/office/officeart/2008/layout/LinedList"/>
    <dgm:cxn modelId="{734969BC-B3A8-4C50-A7E9-66390B613FDA}" srcId="{6846F910-2378-4245-8781-C257669593AA}" destId="{D48C0763-DE7E-429A-AAB4-64974E057ABE}" srcOrd="0" destOrd="0" parTransId="{DA240CAB-5B38-4934-A719-FDB4974B9107}" sibTransId="{C6C9349B-A896-4CD8-8969-F237D77D0AAF}"/>
    <dgm:cxn modelId="{21804753-F10E-4EEE-BFA9-1215D62C5C65}" type="presOf" srcId="{6846F910-2378-4245-8781-C257669593AA}" destId="{9A2854D2-07DE-47BE-BC19-AEF1EE369F7A}" srcOrd="0" destOrd="0" presId="urn:microsoft.com/office/officeart/2008/layout/LinedList"/>
    <dgm:cxn modelId="{B7DF46DD-0F86-4F9C-A06D-2E78EAED65B9}" type="presOf" srcId="{D48C0763-DE7E-429A-AAB4-64974E057ABE}" destId="{4B7B6D3F-05BA-4520-BD46-083A85883514}" srcOrd="0" destOrd="0" presId="urn:microsoft.com/office/officeart/2008/layout/LinedList"/>
    <dgm:cxn modelId="{B6ECA40C-A45B-45EE-A487-5CD253437833}" srcId="{6846F910-2378-4245-8781-C257669593AA}" destId="{D1D41FE1-DD3F-46D4-AC3B-0701903800B6}" srcOrd="2" destOrd="0" parTransId="{1A3FBB1C-4A59-44A4-A45E-EFDB115F712A}" sibTransId="{7525F9C6-2BA1-4E31-AD7C-EAAD4982F056}"/>
    <dgm:cxn modelId="{760B7E37-A955-4026-8885-4E8A1AB40D80}" type="presParOf" srcId="{9A2854D2-07DE-47BE-BC19-AEF1EE369F7A}" destId="{109DED00-CB54-4E4E-8EDE-31BA34C08E3E}" srcOrd="0" destOrd="0" presId="urn:microsoft.com/office/officeart/2008/layout/LinedList"/>
    <dgm:cxn modelId="{AA8F99E4-BD59-425F-81D0-A06CA6F32422}" type="presParOf" srcId="{9A2854D2-07DE-47BE-BC19-AEF1EE369F7A}" destId="{611F92A4-E9CD-4C59-9ED5-3E2CF497198D}" srcOrd="1" destOrd="0" presId="urn:microsoft.com/office/officeart/2008/layout/LinedList"/>
    <dgm:cxn modelId="{1AADBEE8-EA90-41EB-BC13-B5C4EDED07A6}" type="presParOf" srcId="{611F92A4-E9CD-4C59-9ED5-3E2CF497198D}" destId="{4B7B6D3F-05BA-4520-BD46-083A85883514}" srcOrd="0" destOrd="0" presId="urn:microsoft.com/office/officeart/2008/layout/LinedList"/>
    <dgm:cxn modelId="{81318527-1903-44B5-B5DC-880827DCB3C9}" type="presParOf" srcId="{611F92A4-E9CD-4C59-9ED5-3E2CF497198D}" destId="{DE0D90EC-465C-4F20-B523-8EF481141D90}" srcOrd="1" destOrd="0" presId="urn:microsoft.com/office/officeart/2008/layout/LinedList"/>
    <dgm:cxn modelId="{5645D12D-ACD9-467D-81F7-48DFDBCC0186}" type="presParOf" srcId="{9A2854D2-07DE-47BE-BC19-AEF1EE369F7A}" destId="{E51625A6-0507-4B5E-85BE-1B0E2A95DF7A}" srcOrd="2" destOrd="0" presId="urn:microsoft.com/office/officeart/2008/layout/LinedList"/>
    <dgm:cxn modelId="{F69911BD-D1C4-414A-A979-CD4222112597}" type="presParOf" srcId="{9A2854D2-07DE-47BE-BC19-AEF1EE369F7A}" destId="{43177DE2-1F7C-4FA6-AC23-8A80D31361FD}" srcOrd="3" destOrd="0" presId="urn:microsoft.com/office/officeart/2008/layout/LinedList"/>
    <dgm:cxn modelId="{C5A7D2B8-CB60-41ED-B38F-C3FC944E0C59}" type="presParOf" srcId="{43177DE2-1F7C-4FA6-AC23-8A80D31361FD}" destId="{E015DC8E-210A-45AF-87A1-B84E142989D3}" srcOrd="0" destOrd="0" presId="urn:microsoft.com/office/officeart/2008/layout/LinedList"/>
    <dgm:cxn modelId="{9D7D5D8E-2949-456C-8CD7-FF091CD616D7}" type="presParOf" srcId="{43177DE2-1F7C-4FA6-AC23-8A80D31361FD}" destId="{EAA0D00C-EF61-4A3C-B5A3-E58D88305F98}" srcOrd="1" destOrd="0" presId="urn:microsoft.com/office/officeart/2008/layout/LinedList"/>
    <dgm:cxn modelId="{DBCD0156-535B-4277-B325-442A23CF51E1}" type="presParOf" srcId="{9A2854D2-07DE-47BE-BC19-AEF1EE369F7A}" destId="{4CB75D63-14E9-40C4-A22E-41D6DA3470BD}" srcOrd="4" destOrd="0" presId="urn:microsoft.com/office/officeart/2008/layout/LinedList"/>
    <dgm:cxn modelId="{9ADF86A9-2947-4C57-A10A-4B42A1779A29}" type="presParOf" srcId="{9A2854D2-07DE-47BE-BC19-AEF1EE369F7A}" destId="{1A35E7D8-296F-4F8B-9E6C-34FC6EC4ED6B}" srcOrd="5" destOrd="0" presId="urn:microsoft.com/office/officeart/2008/layout/LinedList"/>
    <dgm:cxn modelId="{3712D2FC-6412-4C7B-8084-47CF0BD1FAF1}" type="presParOf" srcId="{1A35E7D8-296F-4F8B-9E6C-34FC6EC4ED6B}" destId="{E263B5E5-6526-44A4-9A51-CF5FE336871B}" srcOrd="0" destOrd="0" presId="urn:microsoft.com/office/officeart/2008/layout/LinedList"/>
    <dgm:cxn modelId="{AF7E6044-B2F1-4B3D-A403-B5849B9BEF2D}" type="presParOf" srcId="{1A35E7D8-296F-4F8B-9E6C-34FC6EC4ED6B}" destId="{67973027-8194-457B-99F1-645F3812C8FE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EE689-5C17-490C-B14D-712A51C36CB6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A445C-E3AC-4DC5-92BB-12E105F431D3}">
      <dsp:nvSpPr>
        <dsp:cNvPr id="0" name=""/>
        <dsp:cNvSpPr/>
      </dsp:nvSpPr>
      <dsp:spPr>
        <a:xfrm>
          <a:off x="2175669" y="0"/>
          <a:ext cx="80351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/>
            <a:t>Να ονοματίζουμε τα αίτια των «κοινωνικών μεταβολών».</a:t>
          </a:r>
        </a:p>
      </dsp:txBody>
      <dsp:txXfrm>
        <a:off x="2175669" y="0"/>
        <a:ext cx="8035131" cy="1305404"/>
      </dsp:txXfrm>
    </dsp:sp>
    <dsp:sp modelId="{C1367AC7-8B5D-4FA2-9AF0-2DC5BD7E3076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259796"/>
            <a:satOff val="-11129"/>
            <a:lumOff val="153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350AC-88C2-42D4-9AC6-976D75DC462D}">
      <dsp:nvSpPr>
        <dsp:cNvPr id="0" name=""/>
        <dsp:cNvSpPr/>
      </dsp:nvSpPr>
      <dsp:spPr>
        <a:xfrm>
          <a:off x="2175669" y="1305404"/>
          <a:ext cx="80351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259796"/>
              <a:satOff val="-11129"/>
              <a:lumOff val="153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Να περιγράφουμε τους τρόπους που πραγματοποιούνται οι κοινωνικές μεταβολές</a:t>
          </a:r>
        </a:p>
      </dsp:txBody>
      <dsp:txXfrm>
        <a:off x="2175669" y="1305404"/>
        <a:ext cx="8035131" cy="1305399"/>
      </dsp:txXfrm>
    </dsp:sp>
    <dsp:sp modelId="{E2FCE0B0-706D-40AB-B57B-DF372E8ED4F2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72FD1-4937-4A89-BFB7-006A5BC0CB63}">
      <dsp:nvSpPr>
        <dsp:cNvPr id="0" name=""/>
        <dsp:cNvSpPr/>
      </dsp:nvSpPr>
      <dsp:spPr>
        <a:xfrm>
          <a:off x="2175669" y="2610804"/>
          <a:ext cx="80351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519592"/>
              <a:satOff val="-22257"/>
              <a:lumOff val="306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/>
            <a:t>Να αναγνωρίζουμε τις συνέπειες των κοινωνικών μεταβολών στο άτομο και την κοινωνία. </a:t>
          </a:r>
        </a:p>
      </dsp:txBody>
      <dsp:txXfrm>
        <a:off x="2175669" y="2610804"/>
        <a:ext cx="8035131" cy="1305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BC86F-9CCC-4C08-BBE2-504924653AF8}">
      <dsp:nvSpPr>
        <dsp:cNvPr id="0" name=""/>
        <dsp:cNvSpPr/>
      </dsp:nvSpPr>
      <dsp:spPr>
        <a:xfrm>
          <a:off x="0" y="93483"/>
          <a:ext cx="6224335" cy="2567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800" kern="1200"/>
            <a:t>Τι περιγράφει η έννοια της κοινωνικής κινητικότητα;</a:t>
          </a:r>
          <a:endParaRPr lang="en-US" sz="3800" kern="1200"/>
        </a:p>
      </dsp:txBody>
      <dsp:txXfrm>
        <a:off x="125338" y="218821"/>
        <a:ext cx="5973659" cy="2316889"/>
      </dsp:txXfrm>
    </dsp:sp>
    <dsp:sp modelId="{A34E1F5A-067C-4DB4-9452-35680BBC926F}">
      <dsp:nvSpPr>
        <dsp:cNvPr id="0" name=""/>
        <dsp:cNvSpPr/>
      </dsp:nvSpPr>
      <dsp:spPr>
        <a:xfrm>
          <a:off x="0" y="2770488"/>
          <a:ext cx="6224335" cy="2567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800" kern="1200"/>
            <a:t>Ποιες πολιτικές από την Πολιτεία μπορούν να διευκολύνουν την ανοδική κοινωνική κινητικότητα;</a:t>
          </a:r>
          <a:endParaRPr lang="en-US" sz="3800" kern="1200"/>
        </a:p>
      </dsp:txBody>
      <dsp:txXfrm>
        <a:off x="125338" y="2895826"/>
        <a:ext cx="5973659" cy="23168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DED00-CB54-4E4E-8EDE-31BA34C08E3E}">
      <dsp:nvSpPr>
        <dsp:cNvPr id="0" name=""/>
        <dsp:cNvSpPr/>
      </dsp:nvSpPr>
      <dsp:spPr>
        <a:xfrm>
          <a:off x="0" y="2426"/>
          <a:ext cx="10707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B6D3F-05BA-4520-BD46-083A85883514}">
      <dsp:nvSpPr>
        <dsp:cNvPr id="0" name=""/>
        <dsp:cNvSpPr/>
      </dsp:nvSpPr>
      <dsp:spPr>
        <a:xfrm>
          <a:off x="0" y="2426"/>
          <a:ext cx="10707806" cy="165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Αλλαγές </a:t>
          </a:r>
          <a:r>
            <a:rPr lang="el-GR" sz="2300" b="1" kern="1200" dirty="0"/>
            <a:t>στο φυσικό περιβάλλον</a:t>
          </a:r>
          <a:r>
            <a:rPr lang="el-GR" sz="2300" kern="1200" dirty="0"/>
            <a:t>, π.χ. οι αλλαγές του κλίματος και η ξηρασία στην </a:t>
          </a:r>
          <a:r>
            <a:rPr lang="el-GR" sz="2300" kern="1200" dirty="0" err="1"/>
            <a:t>Yποσαχάρια</a:t>
          </a:r>
          <a:r>
            <a:rPr lang="el-GR" sz="2300" kern="1200" dirty="0"/>
            <a:t> Αφρική οδηγούν σε μετακινήσεις πληθυσμών. </a:t>
          </a:r>
        </a:p>
      </dsp:txBody>
      <dsp:txXfrm>
        <a:off x="0" y="2426"/>
        <a:ext cx="10707806" cy="1655017"/>
      </dsp:txXfrm>
    </dsp:sp>
    <dsp:sp modelId="{E51625A6-0507-4B5E-85BE-1B0E2A95DF7A}">
      <dsp:nvSpPr>
        <dsp:cNvPr id="0" name=""/>
        <dsp:cNvSpPr/>
      </dsp:nvSpPr>
      <dsp:spPr>
        <a:xfrm>
          <a:off x="0" y="1657444"/>
          <a:ext cx="10707806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25400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5DC8E-210A-45AF-87A1-B84E142989D3}">
      <dsp:nvSpPr>
        <dsp:cNvPr id="0" name=""/>
        <dsp:cNvSpPr/>
      </dsp:nvSpPr>
      <dsp:spPr>
        <a:xfrm>
          <a:off x="0" y="1657444"/>
          <a:ext cx="10707806" cy="165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/>
            <a:t>Μεταβολές στην τεχνολογία</a:t>
          </a:r>
          <a:r>
            <a:rPr lang="el-GR" sz="2300" kern="1200" dirty="0"/>
            <a:t>, π.χ. η σύγχρονη επανάσταση υψηλής τεχνολογίας συνδέεται που συνδέετε με την μεγαλύτερη αλληλεπίδραση και σύνδεση μεταξύ κοινωνιών παγκόσμια.</a:t>
          </a:r>
        </a:p>
      </dsp:txBody>
      <dsp:txXfrm>
        <a:off x="0" y="1657444"/>
        <a:ext cx="10707806" cy="1655017"/>
      </dsp:txXfrm>
    </dsp:sp>
    <dsp:sp modelId="{4CB75D63-14E9-40C4-A22E-41D6DA3470BD}">
      <dsp:nvSpPr>
        <dsp:cNvPr id="0" name=""/>
        <dsp:cNvSpPr/>
      </dsp:nvSpPr>
      <dsp:spPr>
        <a:xfrm>
          <a:off x="0" y="3312461"/>
          <a:ext cx="10707806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25400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3B5E5-6526-44A4-9A51-CF5FE336871B}">
      <dsp:nvSpPr>
        <dsp:cNvPr id="0" name=""/>
        <dsp:cNvSpPr/>
      </dsp:nvSpPr>
      <dsp:spPr>
        <a:xfrm>
          <a:off x="0" y="3312461"/>
          <a:ext cx="10707806" cy="165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/>
            <a:t>Οι μεταβολές μπορεί να οφείλονται σε: </a:t>
          </a:r>
          <a:r>
            <a:rPr lang="el-GR" sz="2300" b="1" kern="1200" dirty="0"/>
            <a:t>πολέμους, επαναστάσεις και κοινωνικά κινήματα</a:t>
          </a:r>
          <a:r>
            <a:rPr lang="el-GR" sz="2300" kern="1200" dirty="0"/>
            <a:t>, π.χ. Η ελληνική επανάσταση του 1821 =&gt; Δημιουργία του ελληνικού έθνους-κράτους, Βαλκανικοί Πόλεμοι =&gt; Διαμόρφωση των Βαλκανικών Κρατών  ή σπουδαστικό κίνημα =&gt; Θεμελίωση Δημόσιας και Δωρεάν πανεπιστημιακής εκπαίδευσης</a:t>
          </a:r>
        </a:p>
      </dsp:txBody>
      <dsp:txXfrm>
        <a:off x="0" y="3312461"/>
        <a:ext cx="10707806" cy="1655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1/31/2025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l-GR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 Κοινωνική οργάνωση και κοινωνική μεταβολή. </a:t>
            </a:r>
            <a:r>
              <a:rPr lang="el-GR" sz="3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sz="3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3.5 Η κοινωνική μεταβολή</a:t>
            </a:r>
            <a:endParaRPr lang="el-G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Πολιτικής Αγωγή Γ΄ Γυμνάσιου, </a:t>
            </a:r>
            <a:r>
              <a:rPr lang="el-G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βιβλίο μαθητή, Κεφ. 3.5, σ. 27-28.</a:t>
            </a:r>
          </a:p>
          <a:p>
            <a:pPr algn="l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7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=""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ΔΙΔΑΚΤΙΚΟΙ ΣΤΟΧΟΙ</a:t>
            </a:r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="" xmlns:a16="http://schemas.microsoft.com/office/drawing/2014/main" id="{21DD65CD-B8E3-4803-5895-30F6675E182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194497117"/>
              </p:ext>
            </p:extLst>
          </p:nvPr>
        </p:nvGraphicFramePr>
        <p:xfrm>
          <a:off x="838200" y="1825625"/>
          <a:ext cx="10210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666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=""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anchor="ctr">
            <a:normAutofit/>
          </a:bodyPr>
          <a:lstStyle/>
          <a:p>
            <a:r>
              <a:rPr lang="el-GR" sz="5400" dirty="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: </a:t>
            </a:r>
            <a:endParaRPr lang="el-GR" sz="5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Θέση περιεχομένου 6">
            <a:extLst>
              <a:ext uri="{FF2B5EF4-FFF2-40B4-BE49-F238E27FC236}">
                <a16:creationId xmlns="" xmlns:a16="http://schemas.microsoft.com/office/drawing/2014/main" id="{5E97394D-BC2F-7385-59F8-FB8B816574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26418" y="552091"/>
          <a:ext cx="6224335" cy="5431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sketch line">
            <a:extLst>
              <a:ext uri="{FF2B5EF4-FFF2-40B4-BE49-F238E27FC236}">
                <a16:creationId xmlns=""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Τίτλος 2">
            <a:extLst>
              <a:ext uri="{FF2B5EF4-FFF2-40B4-BE49-F238E27FC236}">
                <a16:creationId xmlns="" xmlns:a16="http://schemas.microsoft.com/office/drawing/2014/main" id="{DA608043-F13A-1506-A350-3E27D0B1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478302"/>
            <a:ext cx="7080738" cy="5684992"/>
          </a:xfrm>
        </p:spPr>
        <p:txBody>
          <a:bodyPr anchor="t">
            <a:noAutofit/>
          </a:bodyPr>
          <a:lstStyle/>
          <a:p>
            <a:pPr algn="ctr"/>
            <a:r>
              <a:rPr lang="el-GR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l-GR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l-GR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Αλλάζει ο τρόπος ζωής και οργάνωσης των κοινωνιών μέσα στα χρόνια (και στους αιώνες; </a:t>
            </a:r>
            <a:r>
              <a:rPr lang="el-GR" sz="3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el-GR" sz="3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l-GR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/>
            </a:r>
            <a:br>
              <a:rPr lang="el-GR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l-GR" sz="3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Μπορείτε </a:t>
            </a:r>
            <a:r>
              <a:rPr lang="el-GR" sz="38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να αναφέρετε κάποιες τέτοιες αλλαγές σε σχέση με 20, 200 και 2.000 χρόνια πίσω;</a:t>
            </a:r>
          </a:p>
        </p:txBody>
      </p:sp>
    </p:spTree>
    <p:extLst>
      <p:ext uri="{BB962C8B-B14F-4D97-AF65-F5344CB8AC3E}">
        <p14:creationId xmlns="" xmlns:p14="http://schemas.microsoft.com/office/powerpoint/2010/main" val="2365413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6">
            <a:extLst>
              <a:ext uri="{FF2B5EF4-FFF2-40B4-BE49-F238E27FC236}">
                <a16:creationId xmlns=""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01" y="177254"/>
            <a:ext cx="10515600" cy="10405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Η κοινωνική μεταβολή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="" xmlns:a16="http://schemas.microsoft.com/office/drawing/2014/main" id="{6E8A61DE-6286-5242-6590-55509D98B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5922177"/>
              </p:ext>
            </p:extLst>
          </p:nvPr>
        </p:nvGraphicFramePr>
        <p:xfrm>
          <a:off x="838200" y="1407143"/>
          <a:ext cx="10707806" cy="496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553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=""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46" name="Rectangle 45">
            <a:extLst>
              <a:ext uri="{FF2B5EF4-FFF2-40B4-BE49-F238E27FC236}">
                <a16:creationId xmlns=""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38198" y="1365662"/>
            <a:ext cx="10515600" cy="335873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 algn="ctr"/>
            <a:r>
              <a:rPr lang="el-GR" sz="3400" dirty="0"/>
              <a:t>Με τι ρυθμούς αλλάζει μια κοινωνία; αργούς ή γρήγορους;</a:t>
            </a:r>
          </a:p>
          <a:p>
            <a:pPr lvl="0" algn="ctr"/>
            <a:r>
              <a:rPr lang="el-GR" sz="3400" dirty="0"/>
              <a:t>Με τι τρόπους</a:t>
            </a:r>
            <a:r>
              <a:rPr lang="en-US" sz="3400" dirty="0"/>
              <a:t>; </a:t>
            </a:r>
            <a:endParaRPr lang="el-GR" sz="3400" dirty="0"/>
          </a:p>
          <a:p>
            <a:pPr lvl="0" algn="ctr"/>
            <a:r>
              <a:rPr lang="el-GR" sz="3400" dirty="0"/>
              <a:t>Σε ποιους τομείς</a:t>
            </a:r>
            <a:r>
              <a:rPr lang="en-US" sz="3400" dirty="0"/>
              <a:t>;</a:t>
            </a:r>
            <a:endParaRPr lang="el-GR" sz="3400" dirty="0"/>
          </a:p>
        </p:txBody>
      </p:sp>
    </p:spTree>
    <p:extLst>
      <p:ext uri="{BB962C8B-B14F-4D97-AF65-F5344CB8AC3E}">
        <p14:creationId xmlns="" xmlns:p14="http://schemas.microsoft.com/office/powerpoint/2010/main" val="42912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17">
            <a:extLst>
              <a:ext uri="{FF2B5EF4-FFF2-40B4-BE49-F238E27FC236}">
                <a16:creationId xmlns=""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5065" y="587830"/>
            <a:ext cx="3487548" cy="3566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Ρυθμός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τρό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ποι και τομείς κοινωνικής μεταβολής</a:t>
            </a:r>
          </a:p>
        </p:txBody>
      </p:sp>
      <p:grpSp>
        <p:nvGrpSpPr>
          <p:cNvPr id="51" name="Group 19">
            <a:extLst>
              <a:ext uri="{FF2B5EF4-FFF2-40B4-BE49-F238E27FC236}">
                <a16:creationId xmlns=""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52" name="Rectangle 20">
              <a:extLst>
                <a:ext uri="{FF2B5EF4-FFF2-40B4-BE49-F238E27FC236}">
                  <a16:creationId xmlns=""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21">
              <a:extLst>
                <a:ext uri="{FF2B5EF4-FFF2-40B4-BE49-F238E27FC236}">
                  <a16:creationId xmlns=""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23">
            <a:extLst>
              <a:ext uri="{FF2B5EF4-FFF2-40B4-BE49-F238E27FC236}">
                <a16:creationId xmlns=""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87293" y="587511"/>
            <a:ext cx="6851713" cy="56823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lvl="0" indent="-228600" algn="just">
              <a:lnSpc>
                <a:spcPct val="90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effectLst/>
              </a:rPr>
              <a:t>Ρυθμός</a:t>
            </a:r>
            <a:r>
              <a:rPr lang="en-US" sz="2200" dirty="0">
                <a:effectLst/>
              </a:rPr>
              <a:t>: </a:t>
            </a:r>
            <a:r>
              <a:rPr lang="en-US" sz="2200" dirty="0" err="1">
                <a:effectLst/>
              </a:rPr>
              <a:t>άλλοτε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γίνετ</a:t>
            </a:r>
            <a:r>
              <a:rPr lang="en-US" sz="2200" dirty="0">
                <a:effectLst/>
              </a:rPr>
              <a:t>αι αργά, (παραδοσιακές αγροτικές κοινωνίες), άλλοτε ταχύτατα, όπως στις σύγχρονες βιομηχανικές κοινωνίες εξαιτίας των τεχνολογικών επαναστάσεων. </a:t>
            </a:r>
          </a:p>
          <a:p>
            <a:pPr marL="342900" lvl="0" indent="-228600" algn="just">
              <a:lnSpc>
                <a:spcPct val="90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effectLst/>
              </a:rPr>
              <a:t>Τρό</a:t>
            </a:r>
            <a:r>
              <a:rPr lang="en-US" sz="2200" b="1" dirty="0">
                <a:effectLst/>
              </a:rPr>
              <a:t>ποι</a:t>
            </a:r>
            <a:r>
              <a:rPr lang="en-US" sz="2200" dirty="0">
                <a:effectLst/>
              </a:rPr>
              <a:t>:</a:t>
            </a:r>
            <a:r>
              <a:rPr lang="en-US" sz="2200" dirty="0"/>
              <a:t> </a:t>
            </a:r>
            <a:r>
              <a:rPr lang="en-US" sz="2200" dirty="0">
                <a:effectLst/>
              </a:rPr>
              <a:t>άλλοτε αλλάζει ειρηνικά, π.χ. </a:t>
            </a:r>
            <a:r>
              <a:rPr lang="en-US" sz="2200" dirty="0" err="1">
                <a:effectLst/>
              </a:rPr>
              <a:t>μέσω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εκλογών</a:t>
            </a:r>
            <a:r>
              <a:rPr lang="en-US" sz="2200" dirty="0">
                <a:effectLst/>
              </a:rPr>
              <a:t> και α</a:t>
            </a:r>
            <a:r>
              <a:rPr lang="en-US" sz="2200" dirty="0" err="1">
                <a:effectLst/>
              </a:rPr>
              <a:t>λλ</a:t>
            </a:r>
            <a:r>
              <a:rPr lang="en-US" sz="2200" dirty="0">
                <a:effectLst/>
              </a:rPr>
              <a:t>αγών στη νομοθεσία (π.χ. </a:t>
            </a:r>
            <a:r>
              <a:rPr lang="en-US" sz="2200" dirty="0" err="1">
                <a:effectLst/>
              </a:rPr>
              <a:t>Δημοψήφισμ</a:t>
            </a:r>
            <a:r>
              <a:rPr lang="en-US" sz="2200" dirty="0">
                <a:effectLst/>
              </a:rPr>
              <a:t>α 1974 που κατοχύρωσε Αβασίλευτη Δημοκρατία) και άλλοτε επαναστατικά, με εξεγέρσεις και συγκρούσεις κοινωνικών ομάδων (Γαλλική Επαναστάση 1789, Ελληνική Επανάσταση 1821). </a:t>
            </a:r>
            <a:r>
              <a:rPr lang="en-US" sz="2200" dirty="0" err="1">
                <a:effectLst/>
              </a:rPr>
              <a:t>Οι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συγκρούσεις</a:t>
            </a:r>
            <a:r>
              <a:rPr lang="en-US" sz="2200" dirty="0">
                <a:effectLst/>
              </a:rPr>
              <a:t> χαρα</a:t>
            </a:r>
            <a:r>
              <a:rPr lang="en-US" sz="2200" dirty="0" err="1">
                <a:effectLst/>
              </a:rPr>
              <a:t>κτηρίζουν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όλες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τις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κοινωνίες</a:t>
            </a:r>
            <a:r>
              <a:rPr lang="en-US" sz="2200" dirty="0">
                <a:effectLst/>
              </a:rPr>
              <a:t>, </a:t>
            </a:r>
            <a:r>
              <a:rPr lang="en-US" sz="2200" dirty="0" err="1">
                <a:effectLst/>
              </a:rPr>
              <a:t>εφόσον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οι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διάφορες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ομάδες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έχουν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δι</a:t>
            </a:r>
            <a:r>
              <a:rPr lang="en-US" sz="2200" dirty="0">
                <a:effectLst/>
              </a:rPr>
              <a:t>αφορετικά συμφέροντα και επιδιώξεις.</a:t>
            </a:r>
          </a:p>
          <a:p>
            <a:pPr marL="342900" lvl="0" indent="-228600" algn="just">
              <a:lnSpc>
                <a:spcPct val="90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effectLst/>
              </a:rPr>
              <a:t>Τομείς</a:t>
            </a:r>
            <a:r>
              <a:rPr lang="en-US" sz="2200" dirty="0">
                <a:effectLst/>
              </a:rPr>
              <a:t>: </a:t>
            </a:r>
            <a:r>
              <a:rPr lang="en-US" sz="2200" dirty="0" err="1">
                <a:effectLst/>
              </a:rPr>
              <a:t>Συνήθως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μετ</a:t>
            </a:r>
            <a:r>
              <a:rPr lang="en-US" sz="2200" dirty="0">
                <a:effectLst/>
              </a:rPr>
              <a:t>αβάλλεται ταχύτερα ο υλικός πολιτισμός και η τεχνολογία. </a:t>
            </a:r>
            <a:r>
              <a:rPr lang="en-US" sz="2200" dirty="0" err="1">
                <a:effectLst/>
              </a:rPr>
              <a:t>Πιο</a:t>
            </a:r>
            <a:r>
              <a:rPr lang="en-US" sz="2200" dirty="0">
                <a:effectLst/>
              </a:rPr>
              <a:t> α</a:t>
            </a:r>
            <a:r>
              <a:rPr lang="en-US" sz="2200" dirty="0" err="1">
                <a:effectLst/>
              </a:rPr>
              <a:t>ργά</a:t>
            </a:r>
            <a:r>
              <a:rPr lang="en-US" sz="2200" dirty="0">
                <a:effectLst/>
              </a:rPr>
              <a:t> και </a:t>
            </a:r>
            <a:r>
              <a:rPr lang="en-US" sz="2200" dirty="0" err="1">
                <a:effectLst/>
              </a:rPr>
              <a:t>δύσκολ</a:t>
            </a:r>
            <a:r>
              <a:rPr lang="en-US" sz="2200" dirty="0">
                <a:effectLst/>
              </a:rPr>
              <a:t>α αλλάζουν χαρακτηριστικά, όπως οι αξίες και οι νοοτροπίες.</a:t>
            </a:r>
          </a:p>
        </p:txBody>
      </p:sp>
    </p:spTree>
    <p:extLst>
      <p:ext uri="{BB962C8B-B14F-4D97-AF65-F5344CB8AC3E}">
        <p14:creationId xmlns="" xmlns:p14="http://schemas.microsoft.com/office/powerpoint/2010/main" val="42912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="" xmlns:a16="http://schemas.microsoft.com/office/drawing/2014/main" id="{9B9A28DE-C5B1-31F6-57E7-E5FC60356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479"/>
            <a:ext cx="10515600" cy="15542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l-GR" sz="4000" dirty="0">
                <a:latin typeface="+mn-lt"/>
              </a:rPr>
              <a:t>Τι συνέπειες μπορεί να έχει στα άτομα και στη κοινωνία η κοινωνική μεταβολή;</a:t>
            </a:r>
            <a:endParaRPr lang="el-GR" dirty="0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="" xmlns:a16="http://schemas.microsoft.com/office/drawing/2014/main" id="{4A4A6BC6-8F18-C6A5-5AED-46B015CE7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30681"/>
            <a:ext cx="5183188" cy="42421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l-GR" sz="3400" dirty="0"/>
              <a:t>π.χ. Η παγκοσμιοποίηση στις κοινωνίες</a:t>
            </a:r>
            <a:r>
              <a:rPr lang="en-US" sz="3400" dirty="0"/>
              <a:t>; </a:t>
            </a:r>
            <a:endParaRPr lang="el-GR" sz="34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2"/>
          </p:nvPr>
        </p:nvSpPr>
        <p:spPr>
          <a:xfrm>
            <a:off x="839788" y="2030680"/>
            <a:ext cx="5157787" cy="42421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l-GR" sz="3400" dirty="0"/>
              <a:t>π.χ. Η επέκταση της χρήσης του διαδικτύου στις ζωές των ατόμων;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8748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sz="3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</a:t>
            </a:r>
          </a:p>
        </p:txBody>
      </p:sp>
      <p:sp>
        <p:nvSpPr>
          <p:cNvPr id="33" name="Arc 32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8EB09D3-185E-E37A-072A-904A115C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l-GR" dirty="0"/>
              <a:t>Με βάση τις γνώσεις σας από το μάθημα της Ιστορίας να αναφέρετε παραδείγματα επαναστατικών και ειρηνικών κοινωνικών μεταβολών στο Νεοελληνικό κράτος (Βιβλίο μαθητή, σελ. 29, άσκηση </a:t>
            </a:r>
            <a:r>
              <a:rPr lang="en-US" smtClean="0"/>
              <a:t>4</a:t>
            </a:r>
            <a:r>
              <a:rPr lang="el-GR" smtClean="0"/>
              <a:t>).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3563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638</TotalTime>
  <Words>364</Words>
  <Application>Microsoft Office PowerPoint</Application>
  <PresentationFormat>Προσαρμογή</PresentationFormat>
  <Paragraphs>26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3: Κοινωνική οργάνωση και κοινωνική μεταβολή.    3.5 Η κοινωνική μεταβολή</vt:lpstr>
      <vt:lpstr>ΔΙΔΑΚΤΙΚΟΙ ΣΤΟΧΟΙ</vt:lpstr>
      <vt:lpstr>Ανάκληση Γνώσεων: </vt:lpstr>
      <vt:lpstr> Αλλάζει ο τρόπος ζωής και οργάνωσης των κοινωνιών μέσα στα χρόνια (και στους αιώνες;   Μπορείτε να αναφέρετε κάποιες τέτοιες αλλαγές σε σχέση με 20, 200 και 2.000 χρόνια πίσω;</vt:lpstr>
      <vt:lpstr>Η κοινωνική μεταβολή</vt:lpstr>
      <vt:lpstr>Διαφάνεια 6</vt:lpstr>
      <vt:lpstr>Διαφάνεια 7</vt:lpstr>
      <vt:lpstr>Τι συνέπειες μπορεί να έχει στα άτομα και στη κοινωνία η κοινωνική μεταβολή;</vt:lpstr>
      <vt:lpstr>Δραστηριότητα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29</cp:revision>
  <dcterms:created xsi:type="dcterms:W3CDTF">2023-09-14T16:34:34Z</dcterms:created>
  <dcterms:modified xsi:type="dcterms:W3CDTF">2025-01-31T09:05:07Z</dcterms:modified>
</cp:coreProperties>
</file>