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0"/>
  </p:notesMasterIdLst>
  <p:sldIdLst>
    <p:sldId id="256" r:id="rId2"/>
    <p:sldId id="257" r:id="rId3"/>
    <p:sldId id="259" r:id="rId4"/>
    <p:sldId id="262" r:id="rId5"/>
    <p:sldId id="260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969AC-B5C0-485A-9034-2A5F37E8900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30AF88-954A-4D4D-A3A5-0D76552B5F1C}">
      <dgm:prSet custT="1"/>
      <dgm:spPr/>
      <dgm:t>
        <a:bodyPr anchor="ctr"/>
        <a:lstStyle/>
        <a:p>
          <a:r>
            <a:rPr lang="el-GR" sz="5000" dirty="0" smtClean="0"/>
            <a:t>Με ποιους τρόπους πραγματοποιείται η κοινωνική μεταβολή στις κοινωνίες</a:t>
          </a:r>
          <a:r>
            <a:rPr lang="en-US" sz="5000" dirty="0" smtClean="0"/>
            <a:t>;</a:t>
          </a:r>
          <a:endParaRPr lang="en-US" sz="5000" dirty="0"/>
        </a:p>
      </dgm:t>
    </dgm:pt>
    <dgm:pt modelId="{98064271-DCFD-4E96-A409-6629EA5EA7AD}" type="parTrans" cxnId="{1CF0EEEE-7731-4217-A31D-BB90F8B61885}">
      <dgm:prSet/>
      <dgm:spPr/>
      <dgm:t>
        <a:bodyPr/>
        <a:lstStyle/>
        <a:p>
          <a:endParaRPr lang="en-US"/>
        </a:p>
      </dgm:t>
    </dgm:pt>
    <dgm:pt modelId="{38774F1E-F826-4512-BCC9-739C401664CA}" type="sibTrans" cxnId="{1CF0EEEE-7731-4217-A31D-BB90F8B61885}">
      <dgm:prSet/>
      <dgm:spPr/>
      <dgm:t>
        <a:bodyPr/>
        <a:lstStyle/>
        <a:p>
          <a:endParaRPr lang="en-US"/>
        </a:p>
      </dgm:t>
    </dgm:pt>
    <dgm:pt modelId="{B4CB0C96-B2BF-447A-A602-B405415D5D9D}" type="pres">
      <dgm:prSet presAssocID="{935969AC-B5C0-485A-9034-2A5F37E8900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EE641486-2F84-473D-9FC5-505A10D50ADE}" type="pres">
      <dgm:prSet presAssocID="{DA30AF88-954A-4D4D-A3A5-0D76552B5F1C}" presName="thickLine" presStyleLbl="alignNode1" presStyleIdx="0" presStyleCnt="1"/>
      <dgm:spPr/>
    </dgm:pt>
    <dgm:pt modelId="{95073D86-722F-4633-B11B-66CBE91B8ECE}" type="pres">
      <dgm:prSet presAssocID="{DA30AF88-954A-4D4D-A3A5-0D76552B5F1C}" presName="horz1" presStyleCnt="0"/>
      <dgm:spPr/>
    </dgm:pt>
    <dgm:pt modelId="{06263ED5-F83D-4367-8A10-E42ED88ACC8D}" type="pres">
      <dgm:prSet presAssocID="{DA30AF88-954A-4D4D-A3A5-0D76552B5F1C}" presName="tx1" presStyleLbl="revTx" presStyleIdx="0" presStyleCnt="1"/>
      <dgm:spPr/>
      <dgm:t>
        <a:bodyPr/>
        <a:lstStyle/>
        <a:p>
          <a:endParaRPr lang="el-GR"/>
        </a:p>
      </dgm:t>
    </dgm:pt>
    <dgm:pt modelId="{A3A46C56-608E-4F6A-8583-903AEB291701}" type="pres">
      <dgm:prSet presAssocID="{DA30AF88-954A-4D4D-A3A5-0D76552B5F1C}" presName="vert1" presStyleCnt="0"/>
      <dgm:spPr/>
    </dgm:pt>
  </dgm:ptLst>
  <dgm:cxnLst>
    <dgm:cxn modelId="{9B688B78-123E-450A-96E7-0B1551635376}" type="presOf" srcId="{935969AC-B5C0-485A-9034-2A5F37E89001}" destId="{B4CB0C96-B2BF-447A-A602-B405415D5D9D}" srcOrd="0" destOrd="0" presId="urn:microsoft.com/office/officeart/2008/layout/LinedList"/>
    <dgm:cxn modelId="{1CF0EEEE-7731-4217-A31D-BB90F8B61885}" srcId="{935969AC-B5C0-485A-9034-2A5F37E89001}" destId="{DA30AF88-954A-4D4D-A3A5-0D76552B5F1C}" srcOrd="0" destOrd="0" parTransId="{98064271-DCFD-4E96-A409-6629EA5EA7AD}" sibTransId="{38774F1E-F826-4512-BCC9-739C401664CA}"/>
    <dgm:cxn modelId="{B6BDE982-DD37-458B-A4D0-8A3358FB74B3}" type="presOf" srcId="{DA30AF88-954A-4D4D-A3A5-0D76552B5F1C}" destId="{06263ED5-F83D-4367-8A10-E42ED88ACC8D}" srcOrd="0" destOrd="0" presId="urn:microsoft.com/office/officeart/2008/layout/LinedList"/>
    <dgm:cxn modelId="{1D3E0121-ED84-4AEC-8878-C742E7104721}" type="presParOf" srcId="{B4CB0C96-B2BF-447A-A602-B405415D5D9D}" destId="{EE641486-2F84-473D-9FC5-505A10D50ADE}" srcOrd="0" destOrd="0" presId="urn:microsoft.com/office/officeart/2008/layout/LinedList"/>
    <dgm:cxn modelId="{E89E413F-91B5-4189-B3A7-ECB2FB137964}" type="presParOf" srcId="{B4CB0C96-B2BF-447A-A602-B405415D5D9D}" destId="{95073D86-722F-4633-B11B-66CBE91B8ECE}" srcOrd="1" destOrd="0" presId="urn:microsoft.com/office/officeart/2008/layout/LinedList"/>
    <dgm:cxn modelId="{3297A0C0-87A8-4B4E-AC18-1BA0F027AD06}" type="presParOf" srcId="{95073D86-722F-4633-B11B-66CBE91B8ECE}" destId="{06263ED5-F83D-4367-8A10-E42ED88ACC8D}" srcOrd="0" destOrd="0" presId="urn:microsoft.com/office/officeart/2008/layout/LinedList"/>
    <dgm:cxn modelId="{0E1D9DBA-1F1A-4707-9192-1CAEFBB80A50}" type="presParOf" srcId="{95073D86-722F-4633-B11B-66CBE91B8ECE}" destId="{A3A46C56-608E-4F6A-8583-903AEB2917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1D0B4-8389-4846-9821-C720C74222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71878729-6480-4D28-8B4B-1E827D34E695}">
      <dgm:prSet/>
      <dgm:spPr/>
      <dgm:t>
        <a:bodyPr/>
        <a:lstStyle/>
        <a:p>
          <a:pPr rtl="0"/>
          <a:r>
            <a:rPr lang="el-GR" smtClean="0"/>
            <a:t>Oι Θεσμοί αποτελούν </a:t>
          </a:r>
          <a:r>
            <a:rPr lang="el-GR" b="1" smtClean="0"/>
            <a:t>οργανωμένες</a:t>
          </a:r>
          <a:r>
            <a:rPr lang="el-GR" smtClean="0"/>
            <a:t> και </a:t>
          </a:r>
          <a:r>
            <a:rPr lang="el-GR" b="1" smtClean="0"/>
            <a:t>σταθερές</a:t>
          </a:r>
          <a:r>
            <a:rPr lang="el-GR" smtClean="0"/>
            <a:t> σχέσεις και δραστηριότητες που έχουν σκοπό να </a:t>
          </a:r>
          <a:r>
            <a:rPr lang="el-GR" b="1" smtClean="0"/>
            <a:t>ικανοποιήσουν σημαντικές κοινωνικές ανάγκες </a:t>
          </a:r>
          <a:endParaRPr lang="el-GR"/>
        </a:p>
      </dgm:t>
    </dgm:pt>
    <dgm:pt modelId="{23D37D8B-4180-479E-B1D0-9D39BE03EB31}" type="parTrans" cxnId="{831F7F78-38D0-471F-B8D8-1D0FC18E1A17}">
      <dgm:prSet/>
      <dgm:spPr/>
      <dgm:t>
        <a:bodyPr/>
        <a:lstStyle/>
        <a:p>
          <a:endParaRPr lang="el-GR"/>
        </a:p>
      </dgm:t>
    </dgm:pt>
    <dgm:pt modelId="{58571750-A618-4884-B18F-F43A0C5CCED4}" type="sibTrans" cxnId="{831F7F78-38D0-471F-B8D8-1D0FC18E1A17}">
      <dgm:prSet/>
      <dgm:spPr/>
      <dgm:t>
        <a:bodyPr/>
        <a:lstStyle/>
        <a:p>
          <a:endParaRPr lang="el-GR"/>
        </a:p>
      </dgm:t>
    </dgm:pt>
    <dgm:pt modelId="{992A3114-AA05-4B8A-8464-22BFACAF0892}" type="pres">
      <dgm:prSet presAssocID="{2941D0B4-8389-4846-9821-C720C74222A2}" presName="linear" presStyleCnt="0">
        <dgm:presLayoutVars>
          <dgm:animLvl val="lvl"/>
          <dgm:resizeHandles val="exact"/>
        </dgm:presLayoutVars>
      </dgm:prSet>
      <dgm:spPr/>
    </dgm:pt>
    <dgm:pt modelId="{8AB00105-3DEC-4993-9CC9-7CF206A8CED5}" type="pres">
      <dgm:prSet presAssocID="{71878729-6480-4D28-8B4B-1E827D34E69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C8C1471-FE55-48F5-87B7-924309ED3EDB}" type="presOf" srcId="{71878729-6480-4D28-8B4B-1E827D34E695}" destId="{8AB00105-3DEC-4993-9CC9-7CF206A8CED5}" srcOrd="0" destOrd="0" presId="urn:microsoft.com/office/officeart/2005/8/layout/vList2"/>
    <dgm:cxn modelId="{831F7F78-38D0-471F-B8D8-1D0FC18E1A17}" srcId="{2941D0B4-8389-4846-9821-C720C74222A2}" destId="{71878729-6480-4D28-8B4B-1E827D34E695}" srcOrd="0" destOrd="0" parTransId="{23D37D8B-4180-479E-B1D0-9D39BE03EB31}" sibTransId="{58571750-A618-4884-B18F-F43A0C5CCED4}"/>
    <dgm:cxn modelId="{02989F62-0FF2-4F15-976E-AFE80FB222AC}" type="presOf" srcId="{2941D0B4-8389-4846-9821-C720C74222A2}" destId="{992A3114-AA05-4B8A-8464-22BFACAF0892}" srcOrd="0" destOrd="0" presId="urn:microsoft.com/office/officeart/2005/8/layout/vList2"/>
    <dgm:cxn modelId="{965DD389-D4C1-484C-AABB-C89482B108D1}" type="presParOf" srcId="{992A3114-AA05-4B8A-8464-22BFACAF0892}" destId="{8AB00105-3DEC-4993-9CC9-7CF206A8CE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FB8255-CD44-40D5-ACBC-390C1CCF9163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l-GR"/>
        </a:p>
      </dgm:t>
    </dgm:pt>
    <dgm:pt modelId="{7C4D2D92-74EE-4730-959C-6B55416DC528}">
      <dgm:prSet/>
      <dgm:spPr/>
      <dgm:t>
        <a:bodyPr/>
        <a:lstStyle/>
        <a:p>
          <a:pPr rtl="0"/>
          <a:r>
            <a:rPr lang="en-US" smtClean="0"/>
            <a:t>• έχουν σημαντικούς κοινωνικούς σκοπούς, όπως είναι η μόρφωση, η παραγωγή αγαθών, η ασφάλεια κ.λπ., </a:t>
          </a:r>
          <a:endParaRPr lang="el-GR"/>
        </a:p>
      </dgm:t>
    </dgm:pt>
    <dgm:pt modelId="{3BB31E90-CBC5-45C3-A5A0-F9A680DA2347}" type="parTrans" cxnId="{C4EE987A-12C1-4DF7-ABAA-32C7BF72631D}">
      <dgm:prSet/>
      <dgm:spPr/>
      <dgm:t>
        <a:bodyPr/>
        <a:lstStyle/>
        <a:p>
          <a:endParaRPr lang="el-GR"/>
        </a:p>
      </dgm:t>
    </dgm:pt>
    <dgm:pt modelId="{CBC09AA3-2C36-42CD-BA67-AC8C62B90F9B}" type="sibTrans" cxnId="{C4EE987A-12C1-4DF7-ABAA-32C7BF72631D}">
      <dgm:prSet/>
      <dgm:spPr/>
      <dgm:t>
        <a:bodyPr/>
        <a:lstStyle/>
        <a:p>
          <a:endParaRPr lang="el-GR"/>
        </a:p>
      </dgm:t>
    </dgm:pt>
    <dgm:pt modelId="{5DD3B0F1-A484-48F7-A8EC-23569E8AC569}">
      <dgm:prSet/>
      <dgm:spPr/>
      <dgm:t>
        <a:bodyPr/>
        <a:lstStyle/>
        <a:p>
          <a:pPr rtl="0"/>
          <a:r>
            <a:rPr lang="en-US" smtClean="0"/>
            <a:t>παραμένουν σχετικά σταθεροί, π.χ. ο θεσμός της οικογένειας ή του σχολείου, παρά τις μεταβολές τους, διατηρούν σχετικά σταθερές τις βασικές σχέσεις μεταξύ των ατόμων και των ρόλων τους (γονείς-παιδιά, δάσκαλοι-μαθητές)</a:t>
          </a:r>
          <a:endParaRPr lang="el-GR"/>
        </a:p>
      </dgm:t>
    </dgm:pt>
    <dgm:pt modelId="{ECE5D578-63B4-416D-A7E5-16FA1815A32D}" type="parTrans" cxnId="{7F9CF887-7560-460F-9449-1E9914CC26B8}">
      <dgm:prSet/>
      <dgm:spPr/>
      <dgm:t>
        <a:bodyPr/>
        <a:lstStyle/>
        <a:p>
          <a:endParaRPr lang="el-GR"/>
        </a:p>
      </dgm:t>
    </dgm:pt>
    <dgm:pt modelId="{20248BCF-5FA1-4933-A97B-9DCD65EAE256}" type="sibTrans" cxnId="{7F9CF887-7560-460F-9449-1E9914CC26B8}">
      <dgm:prSet/>
      <dgm:spPr/>
      <dgm:t>
        <a:bodyPr/>
        <a:lstStyle/>
        <a:p>
          <a:endParaRPr lang="el-GR"/>
        </a:p>
      </dgm:t>
    </dgm:pt>
    <dgm:pt modelId="{B54FBEF6-9D00-49C1-A0AB-B33D447D4F43}" type="pres">
      <dgm:prSet presAssocID="{0AFB8255-CD44-40D5-ACBC-390C1CCF9163}" presName="linear" presStyleCnt="0">
        <dgm:presLayoutVars>
          <dgm:animLvl val="lvl"/>
          <dgm:resizeHandles val="exact"/>
        </dgm:presLayoutVars>
      </dgm:prSet>
      <dgm:spPr/>
    </dgm:pt>
    <dgm:pt modelId="{5D1C95E4-C0F7-4376-B673-3732CB32C633}" type="pres">
      <dgm:prSet presAssocID="{7C4D2D92-74EE-4730-959C-6B55416DC5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6F10FE3-7CE8-457A-AED0-EFB4E4483828}" type="pres">
      <dgm:prSet presAssocID="{CBC09AA3-2C36-42CD-BA67-AC8C62B90F9B}" presName="spacer" presStyleCnt="0"/>
      <dgm:spPr/>
    </dgm:pt>
    <dgm:pt modelId="{F17C710C-D80E-4FED-8692-93B4A51BD315}" type="pres">
      <dgm:prSet presAssocID="{5DD3B0F1-A484-48F7-A8EC-23569E8AC5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EA94813-7166-402A-A169-892EC065D7FF}" type="presOf" srcId="{0AFB8255-CD44-40D5-ACBC-390C1CCF9163}" destId="{B54FBEF6-9D00-49C1-A0AB-B33D447D4F43}" srcOrd="0" destOrd="0" presId="urn:microsoft.com/office/officeart/2005/8/layout/vList2"/>
    <dgm:cxn modelId="{C4EE987A-12C1-4DF7-ABAA-32C7BF72631D}" srcId="{0AFB8255-CD44-40D5-ACBC-390C1CCF9163}" destId="{7C4D2D92-74EE-4730-959C-6B55416DC528}" srcOrd="0" destOrd="0" parTransId="{3BB31E90-CBC5-45C3-A5A0-F9A680DA2347}" sibTransId="{CBC09AA3-2C36-42CD-BA67-AC8C62B90F9B}"/>
    <dgm:cxn modelId="{58FA36CE-DE21-44F7-B448-427BFAFEF330}" type="presOf" srcId="{7C4D2D92-74EE-4730-959C-6B55416DC528}" destId="{5D1C95E4-C0F7-4376-B673-3732CB32C633}" srcOrd="0" destOrd="0" presId="urn:microsoft.com/office/officeart/2005/8/layout/vList2"/>
    <dgm:cxn modelId="{7F9CF887-7560-460F-9449-1E9914CC26B8}" srcId="{0AFB8255-CD44-40D5-ACBC-390C1CCF9163}" destId="{5DD3B0F1-A484-48F7-A8EC-23569E8AC569}" srcOrd="1" destOrd="0" parTransId="{ECE5D578-63B4-416D-A7E5-16FA1815A32D}" sibTransId="{20248BCF-5FA1-4933-A97B-9DCD65EAE256}"/>
    <dgm:cxn modelId="{4DB3DEDF-5B85-450C-ADDF-65D4AF231146}" type="presOf" srcId="{5DD3B0F1-A484-48F7-A8EC-23569E8AC569}" destId="{F17C710C-D80E-4FED-8692-93B4A51BD315}" srcOrd="0" destOrd="0" presId="urn:microsoft.com/office/officeart/2005/8/layout/vList2"/>
    <dgm:cxn modelId="{58D3CBAD-54B5-4CA2-ABD0-61B9AE890358}" type="presParOf" srcId="{B54FBEF6-9D00-49C1-A0AB-B33D447D4F43}" destId="{5D1C95E4-C0F7-4376-B673-3732CB32C633}" srcOrd="0" destOrd="0" presId="urn:microsoft.com/office/officeart/2005/8/layout/vList2"/>
    <dgm:cxn modelId="{445CDD89-6F9D-42DE-A6FF-39C0DBEE2A5B}" type="presParOf" srcId="{B54FBEF6-9D00-49C1-A0AB-B33D447D4F43}" destId="{B6F10FE3-7CE8-457A-AED0-EFB4E4483828}" srcOrd="1" destOrd="0" presId="urn:microsoft.com/office/officeart/2005/8/layout/vList2"/>
    <dgm:cxn modelId="{967FDA86-9E60-48F7-B9EB-C40C5B356D4E}" type="presParOf" srcId="{B54FBEF6-9D00-49C1-A0AB-B33D447D4F43}" destId="{F17C710C-D80E-4FED-8692-93B4A51BD31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A1D008-EF2A-4CBB-BA34-9DC730BFC32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ADE152-CD84-449F-87D0-2088FB818383}">
      <dgm:prSet/>
      <dgm:spPr/>
      <dgm:t>
        <a:bodyPr/>
        <a:lstStyle/>
        <a:p>
          <a:r>
            <a:rPr lang="el-GR" dirty="0"/>
            <a:t>Οι θεσμοί δημιουργούνται για να εξυπηρετήσουν νέες κοινωνικές ανάγκες. Η Πρόσθετη Διδακτική Στήριξη στα σχολεία, ο σχολικός τροχονόμος, ο Επαγγελματικός Προσανατολισμός, τα 15μελή Συμβούλια, το Ανοιχτό Πανεπιστήμιο αποτελούν νέους θεσμούς στο χώρο της εκπαίδευσης. </a:t>
          </a:r>
        </a:p>
        <a:p>
          <a:r>
            <a:rPr lang="el-GR" dirty="0"/>
            <a:t>Εφόσον αναζητήσετε πληροφορίες στο διαδίκτυο, να γράψετε για τις ανάγκες που οδήγησαν στη δημιουργία αυτών των θεσμών</a:t>
          </a:r>
          <a:r>
            <a:rPr lang="el-GR"/>
            <a:t>. </a:t>
          </a:r>
        </a:p>
        <a:p>
          <a:r>
            <a:rPr lang="el-GR"/>
            <a:t>(</a:t>
          </a:r>
          <a:r>
            <a:rPr lang="el-GR" dirty="0"/>
            <a:t>Βιβλίο Μαθητή, σελ. 36, άσκηση 1)</a:t>
          </a:r>
          <a:endParaRPr lang="en-US" dirty="0"/>
        </a:p>
      </dgm:t>
    </dgm:pt>
    <dgm:pt modelId="{1AE4D8C3-244B-4B2B-AC74-A4C46058D72E}" type="parTrans" cxnId="{80CE1397-E635-4E6C-8104-5CCFBA75BC4C}">
      <dgm:prSet/>
      <dgm:spPr/>
      <dgm:t>
        <a:bodyPr/>
        <a:lstStyle/>
        <a:p>
          <a:endParaRPr lang="en-US"/>
        </a:p>
      </dgm:t>
    </dgm:pt>
    <dgm:pt modelId="{D661F711-4DEE-40CD-8BFA-D427B4DA3BC8}" type="sibTrans" cxnId="{80CE1397-E635-4E6C-8104-5CCFBA75BC4C}">
      <dgm:prSet/>
      <dgm:spPr/>
      <dgm:t>
        <a:bodyPr/>
        <a:lstStyle/>
        <a:p>
          <a:endParaRPr lang="en-US"/>
        </a:p>
      </dgm:t>
    </dgm:pt>
    <dgm:pt modelId="{0EB06D63-EDD0-441C-8E17-0F420BD3A6F2}" type="pres">
      <dgm:prSet presAssocID="{20A1D008-EF2A-4CBB-BA34-9DC730BFC3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5056C8C7-CB46-488C-99DA-F58024775C92}" type="pres">
      <dgm:prSet presAssocID="{29ADE152-CD84-449F-87D0-2088FB818383}" presName="hierRoot1" presStyleCnt="0"/>
      <dgm:spPr/>
    </dgm:pt>
    <dgm:pt modelId="{BFE134EB-630A-4B27-BCCA-78175108C4E5}" type="pres">
      <dgm:prSet presAssocID="{29ADE152-CD84-449F-87D0-2088FB818383}" presName="composite" presStyleCnt="0"/>
      <dgm:spPr/>
    </dgm:pt>
    <dgm:pt modelId="{0B0B34C7-CA55-44E8-8CCD-1E2E4329FDBF}" type="pres">
      <dgm:prSet presAssocID="{29ADE152-CD84-449F-87D0-2088FB818383}" presName="background" presStyleLbl="node0" presStyleIdx="0" presStyleCnt="1"/>
      <dgm:spPr/>
    </dgm:pt>
    <dgm:pt modelId="{2AF6EE09-64B9-437A-8EBE-4E2A844086D6}" type="pres">
      <dgm:prSet presAssocID="{29ADE152-CD84-449F-87D0-2088FB818383}" presName="text" presStyleLbl="fgAcc0" presStyleIdx="0" presStyleCnt="1" custScaleX="19303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64E7497-B268-4D81-BAFA-B77C09083D9A}" type="pres">
      <dgm:prSet presAssocID="{29ADE152-CD84-449F-87D0-2088FB818383}" presName="hierChild2" presStyleCnt="0"/>
      <dgm:spPr/>
    </dgm:pt>
  </dgm:ptLst>
  <dgm:cxnLst>
    <dgm:cxn modelId="{DF54837A-C716-4275-9F4D-702819F68497}" type="presOf" srcId="{29ADE152-CD84-449F-87D0-2088FB818383}" destId="{2AF6EE09-64B9-437A-8EBE-4E2A844086D6}" srcOrd="0" destOrd="0" presId="urn:microsoft.com/office/officeart/2005/8/layout/hierarchy1"/>
    <dgm:cxn modelId="{80CE1397-E635-4E6C-8104-5CCFBA75BC4C}" srcId="{20A1D008-EF2A-4CBB-BA34-9DC730BFC329}" destId="{29ADE152-CD84-449F-87D0-2088FB818383}" srcOrd="0" destOrd="0" parTransId="{1AE4D8C3-244B-4B2B-AC74-A4C46058D72E}" sibTransId="{D661F711-4DEE-40CD-8BFA-D427B4DA3BC8}"/>
    <dgm:cxn modelId="{B322DA93-A34F-458C-9830-DB727C21A6B2}" type="presOf" srcId="{20A1D008-EF2A-4CBB-BA34-9DC730BFC329}" destId="{0EB06D63-EDD0-441C-8E17-0F420BD3A6F2}" srcOrd="0" destOrd="0" presId="urn:microsoft.com/office/officeart/2005/8/layout/hierarchy1"/>
    <dgm:cxn modelId="{0D3B7CDF-D9E3-449E-836E-CAA223A50636}" type="presParOf" srcId="{0EB06D63-EDD0-441C-8E17-0F420BD3A6F2}" destId="{5056C8C7-CB46-488C-99DA-F58024775C92}" srcOrd="0" destOrd="0" presId="urn:microsoft.com/office/officeart/2005/8/layout/hierarchy1"/>
    <dgm:cxn modelId="{1F74EBA9-1297-4D9A-A258-71108BDC39A3}" type="presParOf" srcId="{5056C8C7-CB46-488C-99DA-F58024775C92}" destId="{BFE134EB-630A-4B27-BCCA-78175108C4E5}" srcOrd="0" destOrd="0" presId="urn:microsoft.com/office/officeart/2005/8/layout/hierarchy1"/>
    <dgm:cxn modelId="{672FB7B3-6D6D-4D89-ADA3-A8C52A7F2F19}" type="presParOf" srcId="{BFE134EB-630A-4B27-BCCA-78175108C4E5}" destId="{0B0B34C7-CA55-44E8-8CCD-1E2E4329FDBF}" srcOrd="0" destOrd="0" presId="urn:microsoft.com/office/officeart/2005/8/layout/hierarchy1"/>
    <dgm:cxn modelId="{9A6F2DD8-12D1-4C7D-96BA-BBA790977CB5}" type="presParOf" srcId="{BFE134EB-630A-4B27-BCCA-78175108C4E5}" destId="{2AF6EE09-64B9-437A-8EBE-4E2A844086D6}" srcOrd="1" destOrd="0" presId="urn:microsoft.com/office/officeart/2005/8/layout/hierarchy1"/>
    <dgm:cxn modelId="{039A0189-2FC9-4DB2-86B1-1290EA632143}" type="presParOf" srcId="{5056C8C7-CB46-488C-99DA-F58024775C92}" destId="{664E7497-B268-4D81-BAFA-B77C09083D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41486-2F84-473D-9FC5-505A10D50ADE}">
      <dsp:nvSpPr>
        <dsp:cNvPr id="0" name=""/>
        <dsp:cNvSpPr/>
      </dsp:nvSpPr>
      <dsp:spPr>
        <a:xfrm>
          <a:off x="0" y="0"/>
          <a:ext cx="67607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63ED5-F83D-4367-8A10-E42ED88ACC8D}">
      <dsp:nvSpPr>
        <dsp:cNvPr id="0" name=""/>
        <dsp:cNvSpPr/>
      </dsp:nvSpPr>
      <dsp:spPr>
        <a:xfrm>
          <a:off x="0" y="0"/>
          <a:ext cx="6760782" cy="5431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000" kern="1200" dirty="0" smtClean="0"/>
            <a:t>Με ποιους τρόπους πραγματοποιείται η κοινωνική μεταβολή στις κοινωνίες</a:t>
          </a:r>
          <a:r>
            <a:rPr lang="en-US" sz="5000" kern="1200" dirty="0" smtClean="0"/>
            <a:t>;</a:t>
          </a:r>
          <a:endParaRPr lang="en-US" sz="5000" kern="1200" dirty="0"/>
        </a:p>
      </dsp:txBody>
      <dsp:txXfrm>
        <a:off x="0" y="0"/>
        <a:ext cx="6760782" cy="5431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00105-3DEC-4993-9CC9-7CF206A8CED5}">
      <dsp:nvSpPr>
        <dsp:cNvPr id="0" name=""/>
        <dsp:cNvSpPr/>
      </dsp:nvSpPr>
      <dsp:spPr>
        <a:xfrm>
          <a:off x="0" y="99309"/>
          <a:ext cx="10515600" cy="2917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300" kern="1200" smtClean="0"/>
            <a:t>Oι Θεσμοί αποτελούν </a:t>
          </a:r>
          <a:r>
            <a:rPr lang="el-GR" sz="4300" b="1" kern="1200" smtClean="0"/>
            <a:t>οργανωμένες</a:t>
          </a:r>
          <a:r>
            <a:rPr lang="el-GR" sz="4300" kern="1200" smtClean="0"/>
            <a:t> και </a:t>
          </a:r>
          <a:r>
            <a:rPr lang="el-GR" sz="4300" b="1" kern="1200" smtClean="0"/>
            <a:t>σταθερές</a:t>
          </a:r>
          <a:r>
            <a:rPr lang="el-GR" sz="4300" kern="1200" smtClean="0"/>
            <a:t> σχέσεις και δραστηριότητες που έχουν σκοπό να </a:t>
          </a:r>
          <a:r>
            <a:rPr lang="el-GR" sz="4300" b="1" kern="1200" smtClean="0"/>
            <a:t>ικανοποιήσουν σημαντικές κοινωνικές ανάγκες </a:t>
          </a:r>
          <a:endParaRPr lang="el-GR" sz="4300" kern="1200"/>
        </a:p>
      </dsp:txBody>
      <dsp:txXfrm>
        <a:off x="142444" y="241753"/>
        <a:ext cx="10230712" cy="26330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C95E4-C0F7-4376-B673-3732CB32C633}">
      <dsp:nvSpPr>
        <dsp:cNvPr id="0" name=""/>
        <dsp:cNvSpPr/>
      </dsp:nvSpPr>
      <dsp:spPr>
        <a:xfrm>
          <a:off x="0" y="118567"/>
          <a:ext cx="6611816" cy="262098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• έχουν σημαντικούς κοινωνικούς σκοπούς, όπως είναι η μόρφωση, η παραγωγή αγαθών, η ασφάλεια κ.λπ., </a:t>
          </a:r>
          <a:endParaRPr lang="el-GR" sz="2700" kern="1200"/>
        </a:p>
      </dsp:txBody>
      <dsp:txXfrm>
        <a:off x="127946" y="246513"/>
        <a:ext cx="6355924" cy="2365090"/>
      </dsp:txXfrm>
    </dsp:sp>
    <dsp:sp modelId="{F17C710C-D80E-4FED-8692-93B4A51BD315}">
      <dsp:nvSpPr>
        <dsp:cNvPr id="0" name=""/>
        <dsp:cNvSpPr/>
      </dsp:nvSpPr>
      <dsp:spPr>
        <a:xfrm>
          <a:off x="0" y="2817310"/>
          <a:ext cx="6611816" cy="262098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παραμένουν σχετικά σταθεροί, π.χ. ο θεσμός της οικογένειας ή του σχολείου, παρά τις μεταβολές τους, διατηρούν σχετικά σταθερές τις βασικές σχέσεις μεταξύ των ατόμων και των ρόλων τους (γονείς-παιδιά, δάσκαλοι-μαθητές)</a:t>
          </a:r>
          <a:endParaRPr lang="el-GR" sz="2700" kern="1200"/>
        </a:p>
      </dsp:txBody>
      <dsp:txXfrm>
        <a:off x="127946" y="2945256"/>
        <a:ext cx="6355924" cy="2365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B34C7-CA55-44E8-8CCD-1E2E4329FDBF}">
      <dsp:nvSpPr>
        <dsp:cNvPr id="0" name=""/>
        <dsp:cNvSpPr/>
      </dsp:nvSpPr>
      <dsp:spPr>
        <a:xfrm>
          <a:off x="142855" y="2915"/>
          <a:ext cx="9543402" cy="3139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6EE09-64B9-437A-8EBE-4E2A844086D6}">
      <dsp:nvSpPr>
        <dsp:cNvPr id="0" name=""/>
        <dsp:cNvSpPr/>
      </dsp:nvSpPr>
      <dsp:spPr>
        <a:xfrm>
          <a:off x="692182" y="524776"/>
          <a:ext cx="9543402" cy="3139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/>
            <a:t>Οι θεσμοί δημιουργούνται για να εξυπηρετήσουν νέες κοινωνικές ανάγκες. Η Πρόσθετη Διδακτική Στήριξη στα σχολεία, ο σχολικός τροχονόμος, ο Επαγγελματικός Προσανατολισμός, τα 15μελή Συμβούλια, το Ανοιχτό Πανεπιστήμιο αποτελούν νέους θεσμούς στο χώρο της εκπαίδευσης.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/>
            <a:t>Εφόσον αναζητήσετε πληροφορίες στο διαδίκτυο, να γράψετε για τις ανάγκες που οδήγησαν στη δημιουργία αυτών των θεσμών</a:t>
          </a:r>
          <a:r>
            <a:rPr lang="el-GR" sz="2400" kern="1200"/>
            <a:t>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/>
            <a:t>(</a:t>
          </a:r>
          <a:r>
            <a:rPr lang="el-GR" sz="2400" kern="1200" dirty="0"/>
            <a:t>Βιβλίο Μαθητή, σελ. 36, άσκηση 1)</a:t>
          </a:r>
          <a:endParaRPr lang="en-US" sz="2400" kern="1200" dirty="0"/>
        </a:p>
      </dsp:txBody>
      <dsp:txXfrm>
        <a:off x="784132" y="616726"/>
        <a:ext cx="9359502" cy="2955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7643-A1E3-487F-B64E-67A80B7A1734}" type="datetimeFigureOut">
              <a:rPr lang="el-GR" smtClean="0"/>
              <a:t>7/11/2024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D660-851A-40A4-8A20-F6DACBD02B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99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8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5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688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432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64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537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71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5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11/7/2024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>
              <a:spcAft>
                <a:spcPts val="1000"/>
              </a:spcAft>
            </a:pPr>
            <a:r>
              <a:rPr lang="el-GR" sz="2700" dirty="0">
                <a:latin typeface="Arial" panose="020B0604020202020204" pitchFamily="34" charset="0"/>
                <a:cs typeface="Arial" panose="020B0604020202020204" pitchFamily="34" charset="0"/>
              </a:rPr>
              <a:t>Κεφάλαιο 4: Κοινωνικοί Θεσμοί </a:t>
            </a:r>
            <a:r>
              <a:rPr lang="el-GR" sz="4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4.1 Τι είναι κοινωνικός θεσμός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1665027"/>
          </a:xfrm>
          <a:noFill/>
        </p:spPr>
        <p:txBody>
          <a:bodyPr>
            <a:normAutofit/>
          </a:bodyPr>
          <a:lstStyle/>
          <a:p>
            <a:pPr algn="l"/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Κοινωνική και Πολιτικής Αγωγή Γ΄ Γυμνάσιου, </a:t>
            </a:r>
          </a:p>
          <a:p>
            <a:pPr algn="l"/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βιβλίο μαθητή, Κεφ. 4.1, σ. 31. 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Εικόνα που περιέχει πολυχρωμία&#10;&#10;Περιγραφή που δημιουργήθηκε αυτόματα">
            <a:extLst>
              <a:ext uri="{FF2B5EF4-FFF2-40B4-BE49-F238E27FC236}">
                <a16:creationId xmlns:a16="http://schemas.microsoft.com/office/drawing/2014/main" id="{ECC8265E-6817-8ADF-87F3-9D642F8B0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96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ΔΙΔΑΚΤΙΚΟΙ ΣΤΟΧΟΙ</a:t>
            </a:r>
          </a:p>
        </p:txBody>
      </p: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8F8D9FFC-7E48-8C39-BE15-83AEFB6D09FC}"/>
              </a:ext>
            </a:extLst>
          </p:cNvPr>
          <p:cNvGrpSpPr/>
          <p:nvPr/>
        </p:nvGrpSpPr>
        <p:grpSpPr>
          <a:xfrm>
            <a:off x="838200" y="1825625"/>
            <a:ext cx="10210800" cy="4351338"/>
            <a:chOff x="838200" y="1825625"/>
            <a:chExt cx="10210800" cy="4351338"/>
          </a:xfrm>
        </p:grpSpPr>
        <p:sp>
          <p:nvSpPr>
            <p:cNvPr id="12" name="Τμήμα κύκλου 11">
              <a:extLst>
                <a:ext uri="{FF2B5EF4-FFF2-40B4-BE49-F238E27FC236}">
                  <a16:creationId xmlns:a16="http://schemas.microsoft.com/office/drawing/2014/main" id="{3633285C-1D75-B941-C63E-5B60D85ED372}"/>
                </a:ext>
              </a:extLst>
            </p:cNvPr>
            <p:cNvSpPr/>
            <p:nvPr/>
          </p:nvSpPr>
          <p:spPr>
            <a:xfrm>
              <a:off x="838200" y="1825625"/>
              <a:ext cx="4351338" cy="4351338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3" name="Ελεύθερη σχεδίαση: Σχήμα 12">
              <a:extLst>
                <a:ext uri="{FF2B5EF4-FFF2-40B4-BE49-F238E27FC236}">
                  <a16:creationId xmlns:a16="http://schemas.microsoft.com/office/drawing/2014/main" id="{7977A563-FBAF-243C-41D8-5E97FE5ED96C}"/>
                </a:ext>
              </a:extLst>
            </p:cNvPr>
            <p:cNvSpPr/>
            <p:nvPr/>
          </p:nvSpPr>
          <p:spPr>
            <a:xfrm>
              <a:off x="3013869" y="1825625"/>
              <a:ext cx="8035131" cy="4351338"/>
            </a:xfrm>
            <a:custGeom>
              <a:avLst/>
              <a:gdLst>
                <a:gd name="connsiteX0" fmla="*/ 0 w 8035131"/>
                <a:gd name="connsiteY0" fmla="*/ 0 h 4351338"/>
                <a:gd name="connsiteX1" fmla="*/ 8035131 w 8035131"/>
                <a:gd name="connsiteY1" fmla="*/ 0 h 4351338"/>
                <a:gd name="connsiteX2" fmla="*/ 8035131 w 8035131"/>
                <a:gd name="connsiteY2" fmla="*/ 4351338 h 4351338"/>
                <a:gd name="connsiteX3" fmla="*/ 0 w 8035131"/>
                <a:gd name="connsiteY3" fmla="*/ 4351338 h 4351338"/>
                <a:gd name="connsiteX4" fmla="*/ 0 w 8035131"/>
                <a:gd name="connsiteY4" fmla="*/ 0 h 435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35131" h="4351338">
                  <a:moveTo>
                    <a:pt x="0" y="0"/>
                  </a:moveTo>
                  <a:lnTo>
                    <a:pt x="8035131" y="0"/>
                  </a:lnTo>
                  <a:lnTo>
                    <a:pt x="8035131" y="4351338"/>
                  </a:lnTo>
                  <a:lnTo>
                    <a:pt x="0" y="43513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3183094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3600" kern="1200" dirty="0"/>
                <a:t>Να εξηγούμε την έννοια του κοινωνικού θεσμού</a:t>
              </a:r>
            </a:p>
          </p:txBody>
        </p:sp>
        <p:sp>
          <p:nvSpPr>
            <p:cNvPr id="14" name="Τμήμα κύκλου 13">
              <a:extLst>
                <a:ext uri="{FF2B5EF4-FFF2-40B4-BE49-F238E27FC236}">
                  <a16:creationId xmlns:a16="http://schemas.microsoft.com/office/drawing/2014/main" id="{6D513D2E-1CB7-7B3B-79D4-7504EEBF2683}"/>
                </a:ext>
              </a:extLst>
            </p:cNvPr>
            <p:cNvSpPr/>
            <p:nvPr/>
          </p:nvSpPr>
          <p:spPr>
            <a:xfrm>
              <a:off x="1599685" y="3131029"/>
              <a:ext cx="2828366" cy="2828366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5" name="Ελεύθερη σχεδίαση: Σχήμα 14">
              <a:extLst>
                <a:ext uri="{FF2B5EF4-FFF2-40B4-BE49-F238E27FC236}">
                  <a16:creationId xmlns:a16="http://schemas.microsoft.com/office/drawing/2014/main" id="{820ED7B0-4DE2-5B0A-B928-4938DF4A5729}"/>
                </a:ext>
              </a:extLst>
            </p:cNvPr>
            <p:cNvSpPr/>
            <p:nvPr/>
          </p:nvSpPr>
          <p:spPr>
            <a:xfrm>
              <a:off x="3013869" y="3131029"/>
              <a:ext cx="8035131" cy="2828366"/>
            </a:xfrm>
            <a:custGeom>
              <a:avLst/>
              <a:gdLst>
                <a:gd name="connsiteX0" fmla="*/ 0 w 8035131"/>
                <a:gd name="connsiteY0" fmla="*/ 0 h 2828366"/>
                <a:gd name="connsiteX1" fmla="*/ 8035131 w 8035131"/>
                <a:gd name="connsiteY1" fmla="*/ 0 h 2828366"/>
                <a:gd name="connsiteX2" fmla="*/ 8035131 w 8035131"/>
                <a:gd name="connsiteY2" fmla="*/ 2828366 h 2828366"/>
                <a:gd name="connsiteX3" fmla="*/ 0 w 8035131"/>
                <a:gd name="connsiteY3" fmla="*/ 2828366 h 2828366"/>
                <a:gd name="connsiteX4" fmla="*/ 0 w 8035131"/>
                <a:gd name="connsiteY4" fmla="*/ 0 h 282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35131" h="2828366">
                  <a:moveTo>
                    <a:pt x="0" y="0"/>
                  </a:moveTo>
                  <a:lnTo>
                    <a:pt x="8035131" y="0"/>
                  </a:lnTo>
                  <a:lnTo>
                    <a:pt x="8035131" y="2828366"/>
                  </a:lnTo>
                  <a:lnTo>
                    <a:pt x="0" y="28283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660127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3600" kern="1200" dirty="0"/>
                <a:t>Να περιγράφουμε τα χαρακτηριστικά τους</a:t>
              </a:r>
            </a:p>
          </p:txBody>
        </p:sp>
        <p:sp>
          <p:nvSpPr>
            <p:cNvPr id="16" name="Τμήμα κύκλου 15">
              <a:extLst>
                <a:ext uri="{FF2B5EF4-FFF2-40B4-BE49-F238E27FC236}">
                  <a16:creationId xmlns:a16="http://schemas.microsoft.com/office/drawing/2014/main" id="{3E5E764A-2437-7E25-1D78-CC8438527E9E}"/>
                </a:ext>
              </a:extLst>
            </p:cNvPr>
            <p:cNvSpPr/>
            <p:nvPr/>
          </p:nvSpPr>
          <p:spPr>
            <a:xfrm>
              <a:off x="2361168" y="4436429"/>
              <a:ext cx="1305400" cy="1305400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7" name="Ελεύθερη σχεδίαση: Σχήμα 16">
              <a:extLst>
                <a:ext uri="{FF2B5EF4-FFF2-40B4-BE49-F238E27FC236}">
                  <a16:creationId xmlns:a16="http://schemas.microsoft.com/office/drawing/2014/main" id="{B4262C97-E56C-9864-F187-67C67A974470}"/>
                </a:ext>
              </a:extLst>
            </p:cNvPr>
            <p:cNvSpPr/>
            <p:nvPr/>
          </p:nvSpPr>
          <p:spPr>
            <a:xfrm>
              <a:off x="3013869" y="4436429"/>
              <a:ext cx="8035131" cy="1305400"/>
            </a:xfrm>
            <a:custGeom>
              <a:avLst/>
              <a:gdLst>
                <a:gd name="connsiteX0" fmla="*/ 0 w 8035131"/>
                <a:gd name="connsiteY0" fmla="*/ 0 h 1305400"/>
                <a:gd name="connsiteX1" fmla="*/ 8035131 w 8035131"/>
                <a:gd name="connsiteY1" fmla="*/ 0 h 1305400"/>
                <a:gd name="connsiteX2" fmla="*/ 8035131 w 8035131"/>
                <a:gd name="connsiteY2" fmla="*/ 1305400 h 1305400"/>
                <a:gd name="connsiteX3" fmla="*/ 0 w 8035131"/>
                <a:gd name="connsiteY3" fmla="*/ 1305400 h 1305400"/>
                <a:gd name="connsiteX4" fmla="*/ 0 w 8035131"/>
                <a:gd name="connsiteY4" fmla="*/ 0 h 130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35131" h="1305400">
                  <a:moveTo>
                    <a:pt x="0" y="0"/>
                  </a:moveTo>
                  <a:lnTo>
                    <a:pt x="8035131" y="0"/>
                  </a:lnTo>
                  <a:lnTo>
                    <a:pt x="8035131" y="1305400"/>
                  </a:lnTo>
                  <a:lnTo>
                    <a:pt x="0" y="1305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3600" kern="1200" dirty="0"/>
                <a:t>Να αναφέρουμε τις κατηγορίες που διακρίνονται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152C5B2E-7DA7-31CB-9555-EC8813BA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anchor="ctr">
            <a:normAutofit/>
          </a:bodyPr>
          <a:lstStyle/>
          <a:p>
            <a:r>
              <a:rPr lang="el-GR" sz="5400" dirty="0">
                <a:latin typeface="Arial" pitchFamily="34" charset="0"/>
                <a:cs typeface="Arial" pitchFamily="34" charset="0"/>
              </a:rPr>
              <a:t>Ανάκληση Γνώσεων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: </a:t>
            </a:r>
            <a:endParaRPr lang="el-GR" sz="5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Θέση περιεχομένου 6">
            <a:extLst>
              <a:ext uri="{FF2B5EF4-FFF2-40B4-BE49-F238E27FC236}">
                <a16:creationId xmlns:a16="http://schemas.microsoft.com/office/drawing/2014/main" id="{5E97394D-BC2F-7385-59F8-FB8B81657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512351"/>
              </p:ext>
            </p:extLst>
          </p:nvPr>
        </p:nvGraphicFramePr>
        <p:xfrm>
          <a:off x="5126418" y="552091"/>
          <a:ext cx="6760782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DA608043-F13A-1506-A350-3E27D0B18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6545123" cy="45671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Aft>
                <a:spcPts val="720"/>
              </a:spcAft>
            </a:pPr>
            <a:r>
              <a:rPr lang="el-GR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Κ</a:t>
            </a:r>
            <a:r>
              <a:rPr lang="en-US" sz="32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άθε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κοινωνί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α, για να λειτουργήσει και να διατηρηθεί πρέπει να ικανοποιεί τις βασικές της ανάγκες: αναπαραγωγή νέων μελών, μετάδοση γνώσης, επίλυση συγκρούσεων κ.ά</a:t>
            </a:r>
            <a:r>
              <a:rPr lang="el-GR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					</a:t>
            </a:r>
            <a:br>
              <a:rPr lang="el-GR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Με ποιους τρόπους το επιλύει;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Graphic 13" descr="Ερωτήσεις">
            <a:extLst>
              <a:ext uri="{FF2B5EF4-FFF2-40B4-BE49-F238E27FC236}">
                <a16:creationId xmlns:a16="http://schemas.microsoft.com/office/drawing/2014/main" id="{7F628035-80A8-D30A-F7C3-0A51D3C83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27741" y="1603717"/>
            <a:ext cx="4120791" cy="360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1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E05FBE6B-2F51-FA2C-575E-4B0FC621B242}"/>
              </a:ext>
            </a:extLst>
          </p:cNvPr>
          <p:cNvGrpSpPr/>
          <p:nvPr/>
        </p:nvGrpSpPr>
        <p:grpSpPr>
          <a:xfrm>
            <a:off x="191068" y="1053499"/>
            <a:ext cx="11709780" cy="5456483"/>
            <a:chOff x="3644846" y="536300"/>
            <a:chExt cx="4946250" cy="5527443"/>
          </a:xfrm>
        </p:grpSpPr>
        <p:sp>
          <p:nvSpPr>
            <p:cNvPr id="11" name="Ελεύθερη σχεδίαση: Σχήμα 10">
              <a:extLst>
                <a:ext uri="{FF2B5EF4-FFF2-40B4-BE49-F238E27FC236}">
                  <a16:creationId xmlns:a16="http://schemas.microsoft.com/office/drawing/2014/main" id="{E47A9102-B1F8-2F7D-E78E-A67E44E7532B}"/>
                </a:ext>
              </a:extLst>
            </p:cNvPr>
            <p:cNvSpPr/>
            <p:nvPr/>
          </p:nvSpPr>
          <p:spPr>
            <a:xfrm>
              <a:off x="5232917" y="2667664"/>
              <a:ext cx="1726164" cy="1726164"/>
            </a:xfrm>
            <a:custGeom>
              <a:avLst/>
              <a:gdLst>
                <a:gd name="connsiteX0" fmla="*/ 0 w 1726164"/>
                <a:gd name="connsiteY0" fmla="*/ 287700 h 1726164"/>
                <a:gd name="connsiteX1" fmla="*/ 287700 w 1726164"/>
                <a:gd name="connsiteY1" fmla="*/ 0 h 1726164"/>
                <a:gd name="connsiteX2" fmla="*/ 1438464 w 1726164"/>
                <a:gd name="connsiteY2" fmla="*/ 0 h 1726164"/>
                <a:gd name="connsiteX3" fmla="*/ 1726164 w 1726164"/>
                <a:gd name="connsiteY3" fmla="*/ 287700 h 1726164"/>
                <a:gd name="connsiteX4" fmla="*/ 1726164 w 1726164"/>
                <a:gd name="connsiteY4" fmla="*/ 1438464 h 1726164"/>
                <a:gd name="connsiteX5" fmla="*/ 1438464 w 1726164"/>
                <a:gd name="connsiteY5" fmla="*/ 1726164 h 1726164"/>
                <a:gd name="connsiteX6" fmla="*/ 287700 w 1726164"/>
                <a:gd name="connsiteY6" fmla="*/ 1726164 h 1726164"/>
                <a:gd name="connsiteX7" fmla="*/ 0 w 1726164"/>
                <a:gd name="connsiteY7" fmla="*/ 1438464 h 1726164"/>
                <a:gd name="connsiteX8" fmla="*/ 0 w 1726164"/>
                <a:gd name="connsiteY8" fmla="*/ 287700 h 172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6164" h="1726164">
                  <a:moveTo>
                    <a:pt x="0" y="287700"/>
                  </a:moveTo>
                  <a:cubicBezTo>
                    <a:pt x="0" y="128808"/>
                    <a:pt x="128808" y="0"/>
                    <a:pt x="287700" y="0"/>
                  </a:cubicBezTo>
                  <a:lnTo>
                    <a:pt x="1438464" y="0"/>
                  </a:lnTo>
                  <a:cubicBezTo>
                    <a:pt x="1597356" y="0"/>
                    <a:pt x="1726164" y="128808"/>
                    <a:pt x="1726164" y="287700"/>
                  </a:cubicBezTo>
                  <a:lnTo>
                    <a:pt x="1726164" y="1438464"/>
                  </a:lnTo>
                  <a:cubicBezTo>
                    <a:pt x="1726164" y="1597356"/>
                    <a:pt x="1597356" y="1726164"/>
                    <a:pt x="1438464" y="1726164"/>
                  </a:cubicBezTo>
                  <a:lnTo>
                    <a:pt x="287700" y="1726164"/>
                  </a:lnTo>
                  <a:cubicBezTo>
                    <a:pt x="128808" y="1726164"/>
                    <a:pt x="0" y="1597356"/>
                    <a:pt x="0" y="1438464"/>
                  </a:cubicBezTo>
                  <a:lnTo>
                    <a:pt x="0" y="287700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764" tIns="147764" rIns="147764" bIns="14776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2800" kern="1200" dirty="0"/>
                <a:t>Κοινωνικοί Θεσμοί</a:t>
              </a:r>
            </a:p>
          </p:txBody>
        </p:sp>
        <p:sp>
          <p:nvSpPr>
            <p:cNvPr id="12" name="Ελεύθερη σχεδίαση: Σχήμα 11">
              <a:extLst>
                <a:ext uri="{FF2B5EF4-FFF2-40B4-BE49-F238E27FC236}">
                  <a16:creationId xmlns:a16="http://schemas.microsoft.com/office/drawing/2014/main" id="{D2840474-258B-613C-109D-1764271ADEC3}"/>
                </a:ext>
              </a:extLst>
            </p:cNvPr>
            <p:cNvSpPr/>
            <p:nvPr/>
          </p:nvSpPr>
          <p:spPr>
            <a:xfrm rot="16200000">
              <a:off x="5608583" y="2180247"/>
              <a:ext cx="974833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974833" y="0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3" name="Ελεύθερη σχεδίαση: Σχήμα 12">
              <a:extLst>
                <a:ext uri="{FF2B5EF4-FFF2-40B4-BE49-F238E27FC236}">
                  <a16:creationId xmlns:a16="http://schemas.microsoft.com/office/drawing/2014/main" id="{58254BE1-127C-615A-6678-E198DA317AF3}"/>
                </a:ext>
              </a:extLst>
            </p:cNvPr>
            <p:cNvSpPr/>
            <p:nvPr/>
          </p:nvSpPr>
          <p:spPr>
            <a:xfrm>
              <a:off x="4424233" y="536300"/>
              <a:ext cx="3582585" cy="1156530"/>
            </a:xfrm>
            <a:custGeom>
              <a:avLst/>
              <a:gdLst>
                <a:gd name="connsiteX0" fmla="*/ 0 w 1156530"/>
                <a:gd name="connsiteY0" fmla="*/ 192759 h 1156530"/>
                <a:gd name="connsiteX1" fmla="*/ 192759 w 1156530"/>
                <a:gd name="connsiteY1" fmla="*/ 0 h 1156530"/>
                <a:gd name="connsiteX2" fmla="*/ 963771 w 1156530"/>
                <a:gd name="connsiteY2" fmla="*/ 0 h 1156530"/>
                <a:gd name="connsiteX3" fmla="*/ 1156530 w 1156530"/>
                <a:gd name="connsiteY3" fmla="*/ 192759 h 1156530"/>
                <a:gd name="connsiteX4" fmla="*/ 1156530 w 1156530"/>
                <a:gd name="connsiteY4" fmla="*/ 963771 h 1156530"/>
                <a:gd name="connsiteX5" fmla="*/ 963771 w 1156530"/>
                <a:gd name="connsiteY5" fmla="*/ 1156530 h 1156530"/>
                <a:gd name="connsiteX6" fmla="*/ 192759 w 1156530"/>
                <a:gd name="connsiteY6" fmla="*/ 1156530 h 1156530"/>
                <a:gd name="connsiteX7" fmla="*/ 0 w 1156530"/>
                <a:gd name="connsiteY7" fmla="*/ 963771 h 1156530"/>
                <a:gd name="connsiteX8" fmla="*/ 0 w 1156530"/>
                <a:gd name="connsiteY8" fmla="*/ 192759 h 115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6530" h="1156530">
                  <a:moveTo>
                    <a:pt x="0" y="192759"/>
                  </a:moveTo>
                  <a:cubicBezTo>
                    <a:pt x="0" y="86301"/>
                    <a:pt x="86301" y="0"/>
                    <a:pt x="192759" y="0"/>
                  </a:cubicBezTo>
                  <a:lnTo>
                    <a:pt x="963771" y="0"/>
                  </a:lnTo>
                  <a:cubicBezTo>
                    <a:pt x="1070229" y="0"/>
                    <a:pt x="1156530" y="86301"/>
                    <a:pt x="1156530" y="192759"/>
                  </a:cubicBezTo>
                  <a:lnTo>
                    <a:pt x="1156530" y="963771"/>
                  </a:lnTo>
                  <a:cubicBezTo>
                    <a:pt x="1156530" y="1070229"/>
                    <a:pt x="1070229" y="1156530"/>
                    <a:pt x="963771" y="1156530"/>
                  </a:cubicBezTo>
                  <a:lnTo>
                    <a:pt x="192759" y="1156530"/>
                  </a:lnTo>
                  <a:cubicBezTo>
                    <a:pt x="86301" y="1156530"/>
                    <a:pt x="0" y="1070229"/>
                    <a:pt x="0" y="963771"/>
                  </a:cubicBezTo>
                  <a:lnTo>
                    <a:pt x="0" y="192759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777" tIns="76777" rIns="76777" bIns="76777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kern="1200" dirty="0"/>
                <a:t>Αναπαραγωγή νέων &amp; φροντίδα νέων μελών =&gt; Θεσμός της Οικογένειας/Συγγένειας</a:t>
              </a:r>
            </a:p>
          </p:txBody>
        </p:sp>
        <p:sp>
          <p:nvSpPr>
            <p:cNvPr id="14" name="Ελεύθερη σχεδίαση: Σχήμα 13">
              <a:extLst>
                <a:ext uri="{FF2B5EF4-FFF2-40B4-BE49-F238E27FC236}">
                  <a16:creationId xmlns:a16="http://schemas.microsoft.com/office/drawing/2014/main" id="{1A103FE9-7B68-A346-25DA-6FE401B5A678}"/>
                </a:ext>
              </a:extLst>
            </p:cNvPr>
            <p:cNvSpPr/>
            <p:nvPr/>
          </p:nvSpPr>
          <p:spPr>
            <a:xfrm rot="20520000">
              <a:off x="6937041" y="3111154"/>
              <a:ext cx="900658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900658" y="0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5" name="Ελεύθερη σχεδίαση: Σχήμα 14">
              <a:extLst>
                <a:ext uri="{FF2B5EF4-FFF2-40B4-BE49-F238E27FC236}">
                  <a16:creationId xmlns:a16="http://schemas.microsoft.com/office/drawing/2014/main" id="{F237AB81-4A30-5B62-CEC0-50BD5CB5C000}"/>
                </a:ext>
              </a:extLst>
            </p:cNvPr>
            <p:cNvSpPr/>
            <p:nvPr/>
          </p:nvSpPr>
          <p:spPr>
            <a:xfrm>
              <a:off x="7338282" y="2095209"/>
              <a:ext cx="1252814" cy="1726164"/>
            </a:xfrm>
            <a:custGeom>
              <a:avLst/>
              <a:gdLst>
                <a:gd name="connsiteX0" fmla="*/ 0 w 1156530"/>
                <a:gd name="connsiteY0" fmla="*/ 192759 h 1156530"/>
                <a:gd name="connsiteX1" fmla="*/ 192759 w 1156530"/>
                <a:gd name="connsiteY1" fmla="*/ 0 h 1156530"/>
                <a:gd name="connsiteX2" fmla="*/ 963771 w 1156530"/>
                <a:gd name="connsiteY2" fmla="*/ 0 h 1156530"/>
                <a:gd name="connsiteX3" fmla="*/ 1156530 w 1156530"/>
                <a:gd name="connsiteY3" fmla="*/ 192759 h 1156530"/>
                <a:gd name="connsiteX4" fmla="*/ 1156530 w 1156530"/>
                <a:gd name="connsiteY4" fmla="*/ 963771 h 1156530"/>
                <a:gd name="connsiteX5" fmla="*/ 963771 w 1156530"/>
                <a:gd name="connsiteY5" fmla="*/ 1156530 h 1156530"/>
                <a:gd name="connsiteX6" fmla="*/ 192759 w 1156530"/>
                <a:gd name="connsiteY6" fmla="*/ 1156530 h 1156530"/>
                <a:gd name="connsiteX7" fmla="*/ 0 w 1156530"/>
                <a:gd name="connsiteY7" fmla="*/ 963771 h 1156530"/>
                <a:gd name="connsiteX8" fmla="*/ 0 w 1156530"/>
                <a:gd name="connsiteY8" fmla="*/ 192759 h 115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6530" h="1156530">
                  <a:moveTo>
                    <a:pt x="0" y="192759"/>
                  </a:moveTo>
                  <a:cubicBezTo>
                    <a:pt x="0" y="86301"/>
                    <a:pt x="86301" y="0"/>
                    <a:pt x="192759" y="0"/>
                  </a:cubicBezTo>
                  <a:lnTo>
                    <a:pt x="963771" y="0"/>
                  </a:lnTo>
                  <a:cubicBezTo>
                    <a:pt x="1070229" y="0"/>
                    <a:pt x="1156530" y="86301"/>
                    <a:pt x="1156530" y="192759"/>
                  </a:cubicBezTo>
                  <a:lnTo>
                    <a:pt x="1156530" y="963771"/>
                  </a:lnTo>
                  <a:cubicBezTo>
                    <a:pt x="1156530" y="1070229"/>
                    <a:pt x="1070229" y="1156530"/>
                    <a:pt x="963771" y="1156530"/>
                  </a:cubicBezTo>
                  <a:lnTo>
                    <a:pt x="192759" y="1156530"/>
                  </a:lnTo>
                  <a:cubicBezTo>
                    <a:pt x="86301" y="1156530"/>
                    <a:pt x="0" y="1070229"/>
                    <a:pt x="0" y="963771"/>
                  </a:cubicBezTo>
                  <a:lnTo>
                    <a:pt x="0" y="192759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777" tIns="76777" rIns="76777" bIns="76777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kern="1200" dirty="0"/>
                <a:t>Μετάδοση και παραγωγή γνώσεων και αξιών =&gt; Εκπαιδευτικοί θεσμοί</a:t>
              </a:r>
            </a:p>
          </p:txBody>
        </p:sp>
        <p:sp>
          <p:nvSpPr>
            <p:cNvPr id="16" name="Ελεύθερη σχεδίαση: Σχήμα 15">
              <a:extLst>
                <a:ext uri="{FF2B5EF4-FFF2-40B4-BE49-F238E27FC236}">
                  <a16:creationId xmlns:a16="http://schemas.microsoft.com/office/drawing/2014/main" id="{F08EE2BE-4DF1-57C6-D9F1-CF62E658C8D9}"/>
                </a:ext>
              </a:extLst>
            </p:cNvPr>
            <p:cNvSpPr/>
            <p:nvPr/>
          </p:nvSpPr>
          <p:spPr>
            <a:xfrm rot="3240000">
              <a:off x="6592274" y="4650521"/>
              <a:ext cx="634577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634577" y="0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7" name="Ελεύθερη σχεδίαση: Σχήμα 16">
              <a:extLst>
                <a:ext uri="{FF2B5EF4-FFF2-40B4-BE49-F238E27FC236}">
                  <a16:creationId xmlns:a16="http://schemas.microsoft.com/office/drawing/2014/main" id="{70F2702F-2926-E431-263E-A47B0E6181D7}"/>
                </a:ext>
              </a:extLst>
            </p:cNvPr>
            <p:cNvSpPr/>
            <p:nvPr/>
          </p:nvSpPr>
          <p:spPr>
            <a:xfrm>
              <a:off x="6571867" y="4907213"/>
              <a:ext cx="2019228" cy="1156530"/>
            </a:xfrm>
            <a:custGeom>
              <a:avLst/>
              <a:gdLst>
                <a:gd name="connsiteX0" fmla="*/ 0 w 1156530"/>
                <a:gd name="connsiteY0" fmla="*/ 192759 h 1156530"/>
                <a:gd name="connsiteX1" fmla="*/ 192759 w 1156530"/>
                <a:gd name="connsiteY1" fmla="*/ 0 h 1156530"/>
                <a:gd name="connsiteX2" fmla="*/ 963771 w 1156530"/>
                <a:gd name="connsiteY2" fmla="*/ 0 h 1156530"/>
                <a:gd name="connsiteX3" fmla="*/ 1156530 w 1156530"/>
                <a:gd name="connsiteY3" fmla="*/ 192759 h 1156530"/>
                <a:gd name="connsiteX4" fmla="*/ 1156530 w 1156530"/>
                <a:gd name="connsiteY4" fmla="*/ 963771 h 1156530"/>
                <a:gd name="connsiteX5" fmla="*/ 963771 w 1156530"/>
                <a:gd name="connsiteY5" fmla="*/ 1156530 h 1156530"/>
                <a:gd name="connsiteX6" fmla="*/ 192759 w 1156530"/>
                <a:gd name="connsiteY6" fmla="*/ 1156530 h 1156530"/>
                <a:gd name="connsiteX7" fmla="*/ 0 w 1156530"/>
                <a:gd name="connsiteY7" fmla="*/ 963771 h 1156530"/>
                <a:gd name="connsiteX8" fmla="*/ 0 w 1156530"/>
                <a:gd name="connsiteY8" fmla="*/ 192759 h 115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6530" h="1156530">
                  <a:moveTo>
                    <a:pt x="0" y="192759"/>
                  </a:moveTo>
                  <a:cubicBezTo>
                    <a:pt x="0" y="86301"/>
                    <a:pt x="86301" y="0"/>
                    <a:pt x="192759" y="0"/>
                  </a:cubicBezTo>
                  <a:lnTo>
                    <a:pt x="963771" y="0"/>
                  </a:lnTo>
                  <a:cubicBezTo>
                    <a:pt x="1070229" y="0"/>
                    <a:pt x="1156530" y="86301"/>
                    <a:pt x="1156530" y="192759"/>
                  </a:cubicBezTo>
                  <a:lnTo>
                    <a:pt x="1156530" y="963771"/>
                  </a:lnTo>
                  <a:cubicBezTo>
                    <a:pt x="1156530" y="1070229"/>
                    <a:pt x="1070229" y="1156530"/>
                    <a:pt x="963771" y="1156530"/>
                  </a:cubicBezTo>
                  <a:lnTo>
                    <a:pt x="192759" y="1156530"/>
                  </a:lnTo>
                  <a:cubicBezTo>
                    <a:pt x="86301" y="1156530"/>
                    <a:pt x="0" y="1070229"/>
                    <a:pt x="0" y="963771"/>
                  </a:cubicBezTo>
                  <a:lnTo>
                    <a:pt x="0" y="192759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397" tIns="84397" rIns="84397" bIns="84397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kern="1200" dirty="0"/>
                <a:t>Παραγωγή αγαθών =&gt; Οικονομικοί θεσμοί (επιχειρήσεις, υπηρεσίες)</a:t>
              </a:r>
            </a:p>
          </p:txBody>
        </p:sp>
        <p:sp>
          <p:nvSpPr>
            <p:cNvPr id="18" name="Ελεύθερη σχεδίαση: Σχήμα 17">
              <a:extLst>
                <a:ext uri="{FF2B5EF4-FFF2-40B4-BE49-F238E27FC236}">
                  <a16:creationId xmlns:a16="http://schemas.microsoft.com/office/drawing/2014/main" id="{2F635C10-1A7C-51A4-B2A4-DBB563545498}"/>
                </a:ext>
              </a:extLst>
            </p:cNvPr>
            <p:cNvSpPr/>
            <p:nvPr/>
          </p:nvSpPr>
          <p:spPr>
            <a:xfrm rot="7560000">
              <a:off x="4965147" y="4650521"/>
              <a:ext cx="634577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634577" y="0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19" name="Ελεύθερη σχεδίαση: Σχήμα 18">
              <a:extLst>
                <a:ext uri="{FF2B5EF4-FFF2-40B4-BE49-F238E27FC236}">
                  <a16:creationId xmlns:a16="http://schemas.microsoft.com/office/drawing/2014/main" id="{CAE2C04C-E495-8D83-39F9-9D9D01A4A9D3}"/>
                </a:ext>
              </a:extLst>
            </p:cNvPr>
            <p:cNvSpPr/>
            <p:nvPr/>
          </p:nvSpPr>
          <p:spPr>
            <a:xfrm>
              <a:off x="3792584" y="4907213"/>
              <a:ext cx="1913767" cy="1156530"/>
            </a:xfrm>
            <a:custGeom>
              <a:avLst/>
              <a:gdLst>
                <a:gd name="connsiteX0" fmla="*/ 0 w 1156530"/>
                <a:gd name="connsiteY0" fmla="*/ 192759 h 1156530"/>
                <a:gd name="connsiteX1" fmla="*/ 192759 w 1156530"/>
                <a:gd name="connsiteY1" fmla="*/ 0 h 1156530"/>
                <a:gd name="connsiteX2" fmla="*/ 963771 w 1156530"/>
                <a:gd name="connsiteY2" fmla="*/ 0 h 1156530"/>
                <a:gd name="connsiteX3" fmla="*/ 1156530 w 1156530"/>
                <a:gd name="connsiteY3" fmla="*/ 192759 h 1156530"/>
                <a:gd name="connsiteX4" fmla="*/ 1156530 w 1156530"/>
                <a:gd name="connsiteY4" fmla="*/ 963771 h 1156530"/>
                <a:gd name="connsiteX5" fmla="*/ 963771 w 1156530"/>
                <a:gd name="connsiteY5" fmla="*/ 1156530 h 1156530"/>
                <a:gd name="connsiteX6" fmla="*/ 192759 w 1156530"/>
                <a:gd name="connsiteY6" fmla="*/ 1156530 h 1156530"/>
                <a:gd name="connsiteX7" fmla="*/ 0 w 1156530"/>
                <a:gd name="connsiteY7" fmla="*/ 963771 h 1156530"/>
                <a:gd name="connsiteX8" fmla="*/ 0 w 1156530"/>
                <a:gd name="connsiteY8" fmla="*/ 192759 h 115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6530" h="1156530">
                  <a:moveTo>
                    <a:pt x="0" y="192759"/>
                  </a:moveTo>
                  <a:cubicBezTo>
                    <a:pt x="0" y="86301"/>
                    <a:pt x="86301" y="0"/>
                    <a:pt x="192759" y="0"/>
                  </a:cubicBezTo>
                  <a:lnTo>
                    <a:pt x="963771" y="0"/>
                  </a:lnTo>
                  <a:cubicBezTo>
                    <a:pt x="1070229" y="0"/>
                    <a:pt x="1156530" y="86301"/>
                    <a:pt x="1156530" y="192759"/>
                  </a:cubicBezTo>
                  <a:lnTo>
                    <a:pt x="1156530" y="963771"/>
                  </a:lnTo>
                  <a:cubicBezTo>
                    <a:pt x="1156530" y="1070229"/>
                    <a:pt x="1070229" y="1156530"/>
                    <a:pt x="963771" y="1156530"/>
                  </a:cubicBezTo>
                  <a:lnTo>
                    <a:pt x="192759" y="1156530"/>
                  </a:lnTo>
                  <a:cubicBezTo>
                    <a:pt x="86301" y="1156530"/>
                    <a:pt x="0" y="1070229"/>
                    <a:pt x="0" y="963771"/>
                  </a:cubicBezTo>
                  <a:lnTo>
                    <a:pt x="0" y="192759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397" tIns="84397" rIns="84397" bIns="84397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kern="1200" dirty="0"/>
                <a:t>Εξισορρόπηση συγκρούσεων – κανόνες συμβίωσης =&gt; Πολιτικοί θεσμοί</a:t>
              </a:r>
            </a:p>
          </p:txBody>
        </p:sp>
        <p:sp>
          <p:nvSpPr>
            <p:cNvPr id="20" name="Ελεύθερη σχεδίαση: Σχήμα 19">
              <a:extLst>
                <a:ext uri="{FF2B5EF4-FFF2-40B4-BE49-F238E27FC236}">
                  <a16:creationId xmlns:a16="http://schemas.microsoft.com/office/drawing/2014/main" id="{8AE38299-B396-4048-554E-783C9A9691BC}"/>
                </a:ext>
              </a:extLst>
            </p:cNvPr>
            <p:cNvSpPr/>
            <p:nvPr/>
          </p:nvSpPr>
          <p:spPr>
            <a:xfrm rot="11880000">
              <a:off x="4354299" y="3111154"/>
              <a:ext cx="900658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900658" y="0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21" name="Ελεύθερη σχεδίαση: Σχήμα 20">
              <a:extLst>
                <a:ext uri="{FF2B5EF4-FFF2-40B4-BE49-F238E27FC236}">
                  <a16:creationId xmlns:a16="http://schemas.microsoft.com/office/drawing/2014/main" id="{2DD593A6-CA84-8356-351E-E546AFCD636F}"/>
                </a:ext>
              </a:extLst>
            </p:cNvPr>
            <p:cNvSpPr/>
            <p:nvPr/>
          </p:nvSpPr>
          <p:spPr>
            <a:xfrm>
              <a:off x="3644846" y="2342467"/>
              <a:ext cx="1258723" cy="1156530"/>
            </a:xfrm>
            <a:custGeom>
              <a:avLst/>
              <a:gdLst>
                <a:gd name="connsiteX0" fmla="*/ 0 w 1156530"/>
                <a:gd name="connsiteY0" fmla="*/ 192759 h 1156530"/>
                <a:gd name="connsiteX1" fmla="*/ 192759 w 1156530"/>
                <a:gd name="connsiteY1" fmla="*/ 0 h 1156530"/>
                <a:gd name="connsiteX2" fmla="*/ 963771 w 1156530"/>
                <a:gd name="connsiteY2" fmla="*/ 0 h 1156530"/>
                <a:gd name="connsiteX3" fmla="*/ 1156530 w 1156530"/>
                <a:gd name="connsiteY3" fmla="*/ 192759 h 1156530"/>
                <a:gd name="connsiteX4" fmla="*/ 1156530 w 1156530"/>
                <a:gd name="connsiteY4" fmla="*/ 963771 h 1156530"/>
                <a:gd name="connsiteX5" fmla="*/ 963771 w 1156530"/>
                <a:gd name="connsiteY5" fmla="*/ 1156530 h 1156530"/>
                <a:gd name="connsiteX6" fmla="*/ 192759 w 1156530"/>
                <a:gd name="connsiteY6" fmla="*/ 1156530 h 1156530"/>
                <a:gd name="connsiteX7" fmla="*/ 0 w 1156530"/>
                <a:gd name="connsiteY7" fmla="*/ 963771 h 1156530"/>
                <a:gd name="connsiteX8" fmla="*/ 0 w 1156530"/>
                <a:gd name="connsiteY8" fmla="*/ 192759 h 1156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6530" h="1156530">
                  <a:moveTo>
                    <a:pt x="0" y="192759"/>
                  </a:moveTo>
                  <a:cubicBezTo>
                    <a:pt x="0" y="86301"/>
                    <a:pt x="86301" y="0"/>
                    <a:pt x="192759" y="0"/>
                  </a:cubicBezTo>
                  <a:lnTo>
                    <a:pt x="963771" y="0"/>
                  </a:lnTo>
                  <a:cubicBezTo>
                    <a:pt x="1070229" y="0"/>
                    <a:pt x="1156530" y="86301"/>
                    <a:pt x="1156530" y="192759"/>
                  </a:cubicBezTo>
                  <a:lnTo>
                    <a:pt x="1156530" y="963771"/>
                  </a:lnTo>
                  <a:cubicBezTo>
                    <a:pt x="1156530" y="1070229"/>
                    <a:pt x="1070229" y="1156530"/>
                    <a:pt x="963771" y="1156530"/>
                  </a:cubicBezTo>
                  <a:lnTo>
                    <a:pt x="192759" y="1156530"/>
                  </a:lnTo>
                  <a:cubicBezTo>
                    <a:pt x="86301" y="1156530"/>
                    <a:pt x="0" y="1070229"/>
                    <a:pt x="0" y="963771"/>
                  </a:cubicBezTo>
                  <a:lnTo>
                    <a:pt x="0" y="192759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477" tIns="89477" rIns="89477" bIns="89477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kern="1200" dirty="0"/>
                <a:t>Πίστη – Λατρευτικές σχέσεις =&gt; Θρησκευτικοί θεσμοί</a:t>
              </a:r>
            </a:p>
          </p:txBody>
        </p:sp>
      </p:grpSp>
      <p:sp>
        <p:nvSpPr>
          <p:cNvPr id="3" name="Ορθογώνιο 2"/>
          <p:cNvSpPr/>
          <p:nvPr/>
        </p:nvSpPr>
        <p:spPr>
          <a:xfrm>
            <a:off x="540824" y="252724"/>
            <a:ext cx="10705108" cy="555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</a:pPr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Τι κάνουν οι κοινωνικοί θεσμοί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val="375534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Θέση περιεχομένου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658390"/>
              </p:ext>
            </p:extLst>
          </p:nvPr>
        </p:nvGraphicFramePr>
        <p:xfrm>
          <a:off x="838200" y="1591878"/>
          <a:ext cx="10515600" cy="3116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122381-FFD6-C61C-D6A3-5B68D8BE7D4B}"/>
              </a:ext>
            </a:extLst>
          </p:cNvPr>
          <p:cNvSpPr txBox="1"/>
          <p:nvPr/>
        </p:nvSpPr>
        <p:spPr>
          <a:xfrm>
            <a:off x="924448" y="636795"/>
            <a:ext cx="9748911" cy="5847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/>
              <a:t>Κοινωνικοί Θεσμοί</a:t>
            </a:r>
            <a:r>
              <a:rPr lang="en-US" sz="3200" b="1" dirty="0"/>
              <a:t>:</a:t>
            </a:r>
            <a:r>
              <a:rPr lang="el-GR" sz="3200" b="1" dirty="0"/>
              <a:t> Εννοιολόγηση </a:t>
            </a:r>
          </a:p>
        </p:txBody>
      </p:sp>
    </p:spTree>
    <p:extLst>
      <p:ext uri="{BB962C8B-B14F-4D97-AF65-F5344CB8AC3E}">
        <p14:creationId xmlns:p14="http://schemas.microsoft.com/office/powerpoint/2010/main" val="42912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58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0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199" y="713312"/>
            <a:ext cx="4394981" cy="5431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4400" dirty="0">
                <a:ea typeface="+mj-ea"/>
                <a:cs typeface="+mj-cs"/>
              </a:rPr>
              <a:t>Β</a:t>
            </a:r>
            <a:r>
              <a:rPr lang="en-US" sz="4400" kern="1200" dirty="0" smtClean="0">
                <a:solidFill>
                  <a:schemeClr val="tx1"/>
                </a:solidFill>
                <a:ea typeface="+mj-ea"/>
                <a:cs typeface="+mj-cs"/>
              </a:rPr>
              <a:t>α</a:t>
            </a:r>
            <a:r>
              <a:rPr lang="en-US" sz="4400" kern="1200" dirty="0" err="1" smtClean="0">
                <a:solidFill>
                  <a:schemeClr val="tx1"/>
                </a:solidFill>
                <a:ea typeface="+mj-ea"/>
                <a:cs typeface="+mj-cs"/>
              </a:rPr>
              <a:t>σικά</a:t>
            </a:r>
            <a:r>
              <a:rPr lang="en-US" sz="4400" kern="1200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4400" kern="1200" dirty="0">
                <a:solidFill>
                  <a:schemeClr val="tx1"/>
                </a:solidFill>
                <a:ea typeface="+mj-ea"/>
                <a:cs typeface="+mj-cs"/>
              </a:rPr>
              <a:t>χαρα</a:t>
            </a:r>
            <a:r>
              <a:rPr lang="en-US" sz="4400" kern="1200" dirty="0" err="1">
                <a:solidFill>
                  <a:schemeClr val="tx1"/>
                </a:solidFill>
                <a:ea typeface="+mj-ea"/>
                <a:cs typeface="+mj-cs"/>
              </a:rPr>
              <a:t>κτηριστικά</a:t>
            </a:r>
            <a:r>
              <a:rPr lang="en-US" sz="4400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a typeface="+mj-ea"/>
                <a:cs typeface="+mj-cs"/>
              </a:rPr>
              <a:t>κοινωνικών</a:t>
            </a:r>
            <a:r>
              <a:rPr lang="en-US" sz="4400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a typeface="+mj-ea"/>
                <a:cs typeface="+mj-cs"/>
              </a:rPr>
              <a:t>θεσμών</a:t>
            </a:r>
            <a:r>
              <a:rPr lang="en-US" sz="4400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1159158864"/>
              </p:ext>
            </p:extLst>
          </p:nvPr>
        </p:nvGraphicFramePr>
        <p:xfrm>
          <a:off x="5387927" y="587829"/>
          <a:ext cx="6611816" cy="5556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33182" y="587829"/>
            <a:ext cx="6330461" cy="56823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228600" algn="just">
              <a:lnSpc>
                <a:spcPct val="90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124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A47F710-6138-E0A9-EE87-409E5276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l-GR" sz="48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Θέση περιεχομένου 2">
            <a:extLst>
              <a:ext uri="{FF2B5EF4-FFF2-40B4-BE49-F238E27FC236}">
                <a16:creationId xmlns:a16="http://schemas.microsoft.com/office/drawing/2014/main" id="{759FDA5C-363E-B51E-770B-4532CE45CB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898482"/>
              </p:ext>
            </p:extLst>
          </p:nvPr>
        </p:nvGraphicFramePr>
        <p:xfrm>
          <a:off x="904602" y="2560322"/>
          <a:ext cx="10378440" cy="366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3260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Γαλαζοπράσιν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664</TotalTime>
  <Words>309</Words>
  <Application>Microsoft Office PowerPoint</Application>
  <PresentationFormat>Ευρεία οθόνη</PresentationFormat>
  <Paragraphs>26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F</vt:lpstr>
      <vt:lpstr>Times New Roman</vt:lpstr>
      <vt:lpstr>Θέμα του Office</vt:lpstr>
      <vt:lpstr>Κεφάλαιο 4: Κοινωνικοί Θεσμοί   4.1 Τι είναι κοινωνικός θεσμός</vt:lpstr>
      <vt:lpstr>ΔΙΔΑΚΤΙΚΟΙ ΣΤΟΧΟΙ</vt:lpstr>
      <vt:lpstr>Ανάκληση Γνώσεων: </vt:lpstr>
      <vt:lpstr>Κάθε κοινωνία, για να λειτουργήσει και να διατηρηθεί πρέπει να ικανοποιεί τις βασικές της ανάγκες: αναπαραγωγή νέων μελών, μετάδοση γνώσης, επίλυση συγκρούσεων κ.ά       Με ποιους τρόπους το επιλύει;</vt:lpstr>
      <vt:lpstr>Παρουσίαση του PowerPoint</vt:lpstr>
      <vt:lpstr>Παρουσίαση του PowerPoint</vt:lpstr>
      <vt:lpstr>Παρουσίαση του PowerPoint</vt:lpstr>
      <vt:lpstr>Δραστηριότητα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14ο Γυμνάσιο Πειραιά</cp:lastModifiedBy>
  <cp:revision>29</cp:revision>
  <dcterms:created xsi:type="dcterms:W3CDTF">2023-09-14T16:34:34Z</dcterms:created>
  <dcterms:modified xsi:type="dcterms:W3CDTF">2024-11-07T10:30:22Z</dcterms:modified>
</cp:coreProperties>
</file>