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4" r:id="rId1"/>
  </p:sldMasterIdLst>
  <p:notesMasterIdLst>
    <p:notesMasterId r:id="rId10"/>
  </p:notesMasterIdLst>
  <p:sldIdLst>
    <p:sldId id="256" r:id="rId2"/>
    <p:sldId id="266" r:id="rId3"/>
    <p:sldId id="259" r:id="rId4"/>
    <p:sldId id="262" r:id="rId5"/>
    <p:sldId id="263" r:id="rId6"/>
    <p:sldId id="267" r:id="rId7"/>
    <p:sldId id="268" r:id="rId8"/>
    <p:sldId id="264"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071CAC-6060-4F90-9E06-21F3CFB22635}"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7E2EE7F-8584-494A-87D8-DF7FE31F7E40}">
      <dgm:prSet custT="1"/>
      <dgm:spPr/>
      <dgm:t>
        <a:bodyPr/>
        <a:lstStyle/>
        <a:p>
          <a:r>
            <a:rPr lang="el-GR" sz="3200" dirty="0"/>
            <a:t>Να περιγράφουμε την κοινωνική σκοπιμότητα των θεσμών</a:t>
          </a:r>
          <a:endParaRPr lang="en-US" sz="3200" dirty="0"/>
        </a:p>
      </dgm:t>
    </dgm:pt>
    <dgm:pt modelId="{52F59B19-8722-4E5C-ABFA-A10E493753AC}" type="parTrans" cxnId="{1DB32BBB-6FFE-47CB-8CEC-4ECC6D27A949}">
      <dgm:prSet/>
      <dgm:spPr/>
      <dgm:t>
        <a:bodyPr/>
        <a:lstStyle/>
        <a:p>
          <a:endParaRPr lang="en-US"/>
        </a:p>
      </dgm:t>
    </dgm:pt>
    <dgm:pt modelId="{1E2A8835-CE16-4041-90BF-F6DB9BBB8295}" type="sibTrans" cxnId="{1DB32BBB-6FFE-47CB-8CEC-4ECC6D27A949}">
      <dgm:prSet/>
      <dgm:spPr/>
      <dgm:t>
        <a:bodyPr/>
        <a:lstStyle/>
        <a:p>
          <a:endParaRPr lang="en-US"/>
        </a:p>
      </dgm:t>
    </dgm:pt>
    <dgm:pt modelId="{D770E91D-A3B6-405D-ACE7-CB61A0FE9BB1}">
      <dgm:prSet custT="1"/>
      <dgm:spPr/>
      <dgm:t>
        <a:bodyPr/>
        <a:lstStyle/>
        <a:p>
          <a:r>
            <a:rPr lang="el-GR" sz="3000" dirty="0"/>
            <a:t>Να διακρίνουμε τους κοινωνικούς θεσμούς σε τυπικούς (θεσμοθετημένους) και άτυπους (θεσμοποιημένους). </a:t>
          </a:r>
          <a:endParaRPr lang="en-US" sz="3000" dirty="0"/>
        </a:p>
      </dgm:t>
    </dgm:pt>
    <dgm:pt modelId="{C82B753B-4866-4079-8357-069601761396}" type="parTrans" cxnId="{6F0C00DB-248B-4735-870A-8157BE140327}">
      <dgm:prSet/>
      <dgm:spPr/>
      <dgm:t>
        <a:bodyPr/>
        <a:lstStyle/>
        <a:p>
          <a:endParaRPr lang="en-US"/>
        </a:p>
      </dgm:t>
    </dgm:pt>
    <dgm:pt modelId="{28E19124-F6A6-448C-9857-2A678D531A95}" type="sibTrans" cxnId="{6F0C00DB-248B-4735-870A-8157BE140327}">
      <dgm:prSet/>
      <dgm:spPr/>
      <dgm:t>
        <a:bodyPr/>
        <a:lstStyle/>
        <a:p>
          <a:endParaRPr lang="en-US"/>
        </a:p>
      </dgm:t>
    </dgm:pt>
    <dgm:pt modelId="{B11A4718-F140-4FF9-8942-13B3FC114ACD}" type="pres">
      <dgm:prSet presAssocID="{88071CAC-6060-4F90-9E06-21F3CFB22635}" presName="hierChild1" presStyleCnt="0">
        <dgm:presLayoutVars>
          <dgm:chPref val="1"/>
          <dgm:dir/>
          <dgm:animOne val="branch"/>
          <dgm:animLvl val="lvl"/>
          <dgm:resizeHandles/>
        </dgm:presLayoutVars>
      </dgm:prSet>
      <dgm:spPr/>
      <dgm:t>
        <a:bodyPr/>
        <a:lstStyle/>
        <a:p>
          <a:endParaRPr lang="el-GR"/>
        </a:p>
      </dgm:t>
    </dgm:pt>
    <dgm:pt modelId="{CDBD423D-1427-4957-A259-9A64053DACD8}" type="pres">
      <dgm:prSet presAssocID="{D7E2EE7F-8584-494A-87D8-DF7FE31F7E40}" presName="hierRoot1" presStyleCnt="0"/>
      <dgm:spPr/>
    </dgm:pt>
    <dgm:pt modelId="{4A876475-A4F0-471E-AEF7-5F30D740010B}" type="pres">
      <dgm:prSet presAssocID="{D7E2EE7F-8584-494A-87D8-DF7FE31F7E40}" presName="composite" presStyleCnt="0"/>
      <dgm:spPr/>
    </dgm:pt>
    <dgm:pt modelId="{1DA342CF-736D-4EAB-86DA-41A4E15975F7}" type="pres">
      <dgm:prSet presAssocID="{D7E2EE7F-8584-494A-87D8-DF7FE31F7E40}" presName="background" presStyleLbl="node0" presStyleIdx="0" presStyleCnt="2"/>
      <dgm:spPr/>
    </dgm:pt>
    <dgm:pt modelId="{567C0B0D-D764-453E-905E-06E5812CA289}" type="pres">
      <dgm:prSet presAssocID="{D7E2EE7F-8584-494A-87D8-DF7FE31F7E40}" presName="text" presStyleLbl="fgAcc0" presStyleIdx="0" presStyleCnt="2">
        <dgm:presLayoutVars>
          <dgm:chPref val="3"/>
        </dgm:presLayoutVars>
      </dgm:prSet>
      <dgm:spPr/>
      <dgm:t>
        <a:bodyPr/>
        <a:lstStyle/>
        <a:p>
          <a:endParaRPr lang="el-GR"/>
        </a:p>
      </dgm:t>
    </dgm:pt>
    <dgm:pt modelId="{3F04DCA6-7D18-4E10-8AC2-77E0455082AA}" type="pres">
      <dgm:prSet presAssocID="{D7E2EE7F-8584-494A-87D8-DF7FE31F7E40}" presName="hierChild2" presStyleCnt="0"/>
      <dgm:spPr/>
    </dgm:pt>
    <dgm:pt modelId="{2C136AAB-78AB-48A2-BBA5-B8B4C73ECCEF}" type="pres">
      <dgm:prSet presAssocID="{D770E91D-A3B6-405D-ACE7-CB61A0FE9BB1}" presName="hierRoot1" presStyleCnt="0"/>
      <dgm:spPr/>
    </dgm:pt>
    <dgm:pt modelId="{2395DDC2-33DB-4B74-A9D4-4A397BE235B2}" type="pres">
      <dgm:prSet presAssocID="{D770E91D-A3B6-405D-ACE7-CB61A0FE9BB1}" presName="composite" presStyleCnt="0"/>
      <dgm:spPr/>
    </dgm:pt>
    <dgm:pt modelId="{7266A960-50AE-4EDF-BA58-E415466A735D}" type="pres">
      <dgm:prSet presAssocID="{D770E91D-A3B6-405D-ACE7-CB61A0FE9BB1}" presName="background" presStyleLbl="node0" presStyleIdx="1" presStyleCnt="2"/>
      <dgm:spPr/>
    </dgm:pt>
    <dgm:pt modelId="{50530327-868B-453B-8385-5E8BB3AD1BD1}" type="pres">
      <dgm:prSet presAssocID="{D770E91D-A3B6-405D-ACE7-CB61A0FE9BB1}" presName="text" presStyleLbl="fgAcc0" presStyleIdx="1" presStyleCnt="2">
        <dgm:presLayoutVars>
          <dgm:chPref val="3"/>
        </dgm:presLayoutVars>
      </dgm:prSet>
      <dgm:spPr/>
      <dgm:t>
        <a:bodyPr/>
        <a:lstStyle/>
        <a:p>
          <a:endParaRPr lang="el-GR"/>
        </a:p>
      </dgm:t>
    </dgm:pt>
    <dgm:pt modelId="{F07E6AC1-0820-4413-8B77-1AEE01F4C8A3}" type="pres">
      <dgm:prSet presAssocID="{D770E91D-A3B6-405D-ACE7-CB61A0FE9BB1}" presName="hierChild2" presStyleCnt="0"/>
      <dgm:spPr/>
    </dgm:pt>
  </dgm:ptLst>
  <dgm:cxnLst>
    <dgm:cxn modelId="{6D5EF31A-AB16-4818-8587-8C3D2AE6E334}" type="presOf" srcId="{D770E91D-A3B6-405D-ACE7-CB61A0FE9BB1}" destId="{50530327-868B-453B-8385-5E8BB3AD1BD1}" srcOrd="0" destOrd="0" presId="urn:microsoft.com/office/officeart/2005/8/layout/hierarchy1"/>
    <dgm:cxn modelId="{1DB32BBB-6FFE-47CB-8CEC-4ECC6D27A949}" srcId="{88071CAC-6060-4F90-9E06-21F3CFB22635}" destId="{D7E2EE7F-8584-494A-87D8-DF7FE31F7E40}" srcOrd="0" destOrd="0" parTransId="{52F59B19-8722-4E5C-ABFA-A10E493753AC}" sibTransId="{1E2A8835-CE16-4041-90BF-F6DB9BBB8295}"/>
    <dgm:cxn modelId="{6F0C00DB-248B-4735-870A-8157BE140327}" srcId="{88071CAC-6060-4F90-9E06-21F3CFB22635}" destId="{D770E91D-A3B6-405D-ACE7-CB61A0FE9BB1}" srcOrd="1" destOrd="0" parTransId="{C82B753B-4866-4079-8357-069601761396}" sibTransId="{28E19124-F6A6-448C-9857-2A678D531A95}"/>
    <dgm:cxn modelId="{7DE56688-B28D-432E-8FB1-D853A0F75A57}" type="presOf" srcId="{D7E2EE7F-8584-494A-87D8-DF7FE31F7E40}" destId="{567C0B0D-D764-453E-905E-06E5812CA289}" srcOrd="0" destOrd="0" presId="urn:microsoft.com/office/officeart/2005/8/layout/hierarchy1"/>
    <dgm:cxn modelId="{1E950239-07BE-4DCF-8448-0EDF4D6AE150}" type="presOf" srcId="{88071CAC-6060-4F90-9E06-21F3CFB22635}" destId="{B11A4718-F140-4FF9-8942-13B3FC114ACD}" srcOrd="0" destOrd="0" presId="urn:microsoft.com/office/officeart/2005/8/layout/hierarchy1"/>
    <dgm:cxn modelId="{26A8A1BA-DF3D-4B99-8156-27528E53A7E0}" type="presParOf" srcId="{B11A4718-F140-4FF9-8942-13B3FC114ACD}" destId="{CDBD423D-1427-4957-A259-9A64053DACD8}" srcOrd="0" destOrd="0" presId="urn:microsoft.com/office/officeart/2005/8/layout/hierarchy1"/>
    <dgm:cxn modelId="{15AF0B6F-0261-495F-AECF-5D789BB7DAFC}" type="presParOf" srcId="{CDBD423D-1427-4957-A259-9A64053DACD8}" destId="{4A876475-A4F0-471E-AEF7-5F30D740010B}" srcOrd="0" destOrd="0" presId="urn:microsoft.com/office/officeart/2005/8/layout/hierarchy1"/>
    <dgm:cxn modelId="{18CED042-641D-4D56-B09E-6054F1D6EBE2}" type="presParOf" srcId="{4A876475-A4F0-471E-AEF7-5F30D740010B}" destId="{1DA342CF-736D-4EAB-86DA-41A4E15975F7}" srcOrd="0" destOrd="0" presId="urn:microsoft.com/office/officeart/2005/8/layout/hierarchy1"/>
    <dgm:cxn modelId="{1E3E6266-0581-450A-B35C-4ACEB6096A87}" type="presParOf" srcId="{4A876475-A4F0-471E-AEF7-5F30D740010B}" destId="{567C0B0D-D764-453E-905E-06E5812CA289}" srcOrd="1" destOrd="0" presId="urn:microsoft.com/office/officeart/2005/8/layout/hierarchy1"/>
    <dgm:cxn modelId="{7670113E-73FB-4F02-BF80-64B3E10931B2}" type="presParOf" srcId="{CDBD423D-1427-4957-A259-9A64053DACD8}" destId="{3F04DCA6-7D18-4E10-8AC2-77E0455082AA}" srcOrd="1" destOrd="0" presId="urn:microsoft.com/office/officeart/2005/8/layout/hierarchy1"/>
    <dgm:cxn modelId="{2B514DBC-9E20-4343-9818-EA906C1AE1B7}" type="presParOf" srcId="{B11A4718-F140-4FF9-8942-13B3FC114ACD}" destId="{2C136AAB-78AB-48A2-BBA5-B8B4C73ECCEF}" srcOrd="1" destOrd="0" presId="urn:microsoft.com/office/officeart/2005/8/layout/hierarchy1"/>
    <dgm:cxn modelId="{B3FD08B3-CB58-4A06-BEC1-CB943A08FD01}" type="presParOf" srcId="{2C136AAB-78AB-48A2-BBA5-B8B4C73ECCEF}" destId="{2395DDC2-33DB-4B74-A9D4-4A397BE235B2}" srcOrd="0" destOrd="0" presId="urn:microsoft.com/office/officeart/2005/8/layout/hierarchy1"/>
    <dgm:cxn modelId="{361C768A-E021-4C0D-B1D5-5293CE7D0D20}" type="presParOf" srcId="{2395DDC2-33DB-4B74-A9D4-4A397BE235B2}" destId="{7266A960-50AE-4EDF-BA58-E415466A735D}" srcOrd="0" destOrd="0" presId="urn:microsoft.com/office/officeart/2005/8/layout/hierarchy1"/>
    <dgm:cxn modelId="{E31D355E-51B6-42E2-97AE-9CEFF7231FD7}" type="presParOf" srcId="{2395DDC2-33DB-4B74-A9D4-4A397BE235B2}" destId="{50530327-868B-453B-8385-5E8BB3AD1BD1}" srcOrd="1" destOrd="0" presId="urn:microsoft.com/office/officeart/2005/8/layout/hierarchy1"/>
    <dgm:cxn modelId="{475F50B5-4F52-45EB-826D-D55E8430E028}" type="presParOf" srcId="{2C136AAB-78AB-48A2-BBA5-B8B4C73ECCEF}" destId="{F07E6AC1-0820-4413-8B77-1AEE01F4C8A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5969AC-B5C0-485A-9034-2A5F37E8900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D79E1B4-CAC2-44E7-AAE7-3B7539B05404}">
      <dgm:prSet>
        <dgm:style>
          <a:lnRef idx="2">
            <a:schemeClr val="accent2"/>
          </a:lnRef>
          <a:fillRef idx="1">
            <a:schemeClr val="lt1"/>
          </a:fillRef>
          <a:effectRef idx="0">
            <a:schemeClr val="accent2"/>
          </a:effectRef>
          <a:fontRef idx="minor">
            <a:schemeClr val="dk1"/>
          </a:fontRef>
        </dgm:style>
      </dgm:prSet>
      <dgm:spPr/>
      <dgm:t>
        <a:bodyPr/>
        <a:lstStyle/>
        <a:p>
          <a:r>
            <a:rPr lang="el-GR" dirty="0"/>
            <a:t>Τι</a:t>
          </a:r>
          <a:r>
            <a:rPr lang="el-GR" baseline="0" dirty="0"/>
            <a:t> είναι Κοινωνικός Θεσμός</a:t>
          </a:r>
          <a:r>
            <a:rPr lang="en-US" baseline="0" dirty="0"/>
            <a:t>;</a:t>
          </a:r>
          <a:endParaRPr lang="el-GR" dirty="0"/>
        </a:p>
      </dgm:t>
    </dgm:pt>
    <dgm:pt modelId="{105AE60D-3E28-4BD7-9347-6374913D8FAC}" type="parTrans" cxnId="{3A90CA28-9CBC-4DFD-8237-3C5BA47D1DA7}">
      <dgm:prSet/>
      <dgm:spPr/>
      <dgm:t>
        <a:bodyPr/>
        <a:lstStyle/>
        <a:p>
          <a:endParaRPr lang="el-GR"/>
        </a:p>
      </dgm:t>
    </dgm:pt>
    <dgm:pt modelId="{AF2C52BF-DDDF-41FB-91EC-B1021C13C9A0}" type="sibTrans" cxnId="{3A90CA28-9CBC-4DFD-8237-3C5BA47D1DA7}">
      <dgm:prSet/>
      <dgm:spPr/>
      <dgm:t>
        <a:bodyPr/>
        <a:lstStyle/>
        <a:p>
          <a:endParaRPr lang="el-GR"/>
        </a:p>
      </dgm:t>
    </dgm:pt>
    <dgm:pt modelId="{C716286B-B2B5-4921-AC49-C70363963070}">
      <dgm:prSet>
        <dgm:style>
          <a:lnRef idx="2">
            <a:schemeClr val="accent2"/>
          </a:lnRef>
          <a:fillRef idx="1">
            <a:schemeClr val="lt1"/>
          </a:fillRef>
          <a:effectRef idx="0">
            <a:schemeClr val="accent2"/>
          </a:effectRef>
          <a:fontRef idx="minor">
            <a:schemeClr val="dk1"/>
          </a:fontRef>
        </dgm:style>
      </dgm:prSet>
      <dgm:spPr/>
      <dgm:t>
        <a:bodyPr/>
        <a:lstStyle/>
        <a:p>
          <a:r>
            <a:rPr lang="el-GR" dirty="0"/>
            <a:t>Ποια τα κοινά χαρακτηριστικά των Κοινωνικών Θεσμών</a:t>
          </a:r>
          <a:r>
            <a:rPr lang="en-US" dirty="0"/>
            <a:t>;</a:t>
          </a:r>
          <a:endParaRPr lang="el-GR" dirty="0"/>
        </a:p>
      </dgm:t>
    </dgm:pt>
    <dgm:pt modelId="{618632FA-B3D7-45BD-93F0-D8BCDFC36928}" type="parTrans" cxnId="{BF2AC762-1738-4548-93CF-A5CC7CED8604}">
      <dgm:prSet/>
      <dgm:spPr/>
      <dgm:t>
        <a:bodyPr/>
        <a:lstStyle/>
        <a:p>
          <a:endParaRPr lang="el-GR"/>
        </a:p>
      </dgm:t>
    </dgm:pt>
    <dgm:pt modelId="{B978CFEF-83C5-42E8-8C9C-69A81EF207AD}" type="sibTrans" cxnId="{BF2AC762-1738-4548-93CF-A5CC7CED8604}">
      <dgm:prSet/>
      <dgm:spPr/>
      <dgm:t>
        <a:bodyPr/>
        <a:lstStyle/>
        <a:p>
          <a:endParaRPr lang="el-GR"/>
        </a:p>
      </dgm:t>
    </dgm:pt>
    <dgm:pt modelId="{F7B0F98C-E43E-480E-B430-90CE2137DA4E}" type="pres">
      <dgm:prSet presAssocID="{935969AC-B5C0-485A-9034-2A5F37E89001}" presName="linear" presStyleCnt="0">
        <dgm:presLayoutVars>
          <dgm:animLvl val="lvl"/>
          <dgm:resizeHandles val="exact"/>
        </dgm:presLayoutVars>
      </dgm:prSet>
      <dgm:spPr/>
      <dgm:t>
        <a:bodyPr/>
        <a:lstStyle/>
        <a:p>
          <a:endParaRPr lang="el-GR"/>
        </a:p>
      </dgm:t>
    </dgm:pt>
    <dgm:pt modelId="{B0372BD0-2F10-4838-A7DF-58B30D8BEA41}" type="pres">
      <dgm:prSet presAssocID="{6D79E1B4-CAC2-44E7-AAE7-3B7539B05404}" presName="parentText" presStyleLbl="node1" presStyleIdx="0" presStyleCnt="2">
        <dgm:presLayoutVars>
          <dgm:chMax val="0"/>
          <dgm:bulletEnabled val="1"/>
        </dgm:presLayoutVars>
      </dgm:prSet>
      <dgm:spPr/>
      <dgm:t>
        <a:bodyPr/>
        <a:lstStyle/>
        <a:p>
          <a:endParaRPr lang="el-GR"/>
        </a:p>
      </dgm:t>
    </dgm:pt>
    <dgm:pt modelId="{5AAB2BB0-5A40-4E92-9D38-204F345811C2}" type="pres">
      <dgm:prSet presAssocID="{AF2C52BF-DDDF-41FB-91EC-B1021C13C9A0}" presName="spacer" presStyleCnt="0"/>
      <dgm:spPr/>
    </dgm:pt>
    <dgm:pt modelId="{AAAD479D-E39D-4AA7-B5A0-4C8C3605ECD1}" type="pres">
      <dgm:prSet presAssocID="{C716286B-B2B5-4921-AC49-C70363963070}" presName="parentText" presStyleLbl="node1" presStyleIdx="1" presStyleCnt="2">
        <dgm:presLayoutVars>
          <dgm:chMax val="0"/>
          <dgm:bulletEnabled val="1"/>
        </dgm:presLayoutVars>
      </dgm:prSet>
      <dgm:spPr/>
      <dgm:t>
        <a:bodyPr/>
        <a:lstStyle/>
        <a:p>
          <a:endParaRPr lang="el-GR"/>
        </a:p>
      </dgm:t>
    </dgm:pt>
  </dgm:ptLst>
  <dgm:cxnLst>
    <dgm:cxn modelId="{BF2AC762-1738-4548-93CF-A5CC7CED8604}" srcId="{935969AC-B5C0-485A-9034-2A5F37E89001}" destId="{C716286B-B2B5-4921-AC49-C70363963070}" srcOrd="1" destOrd="0" parTransId="{618632FA-B3D7-45BD-93F0-D8BCDFC36928}" sibTransId="{B978CFEF-83C5-42E8-8C9C-69A81EF207AD}"/>
    <dgm:cxn modelId="{7FFEE305-1657-471F-898F-8D4264EB815A}" type="presOf" srcId="{6D79E1B4-CAC2-44E7-AAE7-3B7539B05404}" destId="{B0372BD0-2F10-4838-A7DF-58B30D8BEA41}" srcOrd="0" destOrd="0" presId="urn:microsoft.com/office/officeart/2005/8/layout/vList2"/>
    <dgm:cxn modelId="{3A90CA28-9CBC-4DFD-8237-3C5BA47D1DA7}" srcId="{935969AC-B5C0-485A-9034-2A5F37E89001}" destId="{6D79E1B4-CAC2-44E7-AAE7-3B7539B05404}" srcOrd="0" destOrd="0" parTransId="{105AE60D-3E28-4BD7-9347-6374913D8FAC}" sibTransId="{AF2C52BF-DDDF-41FB-91EC-B1021C13C9A0}"/>
    <dgm:cxn modelId="{6564AED3-0FD1-44E3-9E57-2C47DDC44A5E}" type="presOf" srcId="{935969AC-B5C0-485A-9034-2A5F37E89001}" destId="{F7B0F98C-E43E-480E-B430-90CE2137DA4E}" srcOrd="0" destOrd="0" presId="urn:microsoft.com/office/officeart/2005/8/layout/vList2"/>
    <dgm:cxn modelId="{291CBD60-CAB6-47E8-A976-6B8EDB95FECA}" type="presOf" srcId="{C716286B-B2B5-4921-AC49-C70363963070}" destId="{AAAD479D-E39D-4AA7-B5A0-4C8C3605ECD1}" srcOrd="0" destOrd="0" presId="urn:microsoft.com/office/officeart/2005/8/layout/vList2"/>
    <dgm:cxn modelId="{821CFBEB-DC05-4655-85A9-D9B020680096}" type="presParOf" srcId="{F7B0F98C-E43E-480E-B430-90CE2137DA4E}" destId="{B0372BD0-2F10-4838-A7DF-58B30D8BEA41}" srcOrd="0" destOrd="0" presId="urn:microsoft.com/office/officeart/2005/8/layout/vList2"/>
    <dgm:cxn modelId="{B449D552-B9CD-4D1F-A77B-E6C43C0DDD10}" type="presParOf" srcId="{F7B0F98C-E43E-480E-B430-90CE2137DA4E}" destId="{5AAB2BB0-5A40-4E92-9D38-204F345811C2}" srcOrd="1" destOrd="0" presId="urn:microsoft.com/office/officeart/2005/8/layout/vList2"/>
    <dgm:cxn modelId="{334F8397-53FD-4757-8031-B0CD20853487}" type="presParOf" srcId="{F7B0F98C-E43E-480E-B430-90CE2137DA4E}" destId="{AAAD479D-E39D-4AA7-B5A0-4C8C3605ECD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4C2F5C-1854-43EB-A384-2C4231A4EB8E}"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lang="el-GR"/>
        </a:p>
      </dgm:t>
    </dgm:pt>
    <dgm:pt modelId="{2625E76E-27E0-43D4-982D-83AC424E7EC0}">
      <dgm:prSet/>
      <dgm:spPr>
        <a:solidFill>
          <a:schemeClr val="accent4">
            <a:lumMod val="75000"/>
          </a:schemeClr>
        </a:solidFill>
      </dgm:spPr>
      <dgm:t>
        <a:bodyPr/>
        <a:lstStyle/>
        <a:p>
          <a:pPr rtl="0"/>
          <a:r>
            <a:rPr lang="el-GR" dirty="0" smtClean="0"/>
            <a:t>Όταν ένας θεσμός δημιουργείται με </a:t>
          </a:r>
          <a:r>
            <a:rPr lang="el-GR" b="1" dirty="0" smtClean="0"/>
            <a:t>νόμο</a:t>
          </a:r>
          <a:r>
            <a:rPr lang="el-GR" dirty="0" smtClean="0"/>
            <a:t>, τότε ο θεσμός είναι </a:t>
          </a:r>
          <a:r>
            <a:rPr lang="el-GR" b="1" dirty="0" smtClean="0"/>
            <a:t>τυπικός</a:t>
          </a:r>
          <a:r>
            <a:rPr lang="el-GR" dirty="0" smtClean="0"/>
            <a:t> και η διαδικασία δημιουργίας του ονομάζεται </a:t>
          </a:r>
          <a:r>
            <a:rPr lang="el-GR" b="1" dirty="0" smtClean="0"/>
            <a:t>θεσμοθέτηση</a:t>
          </a:r>
          <a:r>
            <a:rPr lang="el-GR" dirty="0" smtClean="0"/>
            <a:t>. </a:t>
          </a:r>
          <a:endParaRPr lang="el-GR" dirty="0"/>
        </a:p>
      </dgm:t>
    </dgm:pt>
    <dgm:pt modelId="{53658A6B-B2A5-4F70-84C5-CB43AD76E6DC}" type="parTrans" cxnId="{70553015-BF72-4619-8918-DF64F80DAEF7}">
      <dgm:prSet/>
      <dgm:spPr/>
      <dgm:t>
        <a:bodyPr/>
        <a:lstStyle/>
        <a:p>
          <a:endParaRPr lang="el-GR"/>
        </a:p>
      </dgm:t>
    </dgm:pt>
    <dgm:pt modelId="{A37B52ED-4FB4-4D08-AA60-789E66EF7A8E}" type="sibTrans" cxnId="{70553015-BF72-4619-8918-DF64F80DAEF7}">
      <dgm:prSet/>
      <dgm:spPr/>
      <dgm:t>
        <a:bodyPr/>
        <a:lstStyle/>
        <a:p>
          <a:endParaRPr lang="el-GR"/>
        </a:p>
      </dgm:t>
    </dgm:pt>
    <dgm:pt modelId="{13691838-FBE6-4579-9A4F-59D64B2A0276}">
      <dgm:prSet/>
      <dgm:spPr>
        <a:solidFill>
          <a:schemeClr val="accent4">
            <a:lumMod val="75000"/>
          </a:schemeClr>
        </a:solidFill>
      </dgm:spPr>
      <dgm:t>
        <a:bodyPr/>
        <a:lstStyle/>
        <a:p>
          <a:pPr rtl="0"/>
          <a:r>
            <a:rPr lang="el-GR" smtClean="0"/>
            <a:t>Όταν αντίθετα εφαρμόζεται με πρωτοβουλία ορισμένων ατόμων και αποτελεί συνήθεια, τότε ο θεσμός είναι </a:t>
          </a:r>
          <a:r>
            <a:rPr lang="el-GR" b="1" smtClean="0"/>
            <a:t>άτυπος</a:t>
          </a:r>
          <a:r>
            <a:rPr lang="el-GR" smtClean="0"/>
            <a:t> και η διαδικασία δημιουργίας του ονομάζεται </a:t>
          </a:r>
          <a:r>
            <a:rPr lang="el-GR" b="1" smtClean="0"/>
            <a:t>θεσμοποίηση</a:t>
          </a:r>
          <a:r>
            <a:rPr lang="el-GR" smtClean="0"/>
            <a:t>.</a:t>
          </a:r>
          <a:endParaRPr lang="el-GR"/>
        </a:p>
      </dgm:t>
    </dgm:pt>
    <dgm:pt modelId="{8217F2FF-98CE-4F99-8718-61E890C235D3}" type="parTrans" cxnId="{D32C36C8-6BEA-49BC-B7A6-AADD5C7C6494}">
      <dgm:prSet/>
      <dgm:spPr/>
      <dgm:t>
        <a:bodyPr/>
        <a:lstStyle/>
        <a:p>
          <a:endParaRPr lang="el-GR"/>
        </a:p>
      </dgm:t>
    </dgm:pt>
    <dgm:pt modelId="{31F1BA3C-4155-4EA3-8BFC-FB4B741A3EFB}" type="sibTrans" cxnId="{D32C36C8-6BEA-49BC-B7A6-AADD5C7C6494}">
      <dgm:prSet/>
      <dgm:spPr/>
      <dgm:t>
        <a:bodyPr/>
        <a:lstStyle/>
        <a:p>
          <a:endParaRPr lang="el-GR"/>
        </a:p>
      </dgm:t>
    </dgm:pt>
    <dgm:pt modelId="{42240A42-0276-490C-B125-784AB2D647A8}" type="pres">
      <dgm:prSet presAssocID="{E74C2F5C-1854-43EB-A384-2C4231A4EB8E}" presName="linear" presStyleCnt="0">
        <dgm:presLayoutVars>
          <dgm:animLvl val="lvl"/>
          <dgm:resizeHandles val="exact"/>
        </dgm:presLayoutVars>
      </dgm:prSet>
      <dgm:spPr/>
    </dgm:pt>
    <dgm:pt modelId="{5CBBD741-BC70-4131-A35B-93CBFE7632DA}" type="pres">
      <dgm:prSet presAssocID="{2625E76E-27E0-43D4-982D-83AC424E7EC0}" presName="parentText" presStyleLbl="node1" presStyleIdx="0" presStyleCnt="2" custLinFactY="-4059" custLinFactNeighborY="-100000">
        <dgm:presLayoutVars>
          <dgm:chMax val="0"/>
          <dgm:bulletEnabled val="1"/>
        </dgm:presLayoutVars>
      </dgm:prSet>
      <dgm:spPr/>
    </dgm:pt>
    <dgm:pt modelId="{ED25256D-BACA-4750-8A1D-DF9AD6787B86}" type="pres">
      <dgm:prSet presAssocID="{A37B52ED-4FB4-4D08-AA60-789E66EF7A8E}" presName="spacer" presStyleCnt="0"/>
      <dgm:spPr/>
    </dgm:pt>
    <dgm:pt modelId="{706B4007-FB35-4D93-916F-81E8ADC66100}" type="pres">
      <dgm:prSet presAssocID="{13691838-FBE6-4579-9A4F-59D64B2A0276}" presName="parentText" presStyleLbl="node1" presStyleIdx="1" presStyleCnt="2" custLinFactNeighborY="-96212">
        <dgm:presLayoutVars>
          <dgm:chMax val="0"/>
          <dgm:bulletEnabled val="1"/>
        </dgm:presLayoutVars>
      </dgm:prSet>
      <dgm:spPr/>
    </dgm:pt>
  </dgm:ptLst>
  <dgm:cxnLst>
    <dgm:cxn modelId="{D32C36C8-6BEA-49BC-B7A6-AADD5C7C6494}" srcId="{E74C2F5C-1854-43EB-A384-2C4231A4EB8E}" destId="{13691838-FBE6-4579-9A4F-59D64B2A0276}" srcOrd="1" destOrd="0" parTransId="{8217F2FF-98CE-4F99-8718-61E890C235D3}" sibTransId="{31F1BA3C-4155-4EA3-8BFC-FB4B741A3EFB}"/>
    <dgm:cxn modelId="{D24E3A21-1822-409B-8C1A-F0CDB1C2A29D}" type="presOf" srcId="{E74C2F5C-1854-43EB-A384-2C4231A4EB8E}" destId="{42240A42-0276-490C-B125-784AB2D647A8}" srcOrd="0" destOrd="0" presId="urn:microsoft.com/office/officeart/2005/8/layout/vList2"/>
    <dgm:cxn modelId="{F63644BD-F09A-45F0-8EAD-84B958B584DB}" type="presOf" srcId="{2625E76E-27E0-43D4-982D-83AC424E7EC0}" destId="{5CBBD741-BC70-4131-A35B-93CBFE7632DA}" srcOrd="0" destOrd="0" presId="urn:microsoft.com/office/officeart/2005/8/layout/vList2"/>
    <dgm:cxn modelId="{70553015-BF72-4619-8918-DF64F80DAEF7}" srcId="{E74C2F5C-1854-43EB-A384-2C4231A4EB8E}" destId="{2625E76E-27E0-43D4-982D-83AC424E7EC0}" srcOrd="0" destOrd="0" parTransId="{53658A6B-B2A5-4F70-84C5-CB43AD76E6DC}" sibTransId="{A37B52ED-4FB4-4D08-AA60-789E66EF7A8E}"/>
    <dgm:cxn modelId="{583FECF1-B2A0-4025-AA58-2081A0DB9E72}" type="presOf" srcId="{13691838-FBE6-4579-9A4F-59D64B2A0276}" destId="{706B4007-FB35-4D93-916F-81E8ADC66100}" srcOrd="0" destOrd="0" presId="urn:microsoft.com/office/officeart/2005/8/layout/vList2"/>
    <dgm:cxn modelId="{834DD1DA-00E1-4426-992D-A5C8F9F8B554}" type="presParOf" srcId="{42240A42-0276-490C-B125-784AB2D647A8}" destId="{5CBBD741-BC70-4131-A35B-93CBFE7632DA}" srcOrd="0" destOrd="0" presId="urn:microsoft.com/office/officeart/2005/8/layout/vList2"/>
    <dgm:cxn modelId="{5EEDDAEE-F6A6-4A8C-A4E8-6194953CF141}" type="presParOf" srcId="{42240A42-0276-490C-B125-784AB2D647A8}" destId="{ED25256D-BACA-4750-8A1D-DF9AD6787B86}" srcOrd="1" destOrd="0" presId="urn:microsoft.com/office/officeart/2005/8/layout/vList2"/>
    <dgm:cxn modelId="{7C3B811A-EC38-4A43-A809-760E7230B23C}" type="presParOf" srcId="{42240A42-0276-490C-B125-784AB2D647A8}" destId="{706B4007-FB35-4D93-916F-81E8ADC6610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A1D008-EF2A-4CBB-BA34-9DC730BFC32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A7B2B63B-9E44-4086-97CD-9F12CF983D1D}">
      <dgm:prSet/>
      <dgm:spPr/>
      <dgm:t>
        <a:bodyPr/>
        <a:lstStyle/>
        <a:p>
          <a:r>
            <a:rPr lang="el-GR" dirty="0"/>
            <a:t>-Να αναζητήσετε πληροφορίες για το θεσμό του σχολείου κατά το παρελθόν (συζήτηση με γονείς, παππούδες, αναζήτηση στο διαδίκτυο). Να καταγράψετε τα χαρακτηριστικά του και τις αλλαγές του σε σχέση με τη σημερινή μορφή που γνωρίζετε.</a:t>
          </a:r>
          <a:endParaRPr lang="en-US" dirty="0"/>
        </a:p>
        <a:p>
          <a:r>
            <a:rPr lang="el-GR" dirty="0"/>
            <a:t>(Βιβλίο μαθητή σελ. 36, άσκηση 2). </a:t>
          </a:r>
        </a:p>
      </dgm:t>
    </dgm:pt>
    <dgm:pt modelId="{C45451CD-9E95-4B87-92DC-51960E6C25C7}" type="parTrans" cxnId="{A4756B24-7A0D-4826-ACBE-8E4D1B6D9054}">
      <dgm:prSet/>
      <dgm:spPr/>
      <dgm:t>
        <a:bodyPr/>
        <a:lstStyle/>
        <a:p>
          <a:endParaRPr lang="el-GR"/>
        </a:p>
      </dgm:t>
    </dgm:pt>
    <dgm:pt modelId="{3EC4625F-919F-4B67-9ACE-013C95DC0518}" type="sibTrans" cxnId="{A4756B24-7A0D-4826-ACBE-8E4D1B6D9054}">
      <dgm:prSet/>
      <dgm:spPr/>
      <dgm:t>
        <a:bodyPr/>
        <a:lstStyle/>
        <a:p>
          <a:endParaRPr lang="el-GR"/>
        </a:p>
      </dgm:t>
    </dgm:pt>
    <dgm:pt modelId="{0EB06D63-EDD0-441C-8E17-0F420BD3A6F2}" type="pres">
      <dgm:prSet presAssocID="{20A1D008-EF2A-4CBB-BA34-9DC730BFC329}" presName="hierChild1" presStyleCnt="0">
        <dgm:presLayoutVars>
          <dgm:chPref val="1"/>
          <dgm:dir/>
          <dgm:animOne val="branch"/>
          <dgm:animLvl val="lvl"/>
          <dgm:resizeHandles/>
        </dgm:presLayoutVars>
      </dgm:prSet>
      <dgm:spPr/>
      <dgm:t>
        <a:bodyPr/>
        <a:lstStyle/>
        <a:p>
          <a:endParaRPr lang="el-GR"/>
        </a:p>
      </dgm:t>
    </dgm:pt>
    <dgm:pt modelId="{C17892A2-329F-4B40-8F1A-93BCEB9D5E71}" type="pres">
      <dgm:prSet presAssocID="{A7B2B63B-9E44-4086-97CD-9F12CF983D1D}" presName="hierRoot1" presStyleCnt="0"/>
      <dgm:spPr/>
    </dgm:pt>
    <dgm:pt modelId="{12A386FF-1A78-4AD5-940D-29B41590B170}" type="pres">
      <dgm:prSet presAssocID="{A7B2B63B-9E44-4086-97CD-9F12CF983D1D}" presName="composite" presStyleCnt="0"/>
      <dgm:spPr/>
    </dgm:pt>
    <dgm:pt modelId="{8EA03D57-0E86-4CBE-BD4A-569CCD0F7B82}" type="pres">
      <dgm:prSet presAssocID="{A7B2B63B-9E44-4086-97CD-9F12CF983D1D}" presName="background" presStyleLbl="node0" presStyleIdx="0" presStyleCnt="1"/>
      <dgm:spPr/>
    </dgm:pt>
    <dgm:pt modelId="{D3448B60-A486-412E-B233-902F9AD813EB}" type="pres">
      <dgm:prSet presAssocID="{A7B2B63B-9E44-4086-97CD-9F12CF983D1D}" presName="text" presStyleLbl="fgAcc0" presStyleIdx="0" presStyleCnt="1" custScaleX="171807">
        <dgm:presLayoutVars>
          <dgm:chPref val="3"/>
        </dgm:presLayoutVars>
      </dgm:prSet>
      <dgm:spPr>
        <a:prstGeom prst="round1Rect">
          <a:avLst/>
        </a:prstGeom>
      </dgm:spPr>
      <dgm:t>
        <a:bodyPr/>
        <a:lstStyle/>
        <a:p>
          <a:endParaRPr lang="el-GR"/>
        </a:p>
      </dgm:t>
    </dgm:pt>
    <dgm:pt modelId="{5E0D22E4-5ABB-450F-A0B7-743C7CFEDACC}" type="pres">
      <dgm:prSet presAssocID="{A7B2B63B-9E44-4086-97CD-9F12CF983D1D}" presName="hierChild2" presStyleCnt="0"/>
      <dgm:spPr/>
    </dgm:pt>
  </dgm:ptLst>
  <dgm:cxnLst>
    <dgm:cxn modelId="{A4756B24-7A0D-4826-ACBE-8E4D1B6D9054}" srcId="{20A1D008-EF2A-4CBB-BA34-9DC730BFC329}" destId="{A7B2B63B-9E44-4086-97CD-9F12CF983D1D}" srcOrd="0" destOrd="0" parTransId="{C45451CD-9E95-4B87-92DC-51960E6C25C7}" sibTransId="{3EC4625F-919F-4B67-9ACE-013C95DC0518}"/>
    <dgm:cxn modelId="{BFFD3535-770D-4C88-A83A-74C944C5A81E}" type="presOf" srcId="{A7B2B63B-9E44-4086-97CD-9F12CF983D1D}" destId="{D3448B60-A486-412E-B233-902F9AD813EB}" srcOrd="0" destOrd="0" presId="urn:microsoft.com/office/officeart/2005/8/layout/hierarchy1"/>
    <dgm:cxn modelId="{B322DA93-A34F-458C-9830-DB727C21A6B2}" type="presOf" srcId="{20A1D008-EF2A-4CBB-BA34-9DC730BFC329}" destId="{0EB06D63-EDD0-441C-8E17-0F420BD3A6F2}" srcOrd="0" destOrd="0" presId="urn:microsoft.com/office/officeart/2005/8/layout/hierarchy1"/>
    <dgm:cxn modelId="{C9FE3B36-3103-4791-8A04-6C907AF6C91F}" type="presParOf" srcId="{0EB06D63-EDD0-441C-8E17-0F420BD3A6F2}" destId="{C17892A2-329F-4B40-8F1A-93BCEB9D5E71}" srcOrd="0" destOrd="0" presId="urn:microsoft.com/office/officeart/2005/8/layout/hierarchy1"/>
    <dgm:cxn modelId="{20FDDEAD-27CF-4C33-B6B6-4437C008C80A}" type="presParOf" srcId="{C17892A2-329F-4B40-8F1A-93BCEB9D5E71}" destId="{12A386FF-1A78-4AD5-940D-29B41590B170}" srcOrd="0" destOrd="0" presId="urn:microsoft.com/office/officeart/2005/8/layout/hierarchy1"/>
    <dgm:cxn modelId="{BAD80C99-60F2-4F98-8C76-743DC8BDA424}" type="presParOf" srcId="{12A386FF-1A78-4AD5-940D-29B41590B170}" destId="{8EA03D57-0E86-4CBE-BD4A-569CCD0F7B82}" srcOrd="0" destOrd="0" presId="urn:microsoft.com/office/officeart/2005/8/layout/hierarchy1"/>
    <dgm:cxn modelId="{3DC72746-782B-4B7C-BC21-EE6F8C64DFE8}" type="presParOf" srcId="{12A386FF-1A78-4AD5-940D-29B41590B170}" destId="{D3448B60-A486-412E-B233-902F9AD813EB}" srcOrd="1" destOrd="0" presId="urn:microsoft.com/office/officeart/2005/8/layout/hierarchy1"/>
    <dgm:cxn modelId="{3E18BAA4-5076-49C2-AC07-BDD03407CABA}" type="presParOf" srcId="{C17892A2-329F-4B40-8F1A-93BCEB9D5E71}" destId="{5E0D22E4-5ABB-450F-A0B7-743C7CFEDAC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342CF-736D-4EAB-86DA-41A4E15975F7}">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7C0B0D-D764-453E-905E-06E5812CA289}">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l-GR" sz="3200" kern="1200" dirty="0"/>
            <a:t>Να περιγράφουμε την κοινωνική σκοπιμότητα των θεσμών</a:t>
          </a:r>
          <a:endParaRPr lang="en-US" sz="3200" kern="1200" dirty="0"/>
        </a:p>
      </dsp:txBody>
      <dsp:txXfrm>
        <a:off x="696297" y="538547"/>
        <a:ext cx="4171627" cy="2590157"/>
      </dsp:txXfrm>
    </dsp:sp>
    <dsp:sp modelId="{7266A960-50AE-4EDF-BA58-E415466A735D}">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530327-868B-453B-8385-5E8BB3AD1BD1}">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l-GR" sz="3000" kern="1200" dirty="0"/>
            <a:t>Να διακρίνουμε τους κοινωνικούς θεσμούς σε τυπικούς (θεσμοθετημένους) και άτυπους (θεσμοποιημένους). </a:t>
          </a:r>
          <a:endParaRPr lang="en-US" sz="3000" kern="1200" dirty="0"/>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72BD0-2F10-4838-A7DF-58B30D8BEA41}">
      <dsp:nvSpPr>
        <dsp:cNvPr id="0" name=""/>
        <dsp:cNvSpPr/>
      </dsp:nvSpPr>
      <dsp:spPr>
        <a:xfrm>
          <a:off x="0" y="43859"/>
          <a:ext cx="6760782" cy="2601348"/>
        </a:xfrm>
        <a:prstGeom prst="roundRect">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l-GR" sz="4900" kern="1200" dirty="0"/>
            <a:t>Τι</a:t>
          </a:r>
          <a:r>
            <a:rPr lang="el-GR" sz="4900" kern="1200" baseline="0" dirty="0"/>
            <a:t> είναι Κοινωνικός Θεσμός</a:t>
          </a:r>
          <a:r>
            <a:rPr lang="en-US" sz="4900" kern="1200" baseline="0" dirty="0"/>
            <a:t>;</a:t>
          </a:r>
          <a:endParaRPr lang="el-GR" sz="4900" kern="1200" dirty="0"/>
        </a:p>
      </dsp:txBody>
      <dsp:txXfrm>
        <a:off x="126987" y="170846"/>
        <a:ext cx="6506808" cy="2347374"/>
      </dsp:txXfrm>
    </dsp:sp>
    <dsp:sp modelId="{AAAD479D-E39D-4AA7-B5A0-4C8C3605ECD1}">
      <dsp:nvSpPr>
        <dsp:cNvPr id="0" name=""/>
        <dsp:cNvSpPr/>
      </dsp:nvSpPr>
      <dsp:spPr>
        <a:xfrm>
          <a:off x="0" y="2786328"/>
          <a:ext cx="6760782" cy="2601348"/>
        </a:xfrm>
        <a:prstGeom prst="roundRect">
          <a:avLst/>
        </a:prstGeom>
        <a:solidFill>
          <a:schemeClr val="lt1"/>
        </a:solidFill>
        <a:ln w="1270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86690" tIns="186690" rIns="186690" bIns="186690" numCol="1" spcCol="1270" anchor="ctr" anchorCtr="0">
          <a:noAutofit/>
        </a:bodyPr>
        <a:lstStyle/>
        <a:p>
          <a:pPr lvl="0" algn="l" defTabSz="2178050">
            <a:lnSpc>
              <a:spcPct val="90000"/>
            </a:lnSpc>
            <a:spcBef>
              <a:spcPct val="0"/>
            </a:spcBef>
            <a:spcAft>
              <a:spcPct val="35000"/>
            </a:spcAft>
          </a:pPr>
          <a:r>
            <a:rPr lang="el-GR" sz="4900" kern="1200" dirty="0"/>
            <a:t>Ποια τα κοινά χαρακτηριστικά των Κοινωνικών Θεσμών</a:t>
          </a:r>
          <a:r>
            <a:rPr lang="en-US" sz="4900" kern="1200" dirty="0"/>
            <a:t>;</a:t>
          </a:r>
          <a:endParaRPr lang="el-GR" sz="4900" kern="1200" dirty="0"/>
        </a:p>
      </dsp:txBody>
      <dsp:txXfrm>
        <a:off x="126987" y="2913315"/>
        <a:ext cx="6506808" cy="2347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BBD741-BC70-4131-A35B-93CBFE7632DA}">
      <dsp:nvSpPr>
        <dsp:cNvPr id="0" name=""/>
        <dsp:cNvSpPr/>
      </dsp:nvSpPr>
      <dsp:spPr>
        <a:xfrm>
          <a:off x="0" y="239386"/>
          <a:ext cx="10432473" cy="1526850"/>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kern="1200" dirty="0" smtClean="0"/>
            <a:t>Όταν ένας θεσμός δημιουργείται με </a:t>
          </a:r>
          <a:r>
            <a:rPr lang="el-GR" sz="2900" b="1" kern="1200" dirty="0" smtClean="0"/>
            <a:t>νόμο</a:t>
          </a:r>
          <a:r>
            <a:rPr lang="el-GR" sz="2900" kern="1200" dirty="0" smtClean="0"/>
            <a:t>, τότε ο θεσμός είναι </a:t>
          </a:r>
          <a:r>
            <a:rPr lang="el-GR" sz="2900" b="1" kern="1200" dirty="0" smtClean="0"/>
            <a:t>τυπικός</a:t>
          </a:r>
          <a:r>
            <a:rPr lang="el-GR" sz="2900" kern="1200" dirty="0" smtClean="0"/>
            <a:t> και η διαδικασία δημιουργίας του ονομάζεται </a:t>
          </a:r>
          <a:r>
            <a:rPr lang="el-GR" sz="2900" b="1" kern="1200" dirty="0" smtClean="0"/>
            <a:t>θεσμοθέτηση</a:t>
          </a:r>
          <a:r>
            <a:rPr lang="el-GR" sz="2900" kern="1200" dirty="0" smtClean="0"/>
            <a:t>. </a:t>
          </a:r>
          <a:endParaRPr lang="el-GR" sz="2900" kern="1200" dirty="0"/>
        </a:p>
      </dsp:txBody>
      <dsp:txXfrm>
        <a:off x="74535" y="313921"/>
        <a:ext cx="10283403" cy="1377780"/>
      </dsp:txXfrm>
    </dsp:sp>
    <dsp:sp modelId="{706B4007-FB35-4D93-916F-81E8ADC66100}">
      <dsp:nvSpPr>
        <dsp:cNvPr id="0" name=""/>
        <dsp:cNvSpPr/>
      </dsp:nvSpPr>
      <dsp:spPr>
        <a:xfrm>
          <a:off x="0" y="1914894"/>
          <a:ext cx="10432473" cy="1526850"/>
        </a:xfrm>
        <a:prstGeom prst="roundRect">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el-GR" sz="2900" kern="1200" smtClean="0"/>
            <a:t>Όταν αντίθετα εφαρμόζεται με πρωτοβουλία ορισμένων ατόμων και αποτελεί συνήθεια, τότε ο θεσμός είναι </a:t>
          </a:r>
          <a:r>
            <a:rPr lang="el-GR" sz="2900" b="1" kern="1200" smtClean="0"/>
            <a:t>άτυπος</a:t>
          </a:r>
          <a:r>
            <a:rPr lang="el-GR" sz="2900" kern="1200" smtClean="0"/>
            <a:t> και η διαδικασία δημιουργίας του ονομάζεται </a:t>
          </a:r>
          <a:r>
            <a:rPr lang="el-GR" sz="2900" b="1" kern="1200" smtClean="0"/>
            <a:t>θεσμοποίηση</a:t>
          </a:r>
          <a:r>
            <a:rPr lang="el-GR" sz="2900" kern="1200" smtClean="0"/>
            <a:t>.</a:t>
          </a:r>
          <a:endParaRPr lang="el-GR" sz="2900" kern="1200"/>
        </a:p>
      </dsp:txBody>
      <dsp:txXfrm>
        <a:off x="74535" y="1989429"/>
        <a:ext cx="10283403" cy="13777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A03D57-0E86-4CBE-BD4A-569CCD0F7B82}">
      <dsp:nvSpPr>
        <dsp:cNvPr id="0" name=""/>
        <dsp:cNvSpPr/>
      </dsp:nvSpPr>
      <dsp:spPr>
        <a:xfrm>
          <a:off x="375540" y="1079"/>
          <a:ext cx="9042557" cy="33421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448B60-A486-412E-B233-902F9AD813EB}">
      <dsp:nvSpPr>
        <dsp:cNvPr id="0" name=""/>
        <dsp:cNvSpPr/>
      </dsp:nvSpPr>
      <dsp:spPr>
        <a:xfrm>
          <a:off x="960341" y="556640"/>
          <a:ext cx="9042557" cy="3342136"/>
        </a:xfrm>
        <a:prstGeom prst="round1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l-GR" sz="3100" kern="1200" dirty="0"/>
            <a:t>-Να αναζητήσετε πληροφορίες για το θεσμό του σχολείου κατά το παρελθόν (συζήτηση με γονείς, παππούδες, αναζήτηση στο διαδίκτυο). Να καταγράψετε τα χαρακτηριστικά του και τις αλλαγές του σε σχέση με τη σημερινή μορφή που γνωρίζετε.</a:t>
          </a:r>
          <a:endParaRPr lang="en-US" sz="3100" kern="1200" dirty="0"/>
        </a:p>
        <a:p>
          <a:pPr lvl="0" algn="ctr" defTabSz="1377950">
            <a:lnSpc>
              <a:spcPct val="90000"/>
            </a:lnSpc>
            <a:spcBef>
              <a:spcPct val="0"/>
            </a:spcBef>
            <a:spcAft>
              <a:spcPct val="35000"/>
            </a:spcAft>
          </a:pPr>
          <a:r>
            <a:rPr lang="el-GR" sz="3100" kern="1200" dirty="0"/>
            <a:t>(Βιβλίο μαθητή σελ. 36, άσκηση 2). </a:t>
          </a:r>
        </a:p>
      </dsp:txBody>
      <dsp:txXfrm>
        <a:off x="960341" y="556640"/>
        <a:ext cx="8879407" cy="334213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407643-A1E3-487F-B64E-67A80B7A1734}" type="datetimeFigureOut">
              <a:rPr lang="el-GR" smtClean="0"/>
              <a:t>7/11/2024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40D660-851A-40A4-8A20-F6DACBD02B2E}" type="slidenum">
              <a:rPr lang="el-GR" smtClean="0"/>
              <a:t>‹#›</a:t>
            </a:fld>
            <a:endParaRPr lang="el-GR"/>
          </a:p>
        </p:txBody>
      </p:sp>
    </p:spTree>
    <p:extLst>
      <p:ext uri="{BB962C8B-B14F-4D97-AF65-F5344CB8AC3E}">
        <p14:creationId xmlns:p14="http://schemas.microsoft.com/office/powerpoint/2010/main" val="48299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0318246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8080852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3769556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75674275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68176888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11/7/2024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61544321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F481A142-DA77-4A5F-AD1F-14E6C18F0F5F}" type="datetime1">
              <a:rPr lang="en-US" smtClean="0"/>
              <a:pPr/>
              <a:t>11/7/2024</a:t>
            </a:fld>
            <a:endParaRPr lang="en-US" dirty="0"/>
          </a:p>
        </p:txBody>
      </p:sp>
      <p:sp>
        <p:nvSpPr>
          <p:cNvPr id="8" name="Θέση υποσέλιδου 7"/>
          <p:cNvSpPr>
            <a:spLocks noGrp="1"/>
          </p:cNvSpPr>
          <p:nvPr>
            <p:ph type="ftr" sz="quarter" idx="11"/>
          </p:nvPr>
        </p:nvSpPr>
        <p:spPr/>
        <p:txBody>
          <a:bodyPr/>
          <a:lstStyle/>
          <a:p>
            <a:endParaRPr lang="en-US" dirty="0"/>
          </a:p>
        </p:txBody>
      </p:sp>
      <p:sp>
        <p:nvSpPr>
          <p:cNvPr id="9" name="Θέση αριθμού διαφάνειας 8"/>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48739648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F481A142-DA77-4A5F-AD1F-14E6C18F0F5F}" type="datetime1">
              <a:rPr lang="en-US" smtClean="0"/>
              <a:pPr/>
              <a:t>11/7/2024</a:t>
            </a:fld>
            <a:endParaRPr lang="en-US" dirty="0"/>
          </a:p>
        </p:txBody>
      </p:sp>
      <p:sp>
        <p:nvSpPr>
          <p:cNvPr id="4" name="Θέση υποσέλιδου 3"/>
          <p:cNvSpPr>
            <a:spLocks noGrp="1"/>
          </p:cNvSpPr>
          <p:nvPr>
            <p:ph type="ftr" sz="quarter" idx="11"/>
          </p:nvPr>
        </p:nvSpPr>
        <p:spPr/>
        <p:txBody>
          <a:bodyPr/>
          <a:lstStyle/>
          <a:p>
            <a:endParaRPr lang="en-US" dirty="0"/>
          </a:p>
        </p:txBody>
      </p:sp>
      <p:sp>
        <p:nvSpPr>
          <p:cNvPr id="5" name="Θέση αριθμού διαφάνειας 4"/>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127255981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81A142-DA77-4A5F-AD1F-14E6C18F0F5F}" type="datetime1">
              <a:rPr lang="en-US" smtClean="0"/>
              <a:pPr/>
              <a:t>11/7/2024</a:t>
            </a:fld>
            <a:endParaRPr lang="en-US" dirty="0"/>
          </a:p>
        </p:txBody>
      </p:sp>
      <p:sp>
        <p:nvSpPr>
          <p:cNvPr id="3" name="Θέση υποσέλιδου 2"/>
          <p:cNvSpPr>
            <a:spLocks noGrp="1"/>
          </p:cNvSpPr>
          <p:nvPr>
            <p:ph type="ftr" sz="quarter" idx="11"/>
          </p:nvPr>
        </p:nvSpPr>
        <p:spPr/>
        <p:txBody>
          <a:bodyPr/>
          <a:lstStyle/>
          <a:p>
            <a:endParaRPr lang="en-US" dirty="0"/>
          </a:p>
        </p:txBody>
      </p:sp>
      <p:sp>
        <p:nvSpPr>
          <p:cNvPr id="4" name="Θέση αριθμού διαφάνειας 3"/>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327515371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11/7/2024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81147719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F481A142-DA77-4A5F-AD1F-14E6C18F0F5F}" type="datetime1">
              <a:rPr lang="en-US" smtClean="0"/>
              <a:pPr/>
              <a:t>11/7/2024</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1F646F3F-274D-499B-ABBE-824EB4ABDC3D}" type="slidenum">
              <a:rPr lang="en-US" smtClean="0"/>
              <a:pPr/>
              <a:t>‹#›</a:t>
            </a:fld>
            <a:endParaRPr lang="en-US"/>
          </a:p>
        </p:txBody>
      </p:sp>
    </p:spTree>
    <p:extLst>
      <p:ext uri="{BB962C8B-B14F-4D97-AF65-F5344CB8AC3E}">
        <p14:creationId xmlns:p14="http://schemas.microsoft.com/office/powerpoint/2010/main" val="28601523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A142-DA77-4A5F-AD1F-14E6C18F0F5F}" type="datetime1">
              <a:rPr lang="en-US" smtClean="0"/>
              <a:pPr/>
              <a:t>11/7/2024</a:t>
            </a:fld>
            <a:endParaRPr lang="en-US"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46F3F-274D-499B-ABBE-824EB4ABDC3D}" type="slidenum">
              <a:rPr lang="en-US" smtClean="0"/>
              <a:pPr/>
              <a:t>‹#›</a:t>
            </a:fld>
            <a:endParaRPr lang="en-US"/>
          </a:p>
        </p:txBody>
      </p:sp>
    </p:spTree>
    <p:extLst>
      <p:ext uri="{BB962C8B-B14F-4D97-AF65-F5344CB8AC3E}">
        <p14:creationId xmlns:p14="http://schemas.microsoft.com/office/powerpoint/2010/main" val="3238060550"/>
      </p:ext>
    </p:extLst>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D9D36D6-2AC5-46A1-A849-4C82D5264A3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BB27966-D5D8-11FD-F12A-9264C89CDEFA}"/>
              </a:ext>
            </a:extLst>
          </p:cNvPr>
          <p:cNvSpPr>
            <a:spLocks noGrp="1"/>
          </p:cNvSpPr>
          <p:nvPr>
            <p:ph type="ctrTitle"/>
          </p:nvPr>
        </p:nvSpPr>
        <p:spPr>
          <a:xfrm>
            <a:off x="5354955" y="552182"/>
            <a:ext cx="5998840" cy="3343135"/>
          </a:xfrm>
          <a:noFill/>
        </p:spPr>
        <p:txBody>
          <a:bodyPr>
            <a:normAutofit/>
          </a:bodyPr>
          <a:lstStyle/>
          <a:p>
            <a:pPr algn="l">
              <a:spcAft>
                <a:spcPts val="1000"/>
              </a:spcAft>
            </a:pPr>
            <a:r>
              <a:rPr lang="el-GR" sz="2700" b="1" dirty="0">
                <a:latin typeface="Arial" panose="020B0604020202020204" pitchFamily="34" charset="0"/>
                <a:cs typeface="Arial" panose="020B0604020202020204" pitchFamily="34" charset="0"/>
              </a:rPr>
              <a:t>Κεφάλαιο 4: Κοινωνικοί Θεσμοί </a:t>
            </a:r>
            <a:r>
              <a:rPr lang="el-GR" sz="4400" b="1" dirty="0">
                <a:latin typeface="Arial" panose="020B0604020202020204" pitchFamily="34" charset="0"/>
                <a:cs typeface="Arial" panose="020B0604020202020204" pitchFamily="34" charset="0"/>
              </a:rPr>
              <a:t/>
            </a:r>
            <a:br>
              <a:rPr lang="el-GR" sz="4400" b="1" dirty="0">
                <a:latin typeface="Arial" panose="020B0604020202020204" pitchFamily="34" charset="0"/>
                <a:cs typeface="Arial" panose="020B0604020202020204" pitchFamily="34" charset="0"/>
              </a:rPr>
            </a:br>
            <a:r>
              <a:rPr lang="el-GR" sz="4400" b="1" dirty="0">
                <a:latin typeface="Arial" panose="020B0604020202020204" pitchFamily="34" charset="0"/>
                <a:cs typeface="Arial" panose="020B0604020202020204" pitchFamily="34" charset="0"/>
              </a:rPr>
              <a:t/>
            </a:r>
            <a:br>
              <a:rPr lang="el-GR" sz="4400" b="1" dirty="0">
                <a:latin typeface="Arial" panose="020B0604020202020204" pitchFamily="34" charset="0"/>
                <a:cs typeface="Arial" panose="020B0604020202020204" pitchFamily="34" charset="0"/>
              </a:rPr>
            </a:br>
            <a:r>
              <a:rPr lang="el-GR" sz="4400" b="1" dirty="0">
                <a:latin typeface="Arial" panose="020B0604020202020204" pitchFamily="34" charset="0"/>
                <a:cs typeface="Arial" panose="020B0604020202020204" pitchFamily="34" charset="0"/>
              </a:rPr>
              <a:t>4.2. Αναγκαιότητα των θεσμών </a:t>
            </a:r>
          </a:p>
        </p:txBody>
      </p:sp>
      <p:sp>
        <p:nvSpPr>
          <p:cNvPr id="3" name="Υπότιτλος 2">
            <a:extLst>
              <a:ext uri="{FF2B5EF4-FFF2-40B4-BE49-F238E27FC236}">
                <a16:creationId xmlns:a16="http://schemas.microsoft.com/office/drawing/2014/main" id="{4DCCDD30-9CD9-C6F0-2DEF-6460FFD4FEBC}"/>
              </a:ext>
            </a:extLst>
          </p:cNvPr>
          <p:cNvSpPr>
            <a:spLocks noGrp="1"/>
          </p:cNvSpPr>
          <p:nvPr>
            <p:ph type="subTitle" idx="1"/>
          </p:nvPr>
        </p:nvSpPr>
        <p:spPr>
          <a:xfrm>
            <a:off x="5354955" y="4067032"/>
            <a:ext cx="5998840" cy="1665027"/>
          </a:xfrm>
          <a:noFill/>
        </p:spPr>
        <p:txBody>
          <a:bodyPr>
            <a:normAutofit/>
          </a:bodyPr>
          <a:lstStyle/>
          <a:p>
            <a:pPr algn="l"/>
            <a:r>
              <a:rPr lang="el-GR" sz="2800" dirty="0">
                <a:latin typeface="Arial" panose="020B0604020202020204" pitchFamily="34" charset="0"/>
                <a:cs typeface="Arial" panose="020B0604020202020204" pitchFamily="34" charset="0"/>
              </a:rPr>
              <a:t>Κοινωνική και Πολιτικής Αγωγή Γ΄ Γυμνάσιου, </a:t>
            </a:r>
          </a:p>
          <a:p>
            <a:pPr algn="l"/>
            <a:r>
              <a:rPr lang="el-GR" sz="2800" dirty="0">
                <a:latin typeface="Arial" panose="020B0604020202020204" pitchFamily="34" charset="0"/>
                <a:cs typeface="Arial" panose="020B0604020202020204" pitchFamily="34" charset="0"/>
              </a:rPr>
              <a:t>βιβλίο μαθητή, Κεφ. 4.2, σ. 31-32. </a:t>
            </a:r>
            <a:endParaRPr lang="el-GR" sz="2800" dirty="0">
              <a:latin typeface="Times New Roman" panose="02020603050405020304" pitchFamily="18" charset="0"/>
              <a:cs typeface="Times New Roman" panose="02020603050405020304" pitchFamily="18" charset="0"/>
            </a:endParaRPr>
          </a:p>
        </p:txBody>
      </p:sp>
      <p:pic>
        <p:nvPicPr>
          <p:cNvPr id="12" name="Picture 11" descr="Εικόνα που περιέχει πολυχρωμία&#10;&#10;Περιγραφή που δημιουργήθηκε αυτόματα">
            <a:extLst>
              <a:ext uri="{FF2B5EF4-FFF2-40B4-BE49-F238E27FC236}">
                <a16:creationId xmlns:a16="http://schemas.microsoft.com/office/drawing/2014/main" id="{ECC8265E-6817-8ADF-87F3-9D642F8B0DE5}"/>
              </a:ext>
            </a:extLst>
          </p:cNvPr>
          <p:cNvPicPr>
            <a:picLocks noChangeAspect="1"/>
          </p:cNvPicPr>
          <p:nvPr/>
        </p:nvPicPr>
        <p:blipFill rotWithShape="1">
          <a:blip r:embed="rId2"/>
          <a:srcRect l="45396"/>
          <a:stretch/>
        </p:blipFill>
        <p:spPr>
          <a:xfrm>
            <a:off x="20" y="10"/>
            <a:ext cx="4992985" cy="6857990"/>
          </a:xfrm>
          <a:prstGeom prst="rect">
            <a:avLst/>
          </a:prstGeom>
        </p:spPr>
      </p:pic>
    </p:spTree>
    <p:extLst>
      <p:ext uri="{BB962C8B-B14F-4D97-AF65-F5344CB8AC3E}">
        <p14:creationId xmlns:p14="http://schemas.microsoft.com/office/powerpoint/2010/main" val="2356763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p:cNvSpPr>
            <a:spLocks noGrp="1"/>
          </p:cNvSpPr>
          <p:nvPr>
            <p:ph type="title"/>
          </p:nvPr>
        </p:nvSpPr>
        <p:spPr>
          <a:xfrm>
            <a:off x="1043631" y="809898"/>
            <a:ext cx="10173010" cy="1554480"/>
          </a:xfrm>
        </p:spPr>
        <p:txBody>
          <a:bodyPr anchor="ctr">
            <a:normAutofit/>
          </a:bodyPr>
          <a:lstStyle/>
          <a:p>
            <a:r>
              <a:rPr lang="el-GR" sz="4800">
                <a:latin typeface="+mn-lt"/>
              </a:rPr>
              <a:t>ΔΙΔΑΚΤΙΚΟΙ ΣΤΟΧΟΙ</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A1187972-1A6D-3CA0-D8EA-2A04531D0FE8}"/>
              </a:ext>
            </a:extLst>
          </p:cNvPr>
          <p:cNvGraphicFramePr>
            <a:graphicFrameLocks noGrp="1"/>
          </p:cNvGraphicFramePr>
          <p:nvPr>
            <p:ph idx="1"/>
            <p:extLst>
              <p:ext uri="{D42A27DB-BD31-4B8C-83A1-F6EECF244321}">
                <p14:modId xmlns:p14="http://schemas.microsoft.com/office/powerpoint/2010/main" val="327185786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14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777A147A-9ED8-46B4-8660-1B3C2AA880B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Τίτλος 5">
            <a:extLst>
              <a:ext uri="{FF2B5EF4-FFF2-40B4-BE49-F238E27FC236}">
                <a16:creationId xmlns:a16="http://schemas.microsoft.com/office/drawing/2014/main" id="{152C5B2E-7DA7-31CB-9555-EC8813BA6EAE}"/>
              </a:ext>
            </a:extLst>
          </p:cNvPr>
          <p:cNvSpPr>
            <a:spLocks noGrp="1"/>
          </p:cNvSpPr>
          <p:nvPr>
            <p:ph type="title"/>
          </p:nvPr>
        </p:nvSpPr>
        <p:spPr>
          <a:xfrm>
            <a:off x="841248" y="548640"/>
            <a:ext cx="3600860" cy="5431536"/>
          </a:xfrm>
        </p:spPr>
        <p:txBody>
          <a:bodyPr anchor="ctr">
            <a:normAutofit/>
          </a:bodyPr>
          <a:lstStyle/>
          <a:p>
            <a:r>
              <a:rPr lang="el-GR" sz="5400" dirty="0">
                <a:latin typeface="Arial" pitchFamily="34" charset="0"/>
                <a:cs typeface="Arial" pitchFamily="34" charset="0"/>
              </a:rPr>
              <a:t>Ανάκληση Γνώσεων</a:t>
            </a:r>
            <a:r>
              <a:rPr lang="en-US" sz="5400" dirty="0">
                <a:latin typeface="Arial" pitchFamily="34" charset="0"/>
                <a:cs typeface="Arial" pitchFamily="34" charset="0"/>
              </a:rPr>
              <a:t>: </a:t>
            </a:r>
            <a:endParaRPr lang="el-GR" sz="5400" dirty="0">
              <a:latin typeface="Arial" pitchFamily="34" charset="0"/>
              <a:cs typeface="Arial" pitchFamily="34" charset="0"/>
            </a:endParaRPr>
          </a:p>
        </p:txBody>
      </p:sp>
      <p:graphicFrame>
        <p:nvGraphicFramePr>
          <p:cNvPr id="21" name="Θέση περιεχομένου 6">
            <a:extLst>
              <a:ext uri="{FF2B5EF4-FFF2-40B4-BE49-F238E27FC236}">
                <a16:creationId xmlns:a16="http://schemas.microsoft.com/office/drawing/2014/main" id="{5E97394D-BC2F-7385-59F8-FB8B81657425}"/>
              </a:ext>
            </a:extLst>
          </p:cNvPr>
          <p:cNvGraphicFramePr>
            <a:graphicFrameLocks noGrp="1"/>
          </p:cNvGraphicFramePr>
          <p:nvPr>
            <p:ph idx="1"/>
            <p:extLst>
              <p:ext uri="{D42A27DB-BD31-4B8C-83A1-F6EECF244321}">
                <p14:modId xmlns:p14="http://schemas.microsoft.com/office/powerpoint/2010/main" val="1239060387"/>
              </p:ext>
            </p:extLst>
          </p:nvPr>
        </p:nvGraphicFramePr>
        <p:xfrm>
          <a:off x="5126418" y="552091"/>
          <a:ext cx="6760782" cy="5431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57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B7BD7FCF-A254-4A97-A15C-319B676226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52FFAF72-6204-4676-9C6F-9A4CC4D918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3" name="Τίτλος 2">
            <a:extLst>
              <a:ext uri="{FF2B5EF4-FFF2-40B4-BE49-F238E27FC236}">
                <a16:creationId xmlns:a16="http://schemas.microsoft.com/office/drawing/2014/main" id="{DA608043-F13A-1506-A350-3E27D0B1881E}"/>
              </a:ext>
            </a:extLst>
          </p:cNvPr>
          <p:cNvSpPr>
            <a:spLocks noGrp="1"/>
          </p:cNvSpPr>
          <p:nvPr>
            <p:ph type="title"/>
          </p:nvPr>
        </p:nvSpPr>
        <p:spPr>
          <a:xfrm>
            <a:off x="643467" y="272716"/>
            <a:ext cx="6784274" cy="6272463"/>
          </a:xfrm>
        </p:spPr>
        <p:txBody>
          <a:bodyPr vert="horz" lIns="91440" tIns="45720" rIns="91440" bIns="45720" rtlCol="0" anchor="ctr">
            <a:normAutofit fontScale="90000"/>
          </a:bodyPr>
          <a:lstStyle/>
          <a:p>
            <a:pPr>
              <a:spcAft>
                <a:spcPts val="720"/>
              </a:spcAft>
            </a:pPr>
            <a:r>
              <a:rPr lang="el-GR" sz="3200" dirty="0">
                <a:latin typeface="+mn-lt"/>
              </a:rPr>
              <a:t>Για ποιο λόγο κάθε κρατική οντότητα και έθνος – παρά τις τυχόν μεγάλες διαφορές αναμεταξύ τους – διαθέτει:</a:t>
            </a:r>
            <a:br>
              <a:rPr lang="el-GR" sz="3200" dirty="0">
                <a:latin typeface="+mn-lt"/>
              </a:rPr>
            </a:br>
            <a:r>
              <a:rPr lang="el-GR" sz="3200" dirty="0">
                <a:latin typeface="+mn-lt"/>
              </a:rPr>
              <a:t>			</a:t>
            </a:r>
            <a:br>
              <a:rPr lang="el-GR" sz="3200" dirty="0">
                <a:latin typeface="+mn-lt"/>
              </a:rPr>
            </a:br>
            <a:r>
              <a:rPr lang="el-GR" sz="3200" dirty="0">
                <a:latin typeface="+mn-lt"/>
              </a:rPr>
              <a:t>1.	Σχολεία ;</a:t>
            </a:r>
            <a:br>
              <a:rPr lang="el-GR" sz="3200" dirty="0">
                <a:latin typeface="+mn-lt"/>
              </a:rPr>
            </a:br>
            <a:r>
              <a:rPr lang="el-GR" sz="3200" dirty="0">
                <a:latin typeface="+mn-lt"/>
              </a:rPr>
              <a:t>2.	Υπηρεσίες και Σώματα (Π.χ. Φορολογικές Υπηρεσίες, Αστυνομικά Σώματα, </a:t>
            </a:r>
            <a:r>
              <a:rPr lang="el-GR" sz="3200" dirty="0" err="1">
                <a:latin typeface="+mn-lt"/>
              </a:rPr>
              <a:t>Ληξιαρχία</a:t>
            </a:r>
            <a:r>
              <a:rPr lang="el-GR" sz="3200" dirty="0">
                <a:latin typeface="+mn-lt"/>
              </a:rPr>
              <a:t> </a:t>
            </a:r>
            <a:r>
              <a:rPr lang="el-GR" sz="3200" dirty="0" err="1">
                <a:latin typeface="+mn-lt"/>
              </a:rPr>
              <a:t>κλπ</a:t>
            </a:r>
            <a:r>
              <a:rPr lang="el-GR" sz="3200" dirty="0">
                <a:latin typeface="+mn-lt"/>
              </a:rPr>
              <a:t>);</a:t>
            </a:r>
            <a:br>
              <a:rPr lang="el-GR" sz="3200" dirty="0">
                <a:latin typeface="+mn-lt"/>
              </a:rPr>
            </a:br>
            <a:r>
              <a:rPr lang="el-GR" sz="3200" dirty="0">
                <a:latin typeface="+mn-lt"/>
              </a:rPr>
              <a:t>3.	Οικονομικούς θεσμούς (Τράπεζες, Επαγγελματικές ενώσεις);</a:t>
            </a:r>
            <a:br>
              <a:rPr lang="el-GR" sz="3200" dirty="0">
                <a:latin typeface="+mn-lt"/>
              </a:rPr>
            </a:br>
            <a:r>
              <a:rPr lang="el-GR" sz="3200" dirty="0">
                <a:latin typeface="+mn-lt"/>
              </a:rPr>
              <a:t>4.	Οικογενειακούς κανόνες και νόμους;			</a:t>
            </a:r>
            <a:br>
              <a:rPr lang="el-GR" sz="3200" dirty="0">
                <a:latin typeface="+mn-lt"/>
              </a:rPr>
            </a:br>
            <a:r>
              <a:rPr lang="el-GR" sz="3200" dirty="0">
                <a:latin typeface="+mn-lt"/>
              </a:rPr>
              <a:t>5.	Λατρευτικούς χώρους και χώρους πίστης 					</a:t>
            </a:r>
            <a:br>
              <a:rPr lang="el-GR" sz="3200" dirty="0">
                <a:latin typeface="+mn-lt"/>
              </a:rPr>
            </a:br>
            <a:endParaRPr lang="en-US" sz="3200" kern="1200" dirty="0">
              <a:solidFill>
                <a:schemeClr val="tx1"/>
              </a:solidFill>
              <a:latin typeface="+mn-lt"/>
            </a:endParaRPr>
          </a:p>
        </p:txBody>
      </p:sp>
      <p:pic>
        <p:nvPicPr>
          <p:cNvPr id="14" name="Graphic 13" descr="Ερωτήσεις">
            <a:extLst>
              <a:ext uri="{FF2B5EF4-FFF2-40B4-BE49-F238E27FC236}">
                <a16:creationId xmlns:a16="http://schemas.microsoft.com/office/drawing/2014/main" id="{7F628035-80A8-D30A-F7C3-0A51D3C831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427741" y="1603717"/>
            <a:ext cx="4120791" cy="3606888"/>
          </a:xfrm>
          <a:prstGeom prst="rect">
            <a:avLst/>
          </a:prstGeom>
        </p:spPr>
      </p:pic>
    </p:spTree>
    <p:extLst>
      <p:ext uri="{BB962C8B-B14F-4D97-AF65-F5344CB8AC3E}">
        <p14:creationId xmlns:p14="http://schemas.microsoft.com/office/powerpoint/2010/main" val="2365413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Θέση περιεχομένου 3">
            <a:extLst>
              <a:ext uri="{FF2B5EF4-FFF2-40B4-BE49-F238E27FC236}">
                <a16:creationId xmlns:a16="http://schemas.microsoft.com/office/drawing/2014/main" id="{4B3E9B7B-3DEC-EABA-3B01-D3E018656659}"/>
              </a:ext>
            </a:extLst>
          </p:cNvPr>
          <p:cNvSpPr>
            <a:spLocks noGrp="1"/>
          </p:cNvSpPr>
          <p:nvPr>
            <p:ph idx="1"/>
          </p:nvPr>
        </p:nvSpPr>
        <p:spPr>
          <a:xfrm>
            <a:off x="838200" y="1306286"/>
            <a:ext cx="10515600" cy="4673877"/>
          </a:xfrm>
          <a:effectLst>
            <a:outerShdw blurRad="50800" dist="38100" dir="5400000" algn="t"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a:normAutofit/>
          </a:bodyPr>
          <a:lstStyle/>
          <a:p>
            <a:pPr marL="0" lvl="0" indent="0">
              <a:buNone/>
            </a:pPr>
            <a:r>
              <a:rPr lang="el-GR" sz="3200" dirty="0"/>
              <a:t>Μέσω των θεσμών</a:t>
            </a:r>
            <a:r>
              <a:rPr lang="en-US" sz="3200" dirty="0"/>
              <a:t>:</a:t>
            </a:r>
            <a:endParaRPr lang="el-GR" sz="3200" dirty="0"/>
          </a:p>
          <a:p>
            <a:pPr lvl="0"/>
            <a:r>
              <a:rPr lang="el-GR" sz="3200" dirty="0"/>
              <a:t>η κοινωνία οργανώνεται και εξασφαλίζει τη διάρκειά της μέσα στο χρόνο, αν και τα μέλη της, όπως και τα κύτταρα του οργανισμού, διαρκώς ανανεώνονται, </a:t>
            </a:r>
          </a:p>
          <a:p>
            <a:pPr lvl="0"/>
            <a:r>
              <a:rPr lang="el-GR" sz="3200" dirty="0"/>
              <a:t>τα άτομα μαθαίνουν τις αξίες, τους κανόνες και τους ρόλους τους και με αυτό τον τρόπο εξακολουθεί να υπάρχει κοινωνική ζωή.</a:t>
            </a:r>
          </a:p>
          <a:p>
            <a:pPr marL="0" indent="0">
              <a:buNone/>
            </a:pPr>
            <a:r>
              <a:rPr lang="el-GR" sz="3200" dirty="0"/>
              <a:t>Κοινωνικοί μετασχηματισμοί και νέες κοινωνικές ανάγκες οδηγούν στη δημιουργία νέων κοινωνικών θεσμών </a:t>
            </a:r>
          </a:p>
          <a:p>
            <a:pPr algn="just"/>
            <a:endParaRPr lang="el-GR" sz="3200" dirty="0"/>
          </a:p>
        </p:txBody>
      </p:sp>
      <p:sp>
        <p:nvSpPr>
          <p:cNvPr id="5" name="TextBox 4">
            <a:extLst>
              <a:ext uri="{FF2B5EF4-FFF2-40B4-BE49-F238E27FC236}">
                <a16:creationId xmlns:a16="http://schemas.microsoft.com/office/drawing/2014/main" id="{28122381-FFD6-C61C-D6A3-5B68D8BE7D4B}"/>
              </a:ext>
            </a:extLst>
          </p:cNvPr>
          <p:cNvSpPr txBox="1"/>
          <p:nvPr/>
        </p:nvSpPr>
        <p:spPr>
          <a:xfrm>
            <a:off x="838200" y="477998"/>
            <a:ext cx="10505561" cy="584775"/>
          </a:xfrm>
          <a:prstGeom prst="rect">
            <a:avLst/>
          </a:prstGeom>
          <a:noFill/>
        </p:spPr>
        <p:txBody>
          <a:bodyPr wrap="square" rtlCol="0">
            <a:spAutoFit/>
          </a:bodyPr>
          <a:lstStyle/>
          <a:p>
            <a:pPr algn="ctr"/>
            <a:r>
              <a:rPr lang="el-GR" sz="3200" b="1" dirty="0"/>
              <a:t>Κοινωνικοί Θεσμοί</a:t>
            </a:r>
            <a:r>
              <a:rPr lang="en-US" sz="3200" b="1" dirty="0"/>
              <a:t>:</a:t>
            </a:r>
            <a:r>
              <a:rPr lang="el-GR" sz="3200" b="1" dirty="0"/>
              <a:t> Λειτουργία και ρόλος </a:t>
            </a:r>
          </a:p>
        </p:txBody>
      </p:sp>
    </p:spTree>
    <p:extLst>
      <p:ext uri="{BB962C8B-B14F-4D97-AF65-F5344CB8AC3E}">
        <p14:creationId xmlns:p14="http://schemas.microsoft.com/office/powerpoint/2010/main" val="42912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Θέση περιεχομένου 3">
            <a:extLst>
              <a:ext uri="{FF2B5EF4-FFF2-40B4-BE49-F238E27FC236}">
                <a16:creationId xmlns:a16="http://schemas.microsoft.com/office/drawing/2014/main" id="{4B3E9B7B-3DEC-EABA-3B01-D3E018656659}"/>
              </a:ext>
            </a:extLst>
          </p:cNvPr>
          <p:cNvSpPr>
            <a:spLocks noGrp="1"/>
          </p:cNvSpPr>
          <p:nvPr>
            <p:ph idx="1"/>
          </p:nvPr>
        </p:nvSpPr>
        <p:spPr>
          <a:xfrm>
            <a:off x="1051955" y="994352"/>
            <a:ext cx="10515600" cy="4539550"/>
          </a:xfrm>
        </p:spPr>
        <p:txBody>
          <a:bodyPr anchor="ctr">
            <a:normAutofit/>
          </a:bodyPr>
          <a:lstStyle/>
          <a:p>
            <a:pPr algn="just"/>
            <a:r>
              <a:rPr lang="el-GR" sz="3500" dirty="0"/>
              <a:t>Σκεφτείτε και αναφέρετε κοινωνικούς μετασχηματισμούς (αλλαγές) και κοινωνικές ανάγκες που έχουν προκύψει ή προέκυψαν τα τελευταία χρόνια					</a:t>
            </a:r>
          </a:p>
          <a:p>
            <a:pPr algn="just"/>
            <a:r>
              <a:rPr lang="el-GR" sz="3500" dirty="0"/>
              <a:t>Ποιοι θεσμοί δημιουργήθηκαν για την αντιμετώπιση τους</a:t>
            </a:r>
            <a:r>
              <a:rPr lang="el-GR" sz="3500" dirty="0" smtClean="0"/>
              <a:t>;</a:t>
            </a:r>
            <a:endParaRPr lang="el-GR" sz="3500" dirty="0"/>
          </a:p>
        </p:txBody>
      </p:sp>
    </p:spTree>
    <p:extLst>
      <p:ext uri="{BB962C8B-B14F-4D97-AF65-F5344CB8AC3E}">
        <p14:creationId xmlns:p14="http://schemas.microsoft.com/office/powerpoint/2010/main" val="3749495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BB867FF-FC45-48F7-8104-F89BE54909F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8BB56887-D0D5-4F0C-9E19-7247EB83C8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5"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28122381-FFD6-C61C-D6A3-5B68D8BE7D4B}"/>
              </a:ext>
            </a:extLst>
          </p:cNvPr>
          <p:cNvSpPr txBox="1"/>
          <p:nvPr/>
        </p:nvSpPr>
        <p:spPr>
          <a:xfrm>
            <a:off x="1223068" y="265667"/>
            <a:ext cx="9748911" cy="584775"/>
          </a:xfrm>
          <a:prstGeom prst="rect">
            <a:avLst/>
          </a:prstGeom>
          <a:noFill/>
        </p:spPr>
        <p:txBody>
          <a:bodyPr wrap="square" rtlCol="0">
            <a:spAutoFit/>
          </a:bodyPr>
          <a:lstStyle/>
          <a:p>
            <a:pPr algn="ctr"/>
            <a:r>
              <a:rPr lang="el-GR" sz="3200" b="1" dirty="0"/>
              <a:t>Δημιουργία θεσμών</a:t>
            </a:r>
            <a:r>
              <a:rPr lang="en-US" sz="3200" b="1" dirty="0"/>
              <a:t>:</a:t>
            </a:r>
            <a:endParaRPr lang="el-GR" sz="3200" b="1" dirty="0"/>
          </a:p>
        </p:txBody>
      </p:sp>
      <p:graphicFrame>
        <p:nvGraphicFramePr>
          <p:cNvPr id="2" name="Θέση περιεχομένου 1"/>
          <p:cNvGraphicFramePr>
            <a:graphicFrameLocks noGrp="1"/>
          </p:cNvGraphicFramePr>
          <p:nvPr>
            <p:ph idx="1"/>
            <p:extLst>
              <p:ext uri="{D42A27DB-BD31-4B8C-83A1-F6EECF244321}">
                <p14:modId xmlns:p14="http://schemas.microsoft.com/office/powerpoint/2010/main" val="1842877445"/>
              </p:ext>
            </p:extLst>
          </p:nvPr>
        </p:nvGraphicFramePr>
        <p:xfrm>
          <a:off x="1033152" y="2078182"/>
          <a:ext cx="10432473" cy="3906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Ορθογώνιο 2"/>
          <p:cNvSpPr/>
          <p:nvPr/>
        </p:nvSpPr>
        <p:spPr>
          <a:xfrm>
            <a:off x="1116280" y="1044018"/>
            <a:ext cx="10227481" cy="954107"/>
          </a:xfrm>
          <a:prstGeom prst="rect">
            <a:avLst/>
          </a:prstGeom>
          <a:solidFill>
            <a:schemeClr val="bg1"/>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dk1"/>
          </a:fontRef>
        </p:style>
        <p:txBody>
          <a:bodyPr wrap="square">
            <a:spAutoFit/>
          </a:bodyPr>
          <a:lstStyle/>
          <a:p>
            <a:pPr algn="just"/>
            <a:r>
              <a:rPr lang="el-GR" sz="2800" dirty="0"/>
              <a:t> Όσο οι κοινωνίες εξελίσσονται και εκσυγχρονίζονται, νέες κοινωνικές ανάγκες δημιουργούνται και μαζί τους νέοι θεσμοί.</a:t>
            </a:r>
            <a:endParaRPr lang="el-GR" sz="2800" dirty="0"/>
          </a:p>
        </p:txBody>
      </p:sp>
    </p:spTree>
    <p:extLst>
      <p:ext uri="{BB962C8B-B14F-4D97-AF65-F5344CB8AC3E}">
        <p14:creationId xmlns:p14="http://schemas.microsoft.com/office/powerpoint/2010/main" val="1160577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56E9B3E6-E277-4D68-BA48-9CB43FFBD6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49" name="Rectangle 48">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Rectangle 52">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A47F710-6138-E0A9-EE87-409E5276EB43}"/>
              </a:ext>
            </a:extLst>
          </p:cNvPr>
          <p:cNvSpPr>
            <a:spLocks noGrp="1"/>
          </p:cNvSpPr>
          <p:nvPr>
            <p:ph type="title"/>
          </p:nvPr>
        </p:nvSpPr>
        <p:spPr>
          <a:xfrm>
            <a:off x="1043631" y="809898"/>
            <a:ext cx="10173010" cy="1080159"/>
          </a:xfrm>
        </p:spPr>
        <p:style>
          <a:lnRef idx="2">
            <a:schemeClr val="dk1"/>
          </a:lnRef>
          <a:fillRef idx="1">
            <a:schemeClr val="lt1"/>
          </a:fillRef>
          <a:effectRef idx="0">
            <a:schemeClr val="dk1"/>
          </a:effectRef>
          <a:fontRef idx="minor">
            <a:schemeClr val="dk1"/>
          </a:fontRef>
        </p:style>
        <p:txBody>
          <a:bodyPr anchor="ctr">
            <a:normAutofit/>
          </a:bodyPr>
          <a:lstStyle/>
          <a:p>
            <a:pPr algn="ctr"/>
            <a:r>
              <a:rPr lang="el-GR" sz="4800" dirty="0">
                <a:latin typeface="Arial" pitchFamily="34" charset="0"/>
                <a:ea typeface="Cambria" panose="02040503050406030204" pitchFamily="18" charset="0"/>
                <a:cs typeface="Arial" pitchFamily="34" charset="0"/>
              </a:rPr>
              <a:t>Δραστηριότητα</a:t>
            </a:r>
          </a:p>
        </p:txBody>
      </p:sp>
      <p:cxnSp>
        <p:nvCxnSpPr>
          <p:cNvPr id="55" name="Straight Connector 54">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42" name="Θέση περιεχομένου 2">
            <a:extLst>
              <a:ext uri="{FF2B5EF4-FFF2-40B4-BE49-F238E27FC236}">
                <a16:creationId xmlns:a16="http://schemas.microsoft.com/office/drawing/2014/main" id="{759FDA5C-363E-B51E-770B-4532CE45CB1F}"/>
              </a:ext>
            </a:extLst>
          </p:cNvPr>
          <p:cNvGraphicFramePr>
            <a:graphicFrameLocks noGrp="1"/>
          </p:cNvGraphicFramePr>
          <p:nvPr>
            <p:ph idx="1"/>
            <p:extLst>
              <p:ext uri="{D42A27DB-BD31-4B8C-83A1-F6EECF244321}">
                <p14:modId xmlns:p14="http://schemas.microsoft.com/office/powerpoint/2010/main" val="969419156"/>
              </p:ext>
            </p:extLst>
          </p:nvPr>
        </p:nvGraphicFramePr>
        <p:xfrm>
          <a:off x="904602" y="2327564"/>
          <a:ext cx="10378440" cy="38998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6326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Μπλε">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671</TotalTime>
  <Words>380</Words>
  <Application>Microsoft Office PowerPoint</Application>
  <PresentationFormat>Ευρεία οθόνη</PresentationFormat>
  <Paragraphs>24</Paragraphs>
  <Slides>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8</vt:i4>
      </vt:variant>
    </vt:vector>
  </HeadingPairs>
  <TitlesOfParts>
    <vt:vector size="13" baseType="lpstr">
      <vt:lpstr>Arial</vt:lpstr>
      <vt:lpstr>Calibri</vt:lpstr>
      <vt:lpstr>Cambria</vt:lpstr>
      <vt:lpstr>Times New Roman</vt:lpstr>
      <vt:lpstr>Θέμα του Office</vt:lpstr>
      <vt:lpstr>Κεφάλαιο 4: Κοινωνικοί Θεσμοί   4.2. Αναγκαιότητα των θεσμών </vt:lpstr>
      <vt:lpstr>ΔΙΔΑΚΤΙΚΟΙ ΣΤΟΧΟΙ</vt:lpstr>
      <vt:lpstr>Ανάκληση Γνώσεων: </vt:lpstr>
      <vt:lpstr>Για ποιο λόγο κάθε κρατική οντότητα και έθνος – παρά τις τυχόν μεγάλες διαφορές αναμεταξύ τους – διαθέτει:     1. Σχολεία ; 2. Υπηρεσίες και Σώματα (Π.χ. Φορολογικές Υπηρεσίες, Αστυνομικά Σώματα, Ληξιαρχία κλπ); 3. Οικονομικούς θεσμούς (Τράπεζες, Επαγγελματικές ενώσεις); 4. Οικογενειακούς κανόνες και νόμους;    5. Λατρευτικούς χώρους και χώρους πίστης       </vt:lpstr>
      <vt:lpstr>Παρουσίαση του PowerPoint</vt:lpstr>
      <vt:lpstr>Παρουσίαση του PowerPoint</vt:lpstr>
      <vt:lpstr>Παρουσίαση του PowerPoint</vt:lpstr>
      <vt:lpstr>Δραστηριότητα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Άνθρωπος: «φύσει κοινωνικό ον»</dc:title>
  <dc:creator>ΚΩΝΣΤΑΝΤΙΝΟΣ ΛΑΜΠΡΑΚΗΣ</dc:creator>
  <cp:lastModifiedBy>14ο Γυμνάσιο Πειραιά</cp:lastModifiedBy>
  <cp:revision>31</cp:revision>
  <dcterms:created xsi:type="dcterms:W3CDTF">2023-09-14T16:34:34Z</dcterms:created>
  <dcterms:modified xsi:type="dcterms:W3CDTF">2024-11-07T10:38:12Z</dcterms:modified>
</cp:coreProperties>
</file>