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4" r:id="rId1"/>
  </p:sldMasterIdLst>
  <p:notesMasterIdLst>
    <p:notesMasterId r:id="rId10"/>
  </p:notesMasterIdLst>
  <p:sldIdLst>
    <p:sldId id="256" r:id="rId2"/>
    <p:sldId id="266" r:id="rId3"/>
    <p:sldId id="259" r:id="rId4"/>
    <p:sldId id="262" r:id="rId5"/>
    <p:sldId id="263" r:id="rId6"/>
    <p:sldId id="267" r:id="rId7"/>
    <p:sldId id="268" r:id="rId8"/>
    <p:sldId id="264" r:id="rId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7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E2A491-6511-4293-8DF1-E26E6014DF3F}" type="doc">
      <dgm:prSet loTypeId="urn:microsoft.com/office/officeart/2008/layout/LinedList" loCatId="list" qsTypeId="urn:microsoft.com/office/officeart/2005/8/quickstyle/simple5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DB5436C0-89DC-4BAE-8539-C78282568B93}">
      <dgm:prSet custT="1"/>
      <dgm:spPr/>
      <dgm:t>
        <a:bodyPr/>
        <a:lstStyle/>
        <a:p>
          <a:r>
            <a:rPr lang="el-GR" sz="3200" dirty="0"/>
            <a:t>-Να αναλύουμε την Οικογένεια και τη δομή της ως κοινωνικό θεσμό.</a:t>
          </a:r>
          <a:endParaRPr lang="en-US" sz="3200" dirty="0"/>
        </a:p>
      </dgm:t>
    </dgm:pt>
    <dgm:pt modelId="{DACD4D0F-06E0-479A-82F8-E58AB875D07C}" type="parTrans" cxnId="{E1B9CC98-0D20-4E8C-9ACE-1CBCBDE7F71A}">
      <dgm:prSet/>
      <dgm:spPr/>
      <dgm:t>
        <a:bodyPr/>
        <a:lstStyle/>
        <a:p>
          <a:endParaRPr lang="en-US"/>
        </a:p>
      </dgm:t>
    </dgm:pt>
    <dgm:pt modelId="{84189C72-D8A0-4FFA-B93A-EFDFC69920EE}" type="sibTrans" cxnId="{E1B9CC98-0D20-4E8C-9ACE-1CBCBDE7F71A}">
      <dgm:prSet/>
      <dgm:spPr/>
      <dgm:t>
        <a:bodyPr/>
        <a:lstStyle/>
        <a:p>
          <a:endParaRPr lang="en-US"/>
        </a:p>
      </dgm:t>
    </dgm:pt>
    <dgm:pt modelId="{3F89351C-AB42-4854-A780-8D202A58D762}">
      <dgm:prSet custT="1"/>
      <dgm:spPr/>
      <dgm:t>
        <a:bodyPr/>
        <a:lstStyle/>
        <a:p>
          <a:r>
            <a:rPr lang="el-GR" sz="3200" dirty="0"/>
            <a:t>-Να αναφέρουμε τις αλλαγές στον θεσμό της Οικογένειας με την εξέλιξη των κοινωνιών</a:t>
          </a:r>
          <a:endParaRPr lang="en-US" sz="3200" dirty="0"/>
        </a:p>
      </dgm:t>
    </dgm:pt>
    <dgm:pt modelId="{496A42E9-ADB7-46E9-9F23-86E72037BEA0}" type="parTrans" cxnId="{ADB0E431-2318-4AAF-854A-B76D7B86D5F3}">
      <dgm:prSet/>
      <dgm:spPr/>
      <dgm:t>
        <a:bodyPr/>
        <a:lstStyle/>
        <a:p>
          <a:endParaRPr lang="en-US"/>
        </a:p>
      </dgm:t>
    </dgm:pt>
    <dgm:pt modelId="{AF76EB33-D80E-4998-8275-53A0C6A379B9}" type="sibTrans" cxnId="{ADB0E431-2318-4AAF-854A-B76D7B86D5F3}">
      <dgm:prSet/>
      <dgm:spPr/>
      <dgm:t>
        <a:bodyPr/>
        <a:lstStyle/>
        <a:p>
          <a:endParaRPr lang="en-US"/>
        </a:p>
      </dgm:t>
    </dgm:pt>
    <dgm:pt modelId="{07878186-2720-4AA1-B780-B001D963E8D5}">
      <dgm:prSet custT="1"/>
      <dgm:spPr/>
      <dgm:t>
        <a:bodyPr/>
        <a:lstStyle/>
        <a:p>
          <a:r>
            <a:rPr lang="el-GR" sz="3200" dirty="0"/>
            <a:t>-Να περιγράφουμε τα ζητήματα που έχει να αντιμετωπίσει και το περιβάλλον που υπάρχει ο θεσμός της Οικογένειας στη σύγχρονη εποχή. </a:t>
          </a:r>
          <a:endParaRPr lang="en-US" sz="3200" dirty="0"/>
        </a:p>
      </dgm:t>
    </dgm:pt>
    <dgm:pt modelId="{B0F38DD8-7939-4B6F-8CDA-3E8225725DB5}" type="parTrans" cxnId="{14C25CAF-8064-49E5-84E4-9E99FC924B32}">
      <dgm:prSet/>
      <dgm:spPr/>
      <dgm:t>
        <a:bodyPr/>
        <a:lstStyle/>
        <a:p>
          <a:endParaRPr lang="en-US"/>
        </a:p>
      </dgm:t>
    </dgm:pt>
    <dgm:pt modelId="{AA781A29-E5FA-46F8-909B-94C32A7AD18C}" type="sibTrans" cxnId="{14C25CAF-8064-49E5-84E4-9E99FC924B32}">
      <dgm:prSet/>
      <dgm:spPr/>
      <dgm:t>
        <a:bodyPr/>
        <a:lstStyle/>
        <a:p>
          <a:endParaRPr lang="en-US"/>
        </a:p>
      </dgm:t>
    </dgm:pt>
    <dgm:pt modelId="{AD6BD9AF-2D7C-47B0-95A6-5CB16142F906}" type="pres">
      <dgm:prSet presAssocID="{BFE2A491-6511-4293-8DF1-E26E6014DF3F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l-GR"/>
        </a:p>
      </dgm:t>
    </dgm:pt>
    <dgm:pt modelId="{D8DB7B99-07CD-4950-AC27-E2FA1E2CB552}" type="pres">
      <dgm:prSet presAssocID="{DB5436C0-89DC-4BAE-8539-C78282568B93}" presName="thickLine" presStyleLbl="alignNode1" presStyleIdx="0" presStyleCnt="3"/>
      <dgm:spPr/>
    </dgm:pt>
    <dgm:pt modelId="{0CECD8EE-13F2-4355-9210-2D0DC892E6B9}" type="pres">
      <dgm:prSet presAssocID="{DB5436C0-89DC-4BAE-8539-C78282568B93}" presName="horz1" presStyleCnt="0"/>
      <dgm:spPr/>
    </dgm:pt>
    <dgm:pt modelId="{E603E432-9B95-4CFF-B4E0-ECEF38003A9B}" type="pres">
      <dgm:prSet presAssocID="{DB5436C0-89DC-4BAE-8539-C78282568B93}" presName="tx1" presStyleLbl="revTx" presStyleIdx="0" presStyleCnt="3"/>
      <dgm:spPr/>
      <dgm:t>
        <a:bodyPr/>
        <a:lstStyle/>
        <a:p>
          <a:endParaRPr lang="el-GR"/>
        </a:p>
      </dgm:t>
    </dgm:pt>
    <dgm:pt modelId="{499071C4-3AC8-4D7D-8687-AC80B7A99497}" type="pres">
      <dgm:prSet presAssocID="{DB5436C0-89DC-4BAE-8539-C78282568B93}" presName="vert1" presStyleCnt="0"/>
      <dgm:spPr/>
    </dgm:pt>
    <dgm:pt modelId="{ACD46C56-5163-4886-ADD9-DD2B64AB1455}" type="pres">
      <dgm:prSet presAssocID="{3F89351C-AB42-4854-A780-8D202A58D762}" presName="thickLine" presStyleLbl="alignNode1" presStyleIdx="1" presStyleCnt="3" custLinFactNeighborX="0" custLinFactNeighborY="-1282"/>
      <dgm:spPr/>
    </dgm:pt>
    <dgm:pt modelId="{E58AD80F-AB51-42BA-B9FB-BC018CC2E871}" type="pres">
      <dgm:prSet presAssocID="{3F89351C-AB42-4854-A780-8D202A58D762}" presName="horz1" presStyleCnt="0"/>
      <dgm:spPr/>
    </dgm:pt>
    <dgm:pt modelId="{018E25FE-F6CF-4296-87DD-72D5459D63E5}" type="pres">
      <dgm:prSet presAssocID="{3F89351C-AB42-4854-A780-8D202A58D762}" presName="tx1" presStyleLbl="revTx" presStyleIdx="1" presStyleCnt="3"/>
      <dgm:spPr/>
      <dgm:t>
        <a:bodyPr/>
        <a:lstStyle/>
        <a:p>
          <a:endParaRPr lang="el-GR"/>
        </a:p>
      </dgm:t>
    </dgm:pt>
    <dgm:pt modelId="{A8CEF06E-012C-4B52-96C5-720782C6B2FB}" type="pres">
      <dgm:prSet presAssocID="{3F89351C-AB42-4854-A780-8D202A58D762}" presName="vert1" presStyleCnt="0"/>
      <dgm:spPr/>
    </dgm:pt>
    <dgm:pt modelId="{75A3450E-2E57-4063-9DAE-2412CBC7AAF4}" type="pres">
      <dgm:prSet presAssocID="{07878186-2720-4AA1-B780-B001D963E8D5}" presName="thickLine" presStyleLbl="alignNode1" presStyleIdx="2" presStyleCnt="3"/>
      <dgm:spPr/>
    </dgm:pt>
    <dgm:pt modelId="{12EB3448-E570-4F73-957C-FF07D20DE227}" type="pres">
      <dgm:prSet presAssocID="{07878186-2720-4AA1-B780-B001D963E8D5}" presName="horz1" presStyleCnt="0"/>
      <dgm:spPr/>
    </dgm:pt>
    <dgm:pt modelId="{3F7AE318-724B-460D-BDAE-A9DD821696A4}" type="pres">
      <dgm:prSet presAssocID="{07878186-2720-4AA1-B780-B001D963E8D5}" presName="tx1" presStyleLbl="revTx" presStyleIdx="2" presStyleCnt="3"/>
      <dgm:spPr/>
      <dgm:t>
        <a:bodyPr/>
        <a:lstStyle/>
        <a:p>
          <a:endParaRPr lang="el-GR"/>
        </a:p>
      </dgm:t>
    </dgm:pt>
    <dgm:pt modelId="{3EDCA0AD-5377-4015-95DE-B054EDB3948E}" type="pres">
      <dgm:prSet presAssocID="{07878186-2720-4AA1-B780-B001D963E8D5}" presName="vert1" presStyleCnt="0"/>
      <dgm:spPr/>
    </dgm:pt>
  </dgm:ptLst>
  <dgm:cxnLst>
    <dgm:cxn modelId="{14C25CAF-8064-49E5-84E4-9E99FC924B32}" srcId="{BFE2A491-6511-4293-8DF1-E26E6014DF3F}" destId="{07878186-2720-4AA1-B780-B001D963E8D5}" srcOrd="2" destOrd="0" parTransId="{B0F38DD8-7939-4B6F-8CDA-3E8225725DB5}" sibTransId="{AA781A29-E5FA-46F8-909B-94C32A7AD18C}"/>
    <dgm:cxn modelId="{ADB0E431-2318-4AAF-854A-B76D7B86D5F3}" srcId="{BFE2A491-6511-4293-8DF1-E26E6014DF3F}" destId="{3F89351C-AB42-4854-A780-8D202A58D762}" srcOrd="1" destOrd="0" parTransId="{496A42E9-ADB7-46E9-9F23-86E72037BEA0}" sibTransId="{AF76EB33-D80E-4998-8275-53A0C6A379B9}"/>
    <dgm:cxn modelId="{4EA2A6C1-EC49-4368-AFE6-6A4ABED0EFD6}" type="presOf" srcId="{DB5436C0-89DC-4BAE-8539-C78282568B93}" destId="{E603E432-9B95-4CFF-B4E0-ECEF38003A9B}" srcOrd="0" destOrd="0" presId="urn:microsoft.com/office/officeart/2008/layout/LinedList"/>
    <dgm:cxn modelId="{7B926D51-15FD-41D6-9B82-92971D8CB77E}" type="presOf" srcId="{3F89351C-AB42-4854-A780-8D202A58D762}" destId="{018E25FE-F6CF-4296-87DD-72D5459D63E5}" srcOrd="0" destOrd="0" presId="urn:microsoft.com/office/officeart/2008/layout/LinedList"/>
    <dgm:cxn modelId="{E1B9CC98-0D20-4E8C-9ACE-1CBCBDE7F71A}" srcId="{BFE2A491-6511-4293-8DF1-E26E6014DF3F}" destId="{DB5436C0-89DC-4BAE-8539-C78282568B93}" srcOrd="0" destOrd="0" parTransId="{DACD4D0F-06E0-479A-82F8-E58AB875D07C}" sibTransId="{84189C72-D8A0-4FFA-B93A-EFDFC69920EE}"/>
    <dgm:cxn modelId="{E98F940B-CEDE-4BF8-8AC6-9E0D548A6B98}" type="presOf" srcId="{BFE2A491-6511-4293-8DF1-E26E6014DF3F}" destId="{AD6BD9AF-2D7C-47B0-95A6-5CB16142F906}" srcOrd="0" destOrd="0" presId="urn:microsoft.com/office/officeart/2008/layout/LinedList"/>
    <dgm:cxn modelId="{772AF741-0FE1-4C31-A2D9-6913ABBE56BB}" type="presOf" srcId="{07878186-2720-4AA1-B780-B001D963E8D5}" destId="{3F7AE318-724B-460D-BDAE-A9DD821696A4}" srcOrd="0" destOrd="0" presId="urn:microsoft.com/office/officeart/2008/layout/LinedList"/>
    <dgm:cxn modelId="{2EF2C644-859A-437D-BC47-EC87ED4FA797}" type="presParOf" srcId="{AD6BD9AF-2D7C-47B0-95A6-5CB16142F906}" destId="{D8DB7B99-07CD-4950-AC27-E2FA1E2CB552}" srcOrd="0" destOrd="0" presId="urn:microsoft.com/office/officeart/2008/layout/LinedList"/>
    <dgm:cxn modelId="{2587A0E8-8B44-408B-AC36-56E0D3A5D14B}" type="presParOf" srcId="{AD6BD9AF-2D7C-47B0-95A6-5CB16142F906}" destId="{0CECD8EE-13F2-4355-9210-2D0DC892E6B9}" srcOrd="1" destOrd="0" presId="urn:microsoft.com/office/officeart/2008/layout/LinedList"/>
    <dgm:cxn modelId="{0658F805-7620-41CA-ACF0-59A91D106796}" type="presParOf" srcId="{0CECD8EE-13F2-4355-9210-2D0DC892E6B9}" destId="{E603E432-9B95-4CFF-B4E0-ECEF38003A9B}" srcOrd="0" destOrd="0" presId="urn:microsoft.com/office/officeart/2008/layout/LinedList"/>
    <dgm:cxn modelId="{CBDF7C25-8486-4453-9DEB-18E38AE5DA25}" type="presParOf" srcId="{0CECD8EE-13F2-4355-9210-2D0DC892E6B9}" destId="{499071C4-3AC8-4D7D-8687-AC80B7A99497}" srcOrd="1" destOrd="0" presId="urn:microsoft.com/office/officeart/2008/layout/LinedList"/>
    <dgm:cxn modelId="{6225582A-B0A4-487B-B4E5-96B6A2279281}" type="presParOf" srcId="{AD6BD9AF-2D7C-47B0-95A6-5CB16142F906}" destId="{ACD46C56-5163-4886-ADD9-DD2B64AB1455}" srcOrd="2" destOrd="0" presId="urn:microsoft.com/office/officeart/2008/layout/LinedList"/>
    <dgm:cxn modelId="{58297C4C-A2D0-466A-90FF-953A9F9B239B}" type="presParOf" srcId="{AD6BD9AF-2D7C-47B0-95A6-5CB16142F906}" destId="{E58AD80F-AB51-42BA-B9FB-BC018CC2E871}" srcOrd="3" destOrd="0" presId="urn:microsoft.com/office/officeart/2008/layout/LinedList"/>
    <dgm:cxn modelId="{1F3589D6-70E9-4BCE-94AF-627347683D05}" type="presParOf" srcId="{E58AD80F-AB51-42BA-B9FB-BC018CC2E871}" destId="{018E25FE-F6CF-4296-87DD-72D5459D63E5}" srcOrd="0" destOrd="0" presId="urn:microsoft.com/office/officeart/2008/layout/LinedList"/>
    <dgm:cxn modelId="{EE648395-6EDF-4B08-A18C-C06BEEBAEB0D}" type="presParOf" srcId="{E58AD80F-AB51-42BA-B9FB-BC018CC2E871}" destId="{A8CEF06E-012C-4B52-96C5-720782C6B2FB}" srcOrd="1" destOrd="0" presId="urn:microsoft.com/office/officeart/2008/layout/LinedList"/>
    <dgm:cxn modelId="{7995709D-7513-4076-A598-A1277368AE84}" type="presParOf" srcId="{AD6BD9AF-2D7C-47B0-95A6-5CB16142F906}" destId="{75A3450E-2E57-4063-9DAE-2412CBC7AAF4}" srcOrd="4" destOrd="0" presId="urn:microsoft.com/office/officeart/2008/layout/LinedList"/>
    <dgm:cxn modelId="{48B32027-C9FB-49F7-BEDE-90FD46A871BE}" type="presParOf" srcId="{AD6BD9AF-2D7C-47B0-95A6-5CB16142F906}" destId="{12EB3448-E570-4F73-957C-FF07D20DE227}" srcOrd="5" destOrd="0" presId="urn:microsoft.com/office/officeart/2008/layout/LinedList"/>
    <dgm:cxn modelId="{3C40F40E-2421-4A28-A8F1-3E9413D3E42C}" type="presParOf" srcId="{12EB3448-E570-4F73-957C-FF07D20DE227}" destId="{3F7AE318-724B-460D-BDAE-A9DD821696A4}" srcOrd="0" destOrd="0" presId="urn:microsoft.com/office/officeart/2008/layout/LinedList"/>
    <dgm:cxn modelId="{8CB71F4B-5BEF-4504-AA3D-719B02FEED7F}" type="presParOf" srcId="{12EB3448-E570-4F73-957C-FF07D20DE227}" destId="{3EDCA0AD-5377-4015-95DE-B054EDB3948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35969AC-B5C0-485A-9034-2A5F37E8900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0E20E18-E3ED-4968-A87B-20B5E1F9AD0A}">
      <dgm:prSet/>
      <dgm:spPr/>
      <dgm:t>
        <a:bodyPr/>
        <a:lstStyle/>
        <a:p>
          <a:r>
            <a:rPr lang="el-GR"/>
            <a:t>Ποιος ο ρόλος και η λειτουργία των κοινωνικών θεσμών στις κοινωνίες;</a:t>
          </a:r>
        </a:p>
      </dgm:t>
    </dgm:pt>
    <dgm:pt modelId="{F6A06801-1656-41B4-B341-5B2946528C56}" type="parTrans" cxnId="{6643CFFC-6C53-48C9-8786-7A0D302AD11F}">
      <dgm:prSet/>
      <dgm:spPr/>
      <dgm:t>
        <a:bodyPr/>
        <a:lstStyle/>
        <a:p>
          <a:endParaRPr lang="el-GR"/>
        </a:p>
      </dgm:t>
    </dgm:pt>
    <dgm:pt modelId="{E3C0A0C2-0B8D-4423-8B92-072DEE383AC5}" type="sibTrans" cxnId="{6643CFFC-6C53-48C9-8786-7A0D302AD11F}">
      <dgm:prSet/>
      <dgm:spPr/>
      <dgm:t>
        <a:bodyPr/>
        <a:lstStyle/>
        <a:p>
          <a:endParaRPr lang="el-GR"/>
        </a:p>
      </dgm:t>
    </dgm:pt>
    <dgm:pt modelId="{2E3AC23A-4339-4EFC-92C3-DAD980D930CB}">
      <dgm:prSet/>
      <dgm:spPr/>
      <dgm:t>
        <a:bodyPr/>
        <a:lstStyle/>
        <a:p>
          <a:r>
            <a:rPr lang="el-GR"/>
            <a:t>Πότε ένας θεσμός είναι τυπικός και πότε άτυπος;</a:t>
          </a:r>
        </a:p>
      </dgm:t>
    </dgm:pt>
    <dgm:pt modelId="{B3177257-7174-476E-86CE-8119865F3478}" type="parTrans" cxnId="{2074F485-D34E-4C59-87CC-951BEA1AAF48}">
      <dgm:prSet/>
      <dgm:spPr/>
      <dgm:t>
        <a:bodyPr/>
        <a:lstStyle/>
        <a:p>
          <a:endParaRPr lang="el-GR"/>
        </a:p>
      </dgm:t>
    </dgm:pt>
    <dgm:pt modelId="{D80C9ADA-2E9C-410C-8C00-5FA66BCBE206}" type="sibTrans" cxnId="{2074F485-D34E-4C59-87CC-951BEA1AAF48}">
      <dgm:prSet/>
      <dgm:spPr/>
      <dgm:t>
        <a:bodyPr/>
        <a:lstStyle/>
        <a:p>
          <a:endParaRPr lang="el-GR"/>
        </a:p>
      </dgm:t>
    </dgm:pt>
    <dgm:pt modelId="{F7B0F98C-E43E-480E-B430-90CE2137DA4E}" type="pres">
      <dgm:prSet presAssocID="{935969AC-B5C0-485A-9034-2A5F37E8900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1B09FB30-0380-4EC4-99F4-E2E0A87B6354}" type="pres">
      <dgm:prSet presAssocID="{30E20E18-E3ED-4968-A87B-20B5E1F9AD0A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9D0599A-85D2-4080-9A8A-B2A273A38B42}" type="pres">
      <dgm:prSet presAssocID="{E3C0A0C2-0B8D-4423-8B92-072DEE383AC5}" presName="spacer" presStyleCnt="0"/>
      <dgm:spPr/>
    </dgm:pt>
    <dgm:pt modelId="{E99FF46D-112E-4F86-8800-8298548B5C5E}" type="pres">
      <dgm:prSet presAssocID="{2E3AC23A-4339-4EFC-92C3-DAD980D930CB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77F8DE41-E0D0-49AD-9C33-53719021B8EE}" type="presOf" srcId="{30E20E18-E3ED-4968-A87B-20B5E1F9AD0A}" destId="{1B09FB30-0380-4EC4-99F4-E2E0A87B6354}" srcOrd="0" destOrd="0" presId="urn:microsoft.com/office/officeart/2005/8/layout/vList2"/>
    <dgm:cxn modelId="{6643CFFC-6C53-48C9-8786-7A0D302AD11F}" srcId="{935969AC-B5C0-485A-9034-2A5F37E89001}" destId="{30E20E18-E3ED-4968-A87B-20B5E1F9AD0A}" srcOrd="0" destOrd="0" parTransId="{F6A06801-1656-41B4-B341-5B2946528C56}" sibTransId="{E3C0A0C2-0B8D-4423-8B92-072DEE383AC5}"/>
    <dgm:cxn modelId="{A9C0818E-2551-4D9D-8BE2-D879D8B46193}" type="presOf" srcId="{2E3AC23A-4339-4EFC-92C3-DAD980D930CB}" destId="{E99FF46D-112E-4F86-8800-8298548B5C5E}" srcOrd="0" destOrd="0" presId="urn:microsoft.com/office/officeart/2005/8/layout/vList2"/>
    <dgm:cxn modelId="{2074F485-D34E-4C59-87CC-951BEA1AAF48}" srcId="{935969AC-B5C0-485A-9034-2A5F37E89001}" destId="{2E3AC23A-4339-4EFC-92C3-DAD980D930CB}" srcOrd="1" destOrd="0" parTransId="{B3177257-7174-476E-86CE-8119865F3478}" sibTransId="{D80C9ADA-2E9C-410C-8C00-5FA66BCBE206}"/>
    <dgm:cxn modelId="{6564AED3-0FD1-44E3-9E57-2C47DDC44A5E}" type="presOf" srcId="{935969AC-B5C0-485A-9034-2A5F37E89001}" destId="{F7B0F98C-E43E-480E-B430-90CE2137DA4E}" srcOrd="0" destOrd="0" presId="urn:microsoft.com/office/officeart/2005/8/layout/vList2"/>
    <dgm:cxn modelId="{3825040C-A768-4466-9A35-8AFA1F0DC341}" type="presParOf" srcId="{F7B0F98C-E43E-480E-B430-90CE2137DA4E}" destId="{1B09FB30-0380-4EC4-99F4-E2E0A87B6354}" srcOrd="0" destOrd="0" presId="urn:microsoft.com/office/officeart/2005/8/layout/vList2"/>
    <dgm:cxn modelId="{16D4218D-EFAF-484F-AED4-2541BD9EC146}" type="presParOf" srcId="{F7B0F98C-E43E-480E-B430-90CE2137DA4E}" destId="{89D0599A-85D2-4080-9A8A-B2A273A38B42}" srcOrd="1" destOrd="0" presId="urn:microsoft.com/office/officeart/2005/8/layout/vList2"/>
    <dgm:cxn modelId="{9611FD4D-3EC4-4CC2-ACC6-C3AA8C9784AC}" type="presParOf" srcId="{F7B0F98C-E43E-480E-B430-90CE2137DA4E}" destId="{E99FF46D-112E-4F86-8800-8298548B5C5E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DB7B99-07CD-4950-AC27-E2FA1E2CB552}">
      <dsp:nvSpPr>
        <dsp:cNvPr id="0" name=""/>
        <dsp:cNvSpPr/>
      </dsp:nvSpPr>
      <dsp:spPr>
        <a:xfrm>
          <a:off x="0" y="2011"/>
          <a:ext cx="10864541" cy="0"/>
        </a:xfrm>
        <a:prstGeom prst="lin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603E432-9B95-4CFF-B4E0-ECEF38003A9B}">
      <dsp:nvSpPr>
        <dsp:cNvPr id="0" name=""/>
        <dsp:cNvSpPr/>
      </dsp:nvSpPr>
      <dsp:spPr>
        <a:xfrm>
          <a:off x="0" y="2011"/>
          <a:ext cx="10864541" cy="13717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200" kern="1200" dirty="0"/>
            <a:t>-Να αναλύουμε την Οικογένεια και τη δομή της ως κοινωνικό θεσμό.</a:t>
          </a:r>
          <a:endParaRPr lang="en-US" sz="3200" kern="1200" dirty="0"/>
        </a:p>
      </dsp:txBody>
      <dsp:txXfrm>
        <a:off x="0" y="2011"/>
        <a:ext cx="10864541" cy="1371716"/>
      </dsp:txXfrm>
    </dsp:sp>
    <dsp:sp modelId="{ACD46C56-5163-4886-ADD9-DD2B64AB1455}">
      <dsp:nvSpPr>
        <dsp:cNvPr id="0" name=""/>
        <dsp:cNvSpPr/>
      </dsp:nvSpPr>
      <dsp:spPr>
        <a:xfrm>
          <a:off x="0" y="1356142"/>
          <a:ext cx="10864541" cy="0"/>
        </a:xfrm>
        <a:prstGeom prst="lin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18E25FE-F6CF-4296-87DD-72D5459D63E5}">
      <dsp:nvSpPr>
        <dsp:cNvPr id="0" name=""/>
        <dsp:cNvSpPr/>
      </dsp:nvSpPr>
      <dsp:spPr>
        <a:xfrm>
          <a:off x="0" y="1373727"/>
          <a:ext cx="10864541" cy="13717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200" kern="1200" dirty="0"/>
            <a:t>-Να αναφέρουμε τις αλλαγές στον θεσμό της Οικογένειας με την εξέλιξη των κοινωνιών</a:t>
          </a:r>
          <a:endParaRPr lang="en-US" sz="3200" kern="1200" dirty="0"/>
        </a:p>
      </dsp:txBody>
      <dsp:txXfrm>
        <a:off x="0" y="1373727"/>
        <a:ext cx="10864541" cy="1371716"/>
      </dsp:txXfrm>
    </dsp:sp>
    <dsp:sp modelId="{75A3450E-2E57-4063-9DAE-2412CBC7AAF4}">
      <dsp:nvSpPr>
        <dsp:cNvPr id="0" name=""/>
        <dsp:cNvSpPr/>
      </dsp:nvSpPr>
      <dsp:spPr>
        <a:xfrm>
          <a:off x="0" y="2745444"/>
          <a:ext cx="10864541" cy="0"/>
        </a:xfrm>
        <a:prstGeom prst="lin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F7AE318-724B-460D-BDAE-A9DD821696A4}">
      <dsp:nvSpPr>
        <dsp:cNvPr id="0" name=""/>
        <dsp:cNvSpPr/>
      </dsp:nvSpPr>
      <dsp:spPr>
        <a:xfrm>
          <a:off x="0" y="2745444"/>
          <a:ext cx="10864541" cy="13717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200" kern="1200" dirty="0"/>
            <a:t>-Να περιγράφουμε τα ζητήματα που έχει να αντιμετωπίσει και το περιβάλλον που υπάρχει ο θεσμός της Οικογένειας στη σύγχρονη εποχή. </a:t>
          </a:r>
          <a:endParaRPr lang="en-US" sz="3200" kern="1200" dirty="0"/>
        </a:p>
      </dsp:txBody>
      <dsp:txXfrm>
        <a:off x="0" y="2745444"/>
        <a:ext cx="10864541" cy="13717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09FB30-0380-4EC4-99F4-E2E0A87B6354}">
      <dsp:nvSpPr>
        <dsp:cNvPr id="0" name=""/>
        <dsp:cNvSpPr/>
      </dsp:nvSpPr>
      <dsp:spPr>
        <a:xfrm>
          <a:off x="0" y="498078"/>
          <a:ext cx="6760782" cy="21586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4100" kern="1200"/>
            <a:t>Ποιος ο ρόλος και η λειτουργία των κοινωνικών θεσμών στις κοινωνίες;</a:t>
          </a:r>
        </a:p>
      </dsp:txBody>
      <dsp:txXfrm>
        <a:off x="105377" y="603455"/>
        <a:ext cx="6550028" cy="1947895"/>
      </dsp:txXfrm>
    </dsp:sp>
    <dsp:sp modelId="{E99FF46D-112E-4F86-8800-8298548B5C5E}">
      <dsp:nvSpPr>
        <dsp:cNvPr id="0" name=""/>
        <dsp:cNvSpPr/>
      </dsp:nvSpPr>
      <dsp:spPr>
        <a:xfrm>
          <a:off x="0" y="2774808"/>
          <a:ext cx="6760782" cy="21586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4100" kern="1200"/>
            <a:t>Πότε ένας θεσμός είναι τυπικός και πότε άτυπος;</a:t>
          </a:r>
        </a:p>
      </dsp:txBody>
      <dsp:txXfrm>
        <a:off x="105377" y="2880185"/>
        <a:ext cx="6550028" cy="19478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407643-A1E3-487F-B64E-67A80B7A1734}" type="datetimeFigureOut">
              <a:rPr lang="el-GR" smtClean="0"/>
              <a:t>7/11/2024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40D660-851A-40A4-8A20-F6DACBD02B2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82997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11/7/2024</a:t>
            </a:fld>
            <a:endParaRPr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82465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11/7/2024</a:t>
            </a:fld>
            <a:endParaRPr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08529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11/7/2024</a:t>
            </a:fld>
            <a:endParaRPr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955607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11/7/2024</a:t>
            </a:fld>
            <a:endParaRPr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74275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11/7/2024</a:t>
            </a:fld>
            <a:endParaRPr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768885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11/7/2024</a:t>
            </a:fld>
            <a:endParaRPr lang="en-US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443216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11/7/2024</a:t>
            </a:fld>
            <a:endParaRPr lang="en-US" dirty="0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39648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11/7/2024</a:t>
            </a:fld>
            <a:endParaRPr lang="en-US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55981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11/7/2024</a:t>
            </a:fld>
            <a:endParaRPr lang="en-US" dirty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15371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11/7/2024</a:t>
            </a:fld>
            <a:endParaRPr lang="en-US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477197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11/7/2024</a:t>
            </a:fld>
            <a:endParaRPr lang="en-US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1523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1A142-DA77-4A5F-AD1F-14E6C18F0F5F}" type="datetime1">
              <a:rPr lang="en-US" smtClean="0"/>
              <a:pPr/>
              <a:t>11/7/2024</a:t>
            </a:fld>
            <a:endParaRPr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060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56" r:id="rId2"/>
    <p:sldLayoutId id="2147483957" r:id="rId3"/>
    <p:sldLayoutId id="2147483958" r:id="rId4"/>
    <p:sldLayoutId id="2147483959" r:id="rId5"/>
    <p:sldLayoutId id="2147483960" r:id="rId6"/>
    <p:sldLayoutId id="2147483961" r:id="rId7"/>
    <p:sldLayoutId id="2147483962" r:id="rId8"/>
    <p:sldLayoutId id="2147483963" r:id="rId9"/>
    <p:sldLayoutId id="2147483964" r:id="rId10"/>
    <p:sldLayoutId id="214748396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0">
            <a:extLst>
              <a:ext uri="{FF2B5EF4-FFF2-40B4-BE49-F238E27FC236}">
                <a16:creationId xmlns:a16="http://schemas.microsoft.com/office/drawing/2014/main" id="{0DBF1ABE-8590-450D-BB49-BDDCCF3EEA9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BBB27966-D5D8-11FD-F12A-9264C89CDE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0045" y="1346200"/>
            <a:ext cx="5624118" cy="3284538"/>
          </a:xfrm>
        </p:spPr>
        <p:txBody>
          <a:bodyPr anchor="ctr">
            <a:normAutofit/>
          </a:bodyPr>
          <a:lstStyle/>
          <a:p>
            <a:pPr algn="l">
              <a:spcAft>
                <a:spcPts val="1000"/>
              </a:spcAft>
            </a:pPr>
            <a:r>
              <a:rPr lang="el-GR" sz="3000" dirty="0">
                <a:latin typeface="Arial" panose="020B0604020202020204" pitchFamily="34" charset="0"/>
                <a:cs typeface="Arial" panose="020B0604020202020204" pitchFamily="34" charset="0"/>
              </a:rPr>
              <a:t>Κεφάλαιο 4: Κοινωνικοί Θεσμοί</a:t>
            </a:r>
            <a:r>
              <a:rPr lang="en-US" sz="42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sz="42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l-GR" sz="4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sz="4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4.5. Ο θεσμός της οικογένειας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4DCCDD30-9CD9-C6F0-2DEF-6460FFD4FE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369" y="4630738"/>
            <a:ext cx="5617794" cy="1150937"/>
          </a:xfrm>
        </p:spPr>
        <p:txBody>
          <a:bodyPr anchor="t">
            <a:normAutofit/>
          </a:bodyPr>
          <a:lstStyle/>
          <a:p>
            <a:pPr algn="just"/>
            <a:r>
              <a:rPr lang="el-GR" sz="2150" dirty="0">
                <a:latin typeface="Arial" panose="020B0604020202020204" pitchFamily="34" charset="0"/>
                <a:cs typeface="Arial" panose="020B0604020202020204" pitchFamily="34" charset="0"/>
              </a:rPr>
              <a:t>Κοινωνική και </a:t>
            </a:r>
            <a:r>
              <a:rPr lang="el-GR" sz="2150" dirty="0" smtClean="0">
                <a:latin typeface="Arial" panose="020B0604020202020204" pitchFamily="34" charset="0"/>
                <a:cs typeface="Arial" panose="020B0604020202020204" pitchFamily="34" charset="0"/>
              </a:rPr>
              <a:t>Πολιτική </a:t>
            </a:r>
            <a:r>
              <a:rPr lang="el-GR" sz="2150" dirty="0">
                <a:latin typeface="Arial" panose="020B0604020202020204" pitchFamily="34" charset="0"/>
                <a:cs typeface="Arial" panose="020B0604020202020204" pitchFamily="34" charset="0"/>
              </a:rPr>
              <a:t>Αγωγή Γ΄ Γυμνάσιου, </a:t>
            </a:r>
            <a:r>
              <a:rPr lang="el-GR" sz="2150" dirty="0" smtClean="0">
                <a:latin typeface="Arial" panose="020B0604020202020204" pitchFamily="34" charset="0"/>
                <a:cs typeface="Arial" panose="020B0604020202020204" pitchFamily="34" charset="0"/>
              </a:rPr>
              <a:t>βιβλίο </a:t>
            </a:r>
            <a:r>
              <a:rPr lang="el-GR" sz="2150" dirty="0">
                <a:latin typeface="Arial" panose="020B0604020202020204" pitchFamily="34" charset="0"/>
                <a:cs typeface="Arial" panose="020B0604020202020204" pitchFamily="34" charset="0"/>
              </a:rPr>
              <a:t>μαθητή, Κεφ. 4.</a:t>
            </a:r>
            <a:r>
              <a:rPr lang="en-US" sz="215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l-GR" sz="2150" dirty="0">
                <a:latin typeface="Arial" panose="020B0604020202020204" pitchFamily="34" charset="0"/>
                <a:cs typeface="Arial" panose="020B0604020202020204" pitchFamily="34" charset="0"/>
              </a:rPr>
              <a:t>, σ. 3</a:t>
            </a:r>
            <a:r>
              <a:rPr lang="en-US" sz="215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l-GR" sz="2150" dirty="0">
                <a:latin typeface="Arial" panose="020B0604020202020204" pitchFamily="34" charset="0"/>
                <a:cs typeface="Arial" panose="020B0604020202020204" pitchFamily="34" charset="0"/>
              </a:rPr>
              <a:t>-3</a:t>
            </a:r>
            <a:r>
              <a:rPr lang="en-US" sz="215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l-GR" sz="215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l-GR" sz="21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Freeform: Shape 22">
            <a:extLst>
              <a:ext uri="{FF2B5EF4-FFF2-40B4-BE49-F238E27FC236}">
                <a16:creationId xmlns:a16="http://schemas.microsoft.com/office/drawing/2014/main" id="{18D32C3D-8F76-4E99-BE56-0836CC38CC8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84938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70766076-46F5-42D5-A773-2B3BEF2B8B7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925575" y="0"/>
            <a:ext cx="2486322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12" name="Picture 11" descr="Εικόνα που περιέχει πολυχρωμία&#10;&#10;Περιγραφή που δημιουργήθηκε αυτόματα">
            <a:extLst>
              <a:ext uri="{FF2B5EF4-FFF2-40B4-BE49-F238E27FC236}">
                <a16:creationId xmlns:a16="http://schemas.microsoft.com/office/drawing/2014/main" id="{ECC8265E-6817-8ADF-87F3-9D642F8B0DE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3067"/>
          <a:stretch/>
        </p:blipFill>
        <p:spPr>
          <a:xfrm>
            <a:off x="-1507" y="10"/>
            <a:ext cx="5205951" cy="6857990"/>
          </a:xfrm>
          <a:custGeom>
            <a:avLst/>
            <a:gdLst/>
            <a:ahLst/>
            <a:cxnLst/>
            <a:rect l="l" t="t" r="r" b="b"/>
            <a:pathLst>
              <a:path w="5205951" h="6858000">
                <a:moveTo>
                  <a:pt x="0" y="0"/>
                </a:moveTo>
                <a:lnTo>
                  <a:pt x="1709529" y="0"/>
                </a:lnTo>
                <a:lnTo>
                  <a:pt x="2489695" y="0"/>
                </a:lnTo>
                <a:lnTo>
                  <a:pt x="3582928" y="0"/>
                </a:lnTo>
                <a:lnTo>
                  <a:pt x="3605052" y="14997"/>
                </a:lnTo>
                <a:cubicBezTo>
                  <a:pt x="4632215" y="754641"/>
                  <a:pt x="5205951" y="2093192"/>
                  <a:pt x="5205951" y="3621656"/>
                </a:cubicBezTo>
                <a:cubicBezTo>
                  <a:pt x="5205951" y="4969131"/>
                  <a:pt x="4277226" y="5602839"/>
                  <a:pt x="3331601" y="6374814"/>
                </a:cubicBezTo>
                <a:cubicBezTo>
                  <a:pt x="3159398" y="6515397"/>
                  <a:pt x="2988771" y="6653108"/>
                  <a:pt x="2814953" y="6780599"/>
                </a:cubicBezTo>
                <a:lnTo>
                  <a:pt x="2703197" y="6858000"/>
                </a:lnTo>
                <a:lnTo>
                  <a:pt x="2489695" y="6858000"/>
                </a:lnTo>
                <a:lnTo>
                  <a:pt x="1709529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CB7B90D9-1EC2-4A12-B24A-342C1BCA2FA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59072" y="0"/>
            <a:ext cx="2845372" cy="6858000"/>
          </a:xfrm>
          <a:custGeom>
            <a:avLst/>
            <a:gdLst>
              <a:gd name="connsiteX0" fmla="*/ 939908 w 2845372"/>
              <a:gd name="connsiteY0" fmla="*/ 0 h 6858000"/>
              <a:gd name="connsiteX1" fmla="*/ 1222349 w 2845372"/>
              <a:gd name="connsiteY1" fmla="*/ 0 h 6858000"/>
              <a:gd name="connsiteX2" fmla="*/ 1244473 w 2845372"/>
              <a:gd name="connsiteY2" fmla="*/ 14997 h 6858000"/>
              <a:gd name="connsiteX3" fmla="*/ 2845372 w 2845372"/>
              <a:gd name="connsiteY3" fmla="*/ 3621656 h 6858000"/>
              <a:gd name="connsiteX4" fmla="*/ 971022 w 2845372"/>
              <a:gd name="connsiteY4" fmla="*/ 6374814 h 6858000"/>
              <a:gd name="connsiteX5" fmla="*/ 454374 w 2845372"/>
              <a:gd name="connsiteY5" fmla="*/ 6780599 h 6858000"/>
              <a:gd name="connsiteX6" fmla="*/ 342618 w 2845372"/>
              <a:gd name="connsiteY6" fmla="*/ 6858000 h 6858000"/>
              <a:gd name="connsiteX7" fmla="*/ 129116 w 2845372"/>
              <a:gd name="connsiteY7" fmla="*/ 6858000 h 6858000"/>
              <a:gd name="connsiteX8" fmla="*/ 0 w 2845372"/>
              <a:gd name="connsiteY8" fmla="*/ 6858000 h 6858000"/>
              <a:gd name="connsiteX9" fmla="*/ 119401 w 2845372"/>
              <a:gd name="connsiteY9" fmla="*/ 6780599 h 6858000"/>
              <a:gd name="connsiteX10" fmla="*/ 671389 w 2845372"/>
              <a:gd name="connsiteY10" fmla="*/ 6374814 h 6858000"/>
              <a:gd name="connsiteX11" fmla="*/ 2673952 w 2845372"/>
              <a:gd name="connsiteY11" fmla="*/ 3621656 h 6858000"/>
              <a:gd name="connsiteX12" fmla="*/ 963545 w 2845372"/>
              <a:gd name="connsiteY12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845372" h="6858000">
                <a:moveTo>
                  <a:pt x="939908" y="0"/>
                </a:moveTo>
                <a:lnTo>
                  <a:pt x="1222349" y="0"/>
                </a:lnTo>
                <a:lnTo>
                  <a:pt x="1244473" y="14997"/>
                </a:lnTo>
                <a:cubicBezTo>
                  <a:pt x="2271636" y="754641"/>
                  <a:pt x="2845372" y="2093192"/>
                  <a:pt x="2845372" y="3621656"/>
                </a:cubicBezTo>
                <a:cubicBezTo>
                  <a:pt x="2845372" y="4969131"/>
                  <a:pt x="1916647" y="5602839"/>
                  <a:pt x="971022" y="6374814"/>
                </a:cubicBezTo>
                <a:cubicBezTo>
                  <a:pt x="798819" y="6515397"/>
                  <a:pt x="628192" y="6653108"/>
                  <a:pt x="454374" y="6780599"/>
                </a:cubicBezTo>
                <a:lnTo>
                  <a:pt x="342618" y="6858000"/>
                </a:lnTo>
                <a:lnTo>
                  <a:pt x="129116" y="6858000"/>
                </a:lnTo>
                <a:lnTo>
                  <a:pt x="0" y="6858000"/>
                </a:lnTo>
                <a:lnTo>
                  <a:pt x="119401" y="6780599"/>
                </a:lnTo>
                <a:cubicBezTo>
                  <a:pt x="305108" y="6653108"/>
                  <a:pt x="487407" y="6515397"/>
                  <a:pt x="671389" y="6374814"/>
                </a:cubicBezTo>
                <a:cubicBezTo>
                  <a:pt x="1681699" y="5602839"/>
                  <a:pt x="2673952" y="4969131"/>
                  <a:pt x="2673952" y="3621656"/>
                </a:cubicBezTo>
                <a:cubicBezTo>
                  <a:pt x="2673952" y="2093192"/>
                  <a:pt x="2060970" y="754641"/>
                  <a:pt x="963545" y="14997"/>
                </a:cubicBez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763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l-GR" sz="5400">
                <a:latin typeface="+mn-lt"/>
              </a:rPr>
              <a:t>ΔΙΔΑΚΤΙΚΟΙ ΣΤΟΧΟΙ</a:t>
            </a:r>
          </a:p>
        </p:txBody>
      </p:sp>
      <p:sp>
        <p:nvSpPr>
          <p:cNvPr id="18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xmlns="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8FA8597C-F832-1C3A-817D-0C0C295D70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7323988"/>
              </p:ext>
            </p:extLst>
          </p:nvPr>
        </p:nvGraphicFramePr>
        <p:xfrm>
          <a:off x="572492" y="2071316"/>
          <a:ext cx="10864541" cy="41191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41428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1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Τίτλος 5">
            <a:extLst>
              <a:ext uri="{FF2B5EF4-FFF2-40B4-BE49-F238E27FC236}">
                <a16:creationId xmlns:a16="http://schemas.microsoft.com/office/drawing/2014/main" id="{152C5B2E-7DA7-31CB-9555-EC8813BA6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 anchor="ctr">
            <a:normAutofit/>
          </a:bodyPr>
          <a:lstStyle/>
          <a:p>
            <a:r>
              <a:rPr lang="el-GR" sz="5400" dirty="0">
                <a:latin typeface="Arial" pitchFamily="34" charset="0"/>
                <a:cs typeface="Arial" pitchFamily="34" charset="0"/>
              </a:rPr>
              <a:t>Ανάκληση Γνώσεων</a:t>
            </a:r>
            <a:r>
              <a:rPr lang="en-US" sz="5400" dirty="0">
                <a:latin typeface="Arial" pitchFamily="34" charset="0"/>
                <a:cs typeface="Arial" pitchFamily="34" charset="0"/>
              </a:rPr>
              <a:t>: </a:t>
            </a:r>
            <a:endParaRPr lang="el-GR" sz="5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1" name="Θέση περιεχομένου 6">
            <a:extLst>
              <a:ext uri="{FF2B5EF4-FFF2-40B4-BE49-F238E27FC236}">
                <a16:creationId xmlns:a16="http://schemas.microsoft.com/office/drawing/2014/main" id="{5E97394D-BC2F-7385-59F8-FB8B816574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3704953"/>
              </p:ext>
            </p:extLst>
          </p:nvPr>
        </p:nvGraphicFramePr>
        <p:xfrm>
          <a:off x="5126418" y="552091"/>
          <a:ext cx="6760782" cy="5431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576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3" name="Τίτλος 2">
            <a:extLst>
              <a:ext uri="{FF2B5EF4-FFF2-40B4-BE49-F238E27FC236}">
                <a16:creationId xmlns:a16="http://schemas.microsoft.com/office/drawing/2014/main" id="{DA608043-F13A-1506-A350-3E27D0B18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648" y="419334"/>
            <a:ext cx="9833548" cy="772154"/>
          </a:xfrm>
          <a:solidFill>
            <a:schemeClr val="bg1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spcAft>
                <a:spcPts val="720"/>
              </a:spcAft>
            </a:pPr>
            <a:r>
              <a:rPr lang="el-GR" sz="3600" kern="1200" dirty="0">
                <a:latin typeface="+mn-lt"/>
              </a:rPr>
              <a:t>Η οικογένεια ως κοινωνικός θεσμός</a:t>
            </a:r>
            <a:endParaRPr lang="en-US" sz="3600" kern="1200" dirty="0">
              <a:latin typeface="+mn-lt"/>
            </a:endParaRPr>
          </a:p>
        </p:txBody>
      </p:sp>
      <p:grpSp>
        <p:nvGrpSpPr>
          <p:cNvPr id="24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25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Θέση περιεχομένου 1">
            <a:extLst>
              <a:ext uri="{FF2B5EF4-FFF2-40B4-BE49-F238E27FC236}">
                <a16:creationId xmlns:a16="http://schemas.microsoft.com/office/drawing/2014/main" id="{8AB370FF-1C6E-458C-8064-46C1E686D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1460665"/>
            <a:ext cx="9833548" cy="3776353"/>
          </a:xfrm>
        </p:spPr>
        <p:txBody>
          <a:bodyPr anchor="ctr">
            <a:normAutofit/>
          </a:bodyPr>
          <a:lstStyle/>
          <a:p>
            <a:pPr algn="just">
              <a:spcAft>
                <a:spcPts val="720"/>
              </a:spcAft>
            </a:pPr>
            <a:r>
              <a:rPr lang="el-GR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Η οικογένεια είναι ένας θεσμός που συναντάται σε όλες τις κοινωνίες και σε όλες τις εποχές. Οι βασικές του λειτουργίες είναι η δημιουργία, η ανατροφή και η προετοιμασία της νέας γενιάς για την κοινωνική της ζωή. </a:t>
            </a:r>
            <a:endParaRPr lang="el-GR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F"/>
            </a:endParaRPr>
          </a:p>
          <a:p>
            <a:pPr algn="just">
              <a:spcAft>
                <a:spcPts val="720"/>
              </a:spcAft>
            </a:pPr>
            <a:r>
              <a:rPr lang="el-GR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Η μορφή της οικογένειας εξαρτάται από το περιβάλλον, την παράδοση, τον χαρακτήρας της οικονομίας και της κοινωνίας. </a:t>
            </a:r>
            <a:endParaRPr lang="el-GR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F"/>
            </a:endParaRPr>
          </a:p>
          <a:p>
            <a:pPr marL="0" indent="0" algn="ctr">
              <a:spcAft>
                <a:spcPts val="720"/>
              </a:spcAft>
              <a:buNone/>
            </a:pPr>
            <a:r>
              <a:rPr lang="el-GR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Τι σημαίνει αυτό; </a:t>
            </a:r>
            <a:endParaRPr lang="el-GR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F"/>
            </a:endParaRPr>
          </a:p>
        </p:txBody>
      </p:sp>
    </p:spTree>
    <p:extLst>
      <p:ext uri="{BB962C8B-B14F-4D97-AF65-F5344CB8AC3E}">
        <p14:creationId xmlns:p14="http://schemas.microsoft.com/office/powerpoint/2010/main" val="2365413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5" name="Arc 74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4B3E9B7B-3DEC-EABA-3B01-D3E0186566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724" y="847404"/>
            <a:ext cx="10515600" cy="4615246"/>
          </a:xfrm>
        </p:spPr>
        <p:txBody>
          <a:bodyPr anchor="ctr">
            <a:normAutofit/>
          </a:bodyPr>
          <a:lstStyle/>
          <a:p>
            <a:pPr algn="just"/>
            <a:r>
              <a:rPr lang="el-GR" sz="3200" dirty="0"/>
              <a:t>Σκεφτείτε μια οικογένεια στην αρχαία Ελλάδα, π.χ. στην Χαλκιδική σε μια κοινότητα των αρχαίων χρόνων: Δεν υπάρχουν σχολεία και εκπαιδευτικά ιδρύματα με τη σημερινή μορφή, δεν υπάρχουν αγορές και καταστήματα τροφίμων/ρούχων, δεν υπάρχουν δομές υγείας και οργανωμένης κοινωνικής πρόνοιας.</a:t>
            </a:r>
          </a:p>
          <a:p>
            <a:pPr marL="0" indent="0" algn="ctr">
              <a:buNone/>
            </a:pPr>
            <a:r>
              <a:rPr lang="el-GR" sz="4000" dirty="0"/>
              <a:t>Τι πρέπει να λύσει μόνη της, με τις δικές της δυνάμεις; Πόσο κόσμο χρειάζεται</a:t>
            </a:r>
            <a:r>
              <a:rPr lang="en-US" sz="4000" dirty="0"/>
              <a:t>;</a:t>
            </a:r>
            <a:endParaRPr lang="el-GR" sz="4000" dirty="0"/>
          </a:p>
          <a:p>
            <a:pPr marL="0" indent="0" algn="just">
              <a:buNone/>
            </a:pP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4291247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0" name="Rectangle 79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reeform: Shape 81">
            <a:extLst>
              <a:ext uri="{FF2B5EF4-FFF2-40B4-BE49-F238E27FC236}">
                <a16:creationId xmlns:a16="http://schemas.microsoft.com/office/drawing/2014/main" id="{DC5FB7E8-B636-40FA-BE8D-48145C0F5C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122381-FFD6-C61C-D6A3-5B68D8BE7D4B}"/>
              </a:ext>
            </a:extLst>
          </p:cNvPr>
          <p:cNvSpPr txBox="1"/>
          <p:nvPr/>
        </p:nvSpPr>
        <p:spPr>
          <a:xfrm>
            <a:off x="1137036" y="548640"/>
            <a:ext cx="9543405" cy="118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700" b="1" kern="1200" dirty="0">
                <a:solidFill>
                  <a:schemeClr val="tx1">
                    <a:lumMod val="85000"/>
                    <a:lumOff val="15000"/>
                  </a:schemeClr>
                </a:solidFill>
                <a:ea typeface="+mj-ea"/>
                <a:cs typeface="+mj-cs"/>
              </a:rPr>
              <a:t>Ο </a:t>
            </a:r>
            <a:r>
              <a:rPr lang="en-US" sz="3700" b="1" kern="1200" dirty="0" err="1">
                <a:solidFill>
                  <a:schemeClr val="tx1">
                    <a:lumMod val="85000"/>
                    <a:lumOff val="15000"/>
                  </a:schemeClr>
                </a:solidFill>
                <a:ea typeface="+mj-ea"/>
                <a:cs typeface="+mj-cs"/>
              </a:rPr>
              <a:t>θεσμός</a:t>
            </a:r>
            <a:r>
              <a:rPr lang="en-US" sz="3700" b="1" kern="1200" dirty="0">
                <a:solidFill>
                  <a:schemeClr val="tx1">
                    <a:lumMod val="85000"/>
                    <a:lumOff val="15000"/>
                  </a:schemeClr>
                </a:solidFill>
                <a:ea typeface="+mj-ea"/>
                <a:cs typeface="+mj-cs"/>
              </a:rPr>
              <a:t> </a:t>
            </a:r>
            <a:r>
              <a:rPr lang="en-US" sz="3700" b="1" kern="1200" dirty="0" err="1">
                <a:solidFill>
                  <a:schemeClr val="tx1">
                    <a:lumMod val="85000"/>
                    <a:lumOff val="15000"/>
                  </a:schemeClr>
                </a:solidFill>
                <a:ea typeface="+mj-ea"/>
                <a:cs typeface="+mj-cs"/>
              </a:rPr>
              <a:t>της</a:t>
            </a:r>
            <a:r>
              <a:rPr lang="en-US" sz="3700" b="1" kern="1200" dirty="0">
                <a:solidFill>
                  <a:schemeClr val="tx1">
                    <a:lumMod val="85000"/>
                    <a:lumOff val="15000"/>
                  </a:schemeClr>
                </a:solidFill>
                <a:ea typeface="+mj-ea"/>
                <a:cs typeface="+mj-cs"/>
              </a:rPr>
              <a:t> </a:t>
            </a:r>
            <a:r>
              <a:rPr lang="en-US" sz="3700" b="1" kern="1200" dirty="0" err="1">
                <a:solidFill>
                  <a:schemeClr val="tx1">
                    <a:lumMod val="85000"/>
                    <a:lumOff val="15000"/>
                  </a:schemeClr>
                </a:solidFill>
                <a:ea typeface="+mj-ea"/>
                <a:cs typeface="+mj-cs"/>
              </a:rPr>
              <a:t>οικογένει</a:t>
            </a:r>
            <a:r>
              <a:rPr lang="en-US" sz="3700" b="1" kern="1200" dirty="0">
                <a:solidFill>
                  <a:schemeClr val="tx1">
                    <a:lumMod val="85000"/>
                    <a:lumOff val="15000"/>
                  </a:schemeClr>
                </a:solidFill>
                <a:ea typeface="+mj-ea"/>
                <a:cs typeface="+mj-cs"/>
              </a:rPr>
              <a:t>ας στις παραδοσιακές κοινωνίες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4B3E9B7B-3DEC-EABA-3B01-D3E0186566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387" y="2063630"/>
            <a:ext cx="10536701" cy="366878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algn="just"/>
            <a:r>
              <a:rPr lang="en-US" sz="2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Στις</a:t>
            </a:r>
            <a:r>
              <a:rPr lang="en-US" sz="2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παρα</a:t>
            </a:r>
            <a:r>
              <a:rPr lang="en-US" sz="25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δοσι</a:t>
            </a:r>
            <a:r>
              <a:rPr lang="en-US" sz="2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ακές κοινωνίες</a:t>
            </a:r>
            <a:r>
              <a:rPr lang="en-US" sz="2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συναντάμε τη μορφή της εκτεταμένης οικογένειας, που συνήθως είναι </a:t>
            </a:r>
            <a:r>
              <a:rPr lang="en-US" sz="2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πατριαρχική</a:t>
            </a:r>
            <a:r>
              <a:rPr lang="en-US" sz="2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δηλαδή αρχηγός της είναι ο μεγαλύτερος σε ηλικία άνδρας. </a:t>
            </a:r>
            <a:endParaRPr lang="el-GR" sz="25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en-US" sz="2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Η </a:t>
            </a:r>
            <a:r>
              <a:rPr lang="en-US" sz="25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εκτετ</a:t>
            </a:r>
            <a:r>
              <a:rPr lang="en-US" sz="2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αμένη οικογένεια</a:t>
            </a:r>
            <a:r>
              <a:rPr lang="en-US" sz="2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περιλαμβάνει πολλές μικρότερες οικογένειες, συνήθως αδελφών, οι οποίες συγκατοικούν με τους γονείς. </a:t>
            </a:r>
            <a:r>
              <a:rPr lang="en-US" sz="2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Στις</a:t>
            </a:r>
            <a:r>
              <a:rPr lang="en-US" sz="2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οικογένειες</a:t>
            </a:r>
            <a:r>
              <a:rPr lang="en-US" sz="2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α</a:t>
            </a:r>
            <a:r>
              <a:rPr lang="en-US" sz="2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υτές</a:t>
            </a:r>
            <a:r>
              <a:rPr lang="en-US" sz="2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εργάζοντ</a:t>
            </a:r>
            <a:r>
              <a:rPr lang="en-US" sz="2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αι όλα τα μέλη στην οικογενειακή επιχείρηση (αγροτική, κτηνοτροφική ή οικοτεχνία). </a:t>
            </a:r>
            <a:endParaRPr lang="el-GR" sz="25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en-US" sz="25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Οι</a:t>
            </a:r>
            <a:r>
              <a:rPr lang="en-US" sz="2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δεσμοί</a:t>
            </a:r>
            <a:r>
              <a:rPr lang="en-US" sz="2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των</a:t>
            </a:r>
            <a:r>
              <a:rPr lang="en-US" sz="2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μελών</a:t>
            </a:r>
            <a:r>
              <a:rPr lang="en-US" sz="2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είν</a:t>
            </a:r>
            <a:r>
              <a:rPr lang="en-US" sz="2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αι ισχυροί, εφόσον η οικογένεια </a:t>
            </a:r>
            <a:r>
              <a:rPr lang="en-US" sz="2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έχει</a:t>
            </a:r>
            <a:r>
              <a:rPr lang="en-US" sz="2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πολλές λειτουργίες</a:t>
            </a:r>
            <a:r>
              <a:rPr lang="en-US" sz="2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παράγει, εκπαιδεύει επαγγελματικά τα νέα μέλη, φροντίζει τα ασθενή, ανάπηρα και ηλικιωμένα μέλη της</a:t>
            </a:r>
            <a:r>
              <a:rPr lang="el-GR" sz="2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en-US" sz="25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4" name="Freeform: Shape 83">
            <a:extLst>
              <a:ext uri="{FF2B5EF4-FFF2-40B4-BE49-F238E27FC236}">
                <a16:creationId xmlns:a16="http://schemas.microsoft.com/office/drawing/2014/main" id="{142DCE2C-2863-46FA-9BE7-24365A24D9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495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EBF180C-E9EA-985D-D610-0F726B5B3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853" y="111722"/>
            <a:ext cx="11127473" cy="569315"/>
          </a:xfr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l-GR" sz="4000" dirty="0">
                <a:latin typeface="+mn-lt"/>
              </a:rPr>
              <a:t>Ο θεσμός της οικογένειας στη σύγχρονη εποχή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F6A314F-0E60-D9E3-2DAB-28F008BF7E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6853" y="1858612"/>
            <a:ext cx="5336275" cy="4634552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l-GR" sz="2400" dirty="0">
                <a:effectLst/>
                <a:latin typeface="Calibri "/>
                <a:ea typeface="Calibri" panose="020F0502020204030204" pitchFamily="34" charset="0"/>
                <a:cs typeface="F"/>
              </a:rPr>
              <a:t>Ποια είναι η πιο συνηθισμένη μορφή της;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l-GR" sz="2400" dirty="0">
                <a:effectLst/>
                <a:latin typeface="Calibri "/>
                <a:ea typeface="Calibri" panose="020F0502020204030204" pitchFamily="34" charset="0"/>
                <a:cs typeface="F"/>
              </a:rPr>
              <a:t> Για ποιο λόγο έχει αλλάξει;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l-GR" sz="2400" dirty="0">
                <a:effectLst/>
                <a:latin typeface="Calibri "/>
                <a:ea typeface="Calibri" panose="020F0502020204030204" pitchFamily="34" charset="0"/>
                <a:cs typeface="F"/>
              </a:rPr>
              <a:t>Τι χρειάζεται να παρέχει στα μέλη της;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l-GR" sz="2400" dirty="0">
                <a:effectLst/>
                <a:latin typeface="Calibri "/>
                <a:ea typeface="Calibri" panose="020F0502020204030204" pitchFamily="34" charset="0"/>
                <a:cs typeface="F"/>
              </a:rPr>
              <a:t>Ποια ζητήματα αντιμετωπίζει – ποιες δυσκολίες; </a:t>
            </a:r>
            <a:endParaRPr lang="el-GR" sz="2400" dirty="0">
              <a:latin typeface="Calibri "/>
            </a:endParaRP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485C8EBB-B9E5-DEFB-C6EE-C42B8DBCD3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858612"/>
            <a:ext cx="5618326" cy="4634552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l-GR" sz="2400" b="1" dirty="0">
                <a:effectLst/>
                <a:ea typeface="Calibri" panose="020F0502020204030204" pitchFamily="34" charset="0"/>
                <a:cs typeface="F"/>
              </a:rPr>
              <a:t>Πυρηνική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sz="2400" dirty="0">
                <a:effectLst/>
                <a:ea typeface="Calibri" panose="020F0502020204030204" pitchFamily="34" charset="0"/>
                <a:cs typeface="F"/>
              </a:rPr>
              <a:t>Δεν χρειάζεται να ζούμε</a:t>
            </a:r>
            <a:r>
              <a:rPr lang="en-US" sz="2400" dirty="0">
                <a:effectLst/>
                <a:ea typeface="Calibri" panose="020F0502020204030204" pitchFamily="34" charset="0"/>
                <a:cs typeface="F"/>
              </a:rPr>
              <a:t>, </a:t>
            </a:r>
            <a:r>
              <a:rPr lang="el-GR" sz="2400" dirty="0">
                <a:effectLst/>
                <a:ea typeface="Calibri" panose="020F0502020204030204" pitchFamily="34" charset="0"/>
                <a:cs typeface="F"/>
              </a:rPr>
              <a:t>για να αντιμετωπίσουμε τα ζητήματα</a:t>
            </a:r>
            <a:r>
              <a:rPr lang="en-US" sz="2400" dirty="0">
                <a:effectLst/>
                <a:ea typeface="Calibri" panose="020F0502020204030204" pitchFamily="34" charset="0"/>
                <a:cs typeface="F"/>
              </a:rPr>
              <a:t>, </a:t>
            </a:r>
            <a:r>
              <a:rPr lang="el-GR" sz="2400" dirty="0">
                <a:effectLst/>
                <a:ea typeface="Calibri" panose="020F0502020204030204" pitchFamily="34" charset="0"/>
                <a:cs typeface="F"/>
              </a:rPr>
              <a:t>τόσοι μαζί)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sz="2400" dirty="0" err="1">
                <a:effectLst/>
                <a:ea typeface="Calibri" panose="020F0502020204030204" pitchFamily="34" charset="0"/>
                <a:cs typeface="F"/>
              </a:rPr>
              <a:t>Aνατροφή</a:t>
            </a:r>
            <a:r>
              <a:rPr lang="el-GR" sz="2400" dirty="0">
                <a:effectLst/>
                <a:ea typeface="Calibri" panose="020F0502020204030204" pitchFamily="34" charset="0"/>
                <a:cs typeface="F"/>
              </a:rPr>
              <a:t> και κοινωνικοποίηση των νέων σε συνθήκες ασφάλειας, φροντίδας και αγάπης αλλά και η συναισθηματική στήριξη των συζύγων.	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400" dirty="0">
                <a:effectLst/>
                <a:ea typeface="Calibri" panose="020F0502020204030204" pitchFamily="34" charset="0"/>
                <a:cs typeface="F"/>
              </a:rPr>
              <a:t>Οικονομικά</a:t>
            </a:r>
            <a:r>
              <a:rPr lang="en-US" sz="2400" dirty="0">
                <a:ea typeface="Calibri" panose="020F0502020204030204" pitchFamily="34" charset="0"/>
                <a:cs typeface="F"/>
              </a:rPr>
              <a:t> </a:t>
            </a:r>
            <a:r>
              <a:rPr lang="el-GR" sz="2400" dirty="0">
                <a:effectLst/>
                <a:ea typeface="Calibri" panose="020F0502020204030204" pitchFamily="34" charset="0"/>
                <a:cs typeface="F"/>
              </a:rPr>
              <a:t>προβλήματα</a:t>
            </a:r>
            <a:r>
              <a:rPr lang="en-US" sz="2400" dirty="0">
                <a:effectLst/>
                <a:ea typeface="Calibri" panose="020F0502020204030204" pitchFamily="34" charset="0"/>
                <a:cs typeface="F"/>
              </a:rPr>
              <a:t>, </a:t>
            </a:r>
            <a:r>
              <a:rPr lang="el-GR" sz="2400" dirty="0" err="1">
                <a:effectLst/>
                <a:ea typeface="Calibri" panose="020F0502020204030204" pitchFamily="34" charset="0"/>
                <a:cs typeface="F"/>
              </a:rPr>
              <a:t>μονογονεικότητα</a:t>
            </a:r>
            <a:r>
              <a:rPr lang="el-GR" sz="2400" dirty="0">
                <a:effectLst/>
                <a:ea typeface="Calibri" panose="020F0502020204030204" pitchFamily="34" charset="0"/>
                <a:cs typeface="F"/>
              </a:rPr>
              <a:t>, υψηλό κόστος ζωής =&gt; συνέπεια </a:t>
            </a:r>
            <a:r>
              <a:rPr lang="el-GR" sz="2400" b="1" dirty="0">
                <a:effectLst/>
                <a:ea typeface="Calibri" panose="020F0502020204030204" pitchFamily="34" charset="0"/>
                <a:cs typeface="F"/>
              </a:rPr>
              <a:t>Υπογεννητικότητα</a:t>
            </a:r>
            <a:endParaRPr lang="el-GR" sz="2400" dirty="0">
              <a:effectLst/>
              <a:ea typeface="Calibri" panose="020F0502020204030204" pitchFamily="34" charset="0"/>
              <a:cs typeface="F"/>
            </a:endParaRPr>
          </a:p>
          <a:p>
            <a:endParaRPr lang="el-GR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0FD1270-5AF4-013F-C654-786C332BDFBC}"/>
              </a:ext>
            </a:extLst>
          </p:cNvPr>
          <p:cNvSpPr txBox="1"/>
          <p:nvPr/>
        </p:nvSpPr>
        <p:spPr>
          <a:xfrm>
            <a:off x="586854" y="881096"/>
            <a:ext cx="11127472" cy="777457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l-G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Ο θεσμός της οικογένειας έχει αλλάξει σήμερα, καθώς πολλές λειτουργίες του παρελθόντος της έχει αναλάβει το κράτος (εκπαίδευση, παροχή υπηρεσιών υγείας, πρόνοιας).</a:t>
            </a:r>
            <a:endParaRPr lang="el-G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F"/>
            </a:endParaRPr>
          </a:p>
        </p:txBody>
      </p:sp>
      <p:cxnSp>
        <p:nvCxnSpPr>
          <p:cNvPr id="9" name="Ευθεία γραμμή σύνδεσης 8"/>
          <p:cNvCxnSpPr/>
          <p:nvPr/>
        </p:nvCxnSpPr>
        <p:spPr>
          <a:xfrm flipH="1">
            <a:off x="6076208" y="1775484"/>
            <a:ext cx="19792" cy="4447186"/>
          </a:xfrm>
          <a:prstGeom prst="line">
            <a:avLst/>
          </a:prstGeom>
          <a:ln w="381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Ευθεία γραμμή σύνδεσης 11"/>
          <p:cNvCxnSpPr/>
          <p:nvPr/>
        </p:nvCxnSpPr>
        <p:spPr>
          <a:xfrm>
            <a:off x="586853" y="1775484"/>
            <a:ext cx="11127473" cy="0"/>
          </a:xfrm>
          <a:prstGeom prst="line">
            <a:avLst/>
          </a:prstGeom>
          <a:ln w="381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0577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9" name="Rectangle 78">
            <a:extLst>
              <a:ext uri="{FF2B5EF4-FFF2-40B4-BE49-F238E27FC236}">
                <a16:creationId xmlns:a16="http://schemas.microsoft.com/office/drawing/2014/main" id="{6D5872A3-CFF8-4F36-8446-6F1B04585A9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1" name="Group 80">
            <a:extLst>
              <a:ext uri="{FF2B5EF4-FFF2-40B4-BE49-F238E27FC236}">
                <a16:creationId xmlns:a16="http://schemas.microsoft.com/office/drawing/2014/main" id="{47EC0934-1503-4296-A688-FC4E83E3F60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522324" y="4813"/>
            <a:ext cx="7147352" cy="6333471"/>
            <a:chOff x="329184" y="-555662"/>
            <a:chExt cx="524256" cy="6333471"/>
          </a:xfrm>
        </p:grpSpPr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0C528A17-D3E6-4463-8942-C4991C05B0C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329184" y="5777809"/>
              <a:ext cx="523824" cy="0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299B74AA-0D92-4B16-A6FE-030C4476EF4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184" y="-555662"/>
              <a:ext cx="524256" cy="6087783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85" name="Rectangle 84">
            <a:extLst>
              <a:ext uri="{FF2B5EF4-FFF2-40B4-BE49-F238E27FC236}">
                <a16:creationId xmlns:a16="http://schemas.microsoft.com/office/drawing/2014/main" id="{5E2C537D-FECA-4C7F-A65B-F82518B3A19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265180"/>
            <a:ext cx="10999072" cy="575157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EA47F710-6138-E0A9-EE87-409E5276E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112" y="550589"/>
            <a:ext cx="10133885" cy="1007027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el-GR" sz="4800" dirty="0"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Δραστηριότητα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93579"/>
          </a:xfrm>
        </p:spPr>
        <p:txBody>
          <a:bodyPr/>
          <a:lstStyle/>
          <a:p>
            <a:pPr lvl="0" algn="just"/>
            <a:r>
              <a:rPr lang="el-GR" dirty="0" smtClean="0"/>
              <a:t>Οι </a:t>
            </a:r>
            <a:r>
              <a:rPr lang="el-GR" dirty="0"/>
              <a:t>λειτουργίες της οικογένειας μειώνονται όσο η κοινωνία εκσυγχρονίζεται. Αφού συζητήσετε με άτομα της τρίτης ηλικίας ή βρείτε πληροφορίες στο διαδίκτυο, να αναφέρετε λειτουργίες που είχε η οικογένεια στην εποχή τους. Μπορείτε να συγκεντρώσετε μαρτυρίες, φωτογραφικό και άλλο λαογραφικό υλικό</a:t>
            </a:r>
            <a:r>
              <a:rPr lang="el-GR" dirty="0" smtClean="0"/>
              <a:t>.						</a:t>
            </a:r>
            <a:r>
              <a:rPr lang="en-US" dirty="0"/>
              <a:t>				</a:t>
            </a:r>
            <a:r>
              <a:rPr lang="el-GR" dirty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l-GR" dirty="0" smtClean="0"/>
              <a:t>(</a:t>
            </a:r>
            <a:r>
              <a:rPr lang="el-GR" dirty="0"/>
              <a:t>Βιβλίο μαθητή σελ. 36, άσκηση 4). </a:t>
            </a:r>
          </a:p>
        </p:txBody>
      </p:sp>
    </p:spTree>
    <p:extLst>
      <p:ext uri="{BB962C8B-B14F-4D97-AF65-F5344CB8AC3E}">
        <p14:creationId xmlns:p14="http://schemas.microsoft.com/office/powerpoint/2010/main" val="135632605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Μπλε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701</TotalTime>
  <Words>520</Words>
  <Application>Microsoft Office PowerPoint</Application>
  <PresentationFormat>Ευρεία οθόνη</PresentationFormat>
  <Paragraphs>31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8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7" baseType="lpstr">
      <vt:lpstr>Arial</vt:lpstr>
      <vt:lpstr>Calibri</vt:lpstr>
      <vt:lpstr>Calibri </vt:lpstr>
      <vt:lpstr>Cambria</vt:lpstr>
      <vt:lpstr>F</vt:lpstr>
      <vt:lpstr>Meiryo</vt:lpstr>
      <vt:lpstr>Times New Roman</vt:lpstr>
      <vt:lpstr>Wingdings</vt:lpstr>
      <vt:lpstr>Θέμα του Office</vt:lpstr>
      <vt:lpstr>Κεφάλαιο 4: Κοινωνικοί Θεσμοί  4.5. Ο θεσμός της οικογένειας</vt:lpstr>
      <vt:lpstr>ΔΙΔΑΚΤΙΚΟΙ ΣΤΟΧΟΙ</vt:lpstr>
      <vt:lpstr>Ανάκληση Γνώσεων: </vt:lpstr>
      <vt:lpstr>Η οικογένεια ως κοινωνικός θεσμός</vt:lpstr>
      <vt:lpstr>Παρουσίαση του PowerPoint</vt:lpstr>
      <vt:lpstr>Παρουσίαση του PowerPoint</vt:lpstr>
      <vt:lpstr>Ο θεσμός της οικογένειας στη σύγχρονη εποχή</vt:lpstr>
      <vt:lpstr>Δραστηριότητα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Άνθρωπος: «φύσει κοινωνικό ον»</dc:title>
  <dc:creator>ΚΩΝΣΤΑΝΤΙΝΟΣ ΛΑΜΠΡΑΚΗΣ</dc:creator>
  <cp:lastModifiedBy>14ο Γυμνάσιο Πειραιά</cp:lastModifiedBy>
  <cp:revision>33</cp:revision>
  <dcterms:created xsi:type="dcterms:W3CDTF">2023-09-14T16:34:34Z</dcterms:created>
  <dcterms:modified xsi:type="dcterms:W3CDTF">2024-11-07T10:49:01Z</dcterms:modified>
</cp:coreProperties>
</file>