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8" r:id="rId1"/>
  </p:sldMasterIdLst>
  <p:sldIdLst>
    <p:sldId id="256" r:id="rId2"/>
    <p:sldId id="257" r:id="rId3"/>
    <p:sldId id="259" r:id="rId4"/>
    <p:sldId id="262" r:id="rId5"/>
    <p:sldId id="260" r:id="rId6"/>
    <p:sldId id="267" r:id="rId7"/>
    <p:sldId id="269" r:id="rId8"/>
    <p:sldId id="264"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9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FD8DA9-20E2-4993-812F-E78E88E647BE}" type="doc">
      <dgm:prSet loTypeId="urn:microsoft.com/office/officeart/2005/8/layout/target3" loCatId="relationship" qsTypeId="urn:microsoft.com/office/officeart/2005/8/quickstyle/simple1" qsCatId="simple" csTypeId="urn:microsoft.com/office/officeart/2005/8/colors/accent2_3" csCatId="accent2" phldr="1"/>
      <dgm:spPr/>
      <dgm:t>
        <a:bodyPr/>
        <a:lstStyle/>
        <a:p>
          <a:endParaRPr lang="el-GR"/>
        </a:p>
      </dgm:t>
    </dgm:pt>
    <dgm:pt modelId="{F61CA290-E2E8-4858-8AD7-6BE72CAA0D55}">
      <dgm:prSet/>
      <dgm:spPr/>
      <dgm:t>
        <a:bodyPr/>
        <a:lstStyle/>
        <a:p>
          <a:r>
            <a:rPr lang="el-GR" smtClean="0"/>
            <a:t>Να ανακαλούμε τους φορείς κοινωνικοποίησης  </a:t>
          </a:r>
          <a:endParaRPr lang="el-GR"/>
        </a:p>
      </dgm:t>
    </dgm:pt>
    <dgm:pt modelId="{EC60DDA0-B5D6-4553-9493-CD884F4B4B70}" type="parTrans" cxnId="{8DC219EB-FADD-4FBE-8C98-A859CC417E1F}">
      <dgm:prSet/>
      <dgm:spPr/>
      <dgm:t>
        <a:bodyPr/>
        <a:lstStyle/>
        <a:p>
          <a:endParaRPr lang="el-GR"/>
        </a:p>
      </dgm:t>
    </dgm:pt>
    <dgm:pt modelId="{039133AB-6CEC-4E42-A167-600B69758F42}" type="sibTrans" cxnId="{8DC219EB-FADD-4FBE-8C98-A859CC417E1F}">
      <dgm:prSet/>
      <dgm:spPr/>
      <dgm:t>
        <a:bodyPr/>
        <a:lstStyle/>
        <a:p>
          <a:endParaRPr lang="el-GR"/>
        </a:p>
      </dgm:t>
    </dgm:pt>
    <dgm:pt modelId="{E9073A7C-25E0-4EF7-91C3-CF499D28D909}">
      <dgm:prSet/>
      <dgm:spPr/>
      <dgm:t>
        <a:bodyPr/>
        <a:lstStyle/>
        <a:p>
          <a:r>
            <a:rPr lang="el-GR" smtClean="0"/>
            <a:t>Να τους διακρίνουμε μεταξύ τους</a:t>
          </a:r>
          <a:endParaRPr lang="el-GR"/>
        </a:p>
      </dgm:t>
    </dgm:pt>
    <dgm:pt modelId="{36E3428F-B145-4A77-864F-14D55C645A63}" type="parTrans" cxnId="{150A8277-C829-4612-9D68-9B617D8643DB}">
      <dgm:prSet/>
      <dgm:spPr/>
      <dgm:t>
        <a:bodyPr/>
        <a:lstStyle/>
        <a:p>
          <a:endParaRPr lang="el-GR"/>
        </a:p>
      </dgm:t>
    </dgm:pt>
    <dgm:pt modelId="{71042CC2-A652-44EC-8484-E06EA6476917}" type="sibTrans" cxnId="{150A8277-C829-4612-9D68-9B617D8643DB}">
      <dgm:prSet/>
      <dgm:spPr/>
      <dgm:t>
        <a:bodyPr/>
        <a:lstStyle/>
        <a:p>
          <a:endParaRPr lang="el-GR"/>
        </a:p>
      </dgm:t>
    </dgm:pt>
    <dgm:pt modelId="{13C31863-9CB2-4962-BA36-A8459D3361E8}">
      <dgm:prSet/>
      <dgm:spPr/>
      <dgm:t>
        <a:bodyPr/>
        <a:lstStyle/>
        <a:p>
          <a:r>
            <a:rPr lang="el-GR" smtClean="0"/>
            <a:t>Να περιγράφουμε τα χαρακτηριστικά τους</a:t>
          </a:r>
          <a:endParaRPr lang="el-GR"/>
        </a:p>
      </dgm:t>
    </dgm:pt>
    <dgm:pt modelId="{DDB5C811-0A5B-40AA-AD80-E69148E582F0}" type="parTrans" cxnId="{B351DFD7-A41C-40A8-B0CA-221CFCF9B851}">
      <dgm:prSet/>
      <dgm:spPr/>
      <dgm:t>
        <a:bodyPr/>
        <a:lstStyle/>
        <a:p>
          <a:endParaRPr lang="el-GR"/>
        </a:p>
      </dgm:t>
    </dgm:pt>
    <dgm:pt modelId="{E136756C-9B4D-4D3B-B0E4-A69C76E1CAE5}" type="sibTrans" cxnId="{B351DFD7-A41C-40A8-B0CA-221CFCF9B851}">
      <dgm:prSet/>
      <dgm:spPr/>
      <dgm:t>
        <a:bodyPr/>
        <a:lstStyle/>
        <a:p>
          <a:endParaRPr lang="el-GR"/>
        </a:p>
      </dgm:t>
    </dgm:pt>
    <dgm:pt modelId="{82BF1466-7335-4CA7-AF01-35ADAD463A8C}" type="pres">
      <dgm:prSet presAssocID="{8AFD8DA9-20E2-4993-812F-E78E88E647BE}" presName="Name0" presStyleCnt="0">
        <dgm:presLayoutVars>
          <dgm:chMax val="7"/>
          <dgm:dir/>
          <dgm:animLvl val="lvl"/>
          <dgm:resizeHandles val="exact"/>
        </dgm:presLayoutVars>
      </dgm:prSet>
      <dgm:spPr/>
      <dgm:t>
        <a:bodyPr/>
        <a:lstStyle/>
        <a:p>
          <a:endParaRPr lang="el-GR"/>
        </a:p>
      </dgm:t>
    </dgm:pt>
    <dgm:pt modelId="{ABD80262-83E7-46E8-9C64-5E576D4E3B10}" type="pres">
      <dgm:prSet presAssocID="{F61CA290-E2E8-4858-8AD7-6BE72CAA0D55}" presName="circle1" presStyleLbl="node1" presStyleIdx="0" presStyleCnt="3"/>
      <dgm:spPr/>
      <dgm:t>
        <a:bodyPr/>
        <a:lstStyle/>
        <a:p>
          <a:endParaRPr lang="el-GR"/>
        </a:p>
      </dgm:t>
    </dgm:pt>
    <dgm:pt modelId="{0370D20E-5B55-4851-BB32-FE4748E78E44}" type="pres">
      <dgm:prSet presAssocID="{F61CA290-E2E8-4858-8AD7-6BE72CAA0D55}" presName="space" presStyleCnt="0"/>
      <dgm:spPr/>
    </dgm:pt>
    <dgm:pt modelId="{4FA19623-A554-457E-A859-68DC437B1071}" type="pres">
      <dgm:prSet presAssocID="{F61CA290-E2E8-4858-8AD7-6BE72CAA0D55}" presName="rect1" presStyleLbl="alignAcc1" presStyleIdx="0" presStyleCnt="3"/>
      <dgm:spPr/>
      <dgm:t>
        <a:bodyPr/>
        <a:lstStyle/>
        <a:p>
          <a:endParaRPr lang="el-GR"/>
        </a:p>
      </dgm:t>
    </dgm:pt>
    <dgm:pt modelId="{DECDBF18-C014-4ABC-8041-0BFC51DDB4D8}" type="pres">
      <dgm:prSet presAssocID="{E9073A7C-25E0-4EF7-91C3-CF499D28D909}" presName="vertSpace2" presStyleLbl="node1" presStyleIdx="0" presStyleCnt="3"/>
      <dgm:spPr/>
    </dgm:pt>
    <dgm:pt modelId="{9251F564-EB0D-428F-B328-F7B306188E49}" type="pres">
      <dgm:prSet presAssocID="{E9073A7C-25E0-4EF7-91C3-CF499D28D909}" presName="circle2" presStyleLbl="node1" presStyleIdx="1" presStyleCnt="3"/>
      <dgm:spPr/>
    </dgm:pt>
    <dgm:pt modelId="{5EFB4375-5BC3-4E1E-93A9-5B42B9C27CDA}" type="pres">
      <dgm:prSet presAssocID="{E9073A7C-25E0-4EF7-91C3-CF499D28D909}" presName="rect2" presStyleLbl="alignAcc1" presStyleIdx="1" presStyleCnt="3"/>
      <dgm:spPr/>
      <dgm:t>
        <a:bodyPr/>
        <a:lstStyle/>
        <a:p>
          <a:endParaRPr lang="el-GR"/>
        </a:p>
      </dgm:t>
    </dgm:pt>
    <dgm:pt modelId="{1BB67FD2-BAE7-4994-BE2A-4AF674D14BDA}" type="pres">
      <dgm:prSet presAssocID="{13C31863-9CB2-4962-BA36-A8459D3361E8}" presName="vertSpace3" presStyleLbl="node1" presStyleIdx="1" presStyleCnt="3"/>
      <dgm:spPr/>
    </dgm:pt>
    <dgm:pt modelId="{C3CB38EA-045F-401C-9696-4C498AF12FD2}" type="pres">
      <dgm:prSet presAssocID="{13C31863-9CB2-4962-BA36-A8459D3361E8}" presName="circle3" presStyleLbl="node1" presStyleIdx="2" presStyleCnt="3"/>
      <dgm:spPr/>
    </dgm:pt>
    <dgm:pt modelId="{96959C6A-3F21-47D1-9889-4FD84F026491}" type="pres">
      <dgm:prSet presAssocID="{13C31863-9CB2-4962-BA36-A8459D3361E8}" presName="rect3" presStyleLbl="alignAcc1" presStyleIdx="2" presStyleCnt="3"/>
      <dgm:spPr/>
      <dgm:t>
        <a:bodyPr/>
        <a:lstStyle/>
        <a:p>
          <a:endParaRPr lang="el-GR"/>
        </a:p>
      </dgm:t>
    </dgm:pt>
    <dgm:pt modelId="{18D0CBF4-B8E5-4A98-9CFF-9D2F76F0A565}" type="pres">
      <dgm:prSet presAssocID="{F61CA290-E2E8-4858-8AD7-6BE72CAA0D55}" presName="rect1ParTxNoCh" presStyleLbl="alignAcc1" presStyleIdx="2" presStyleCnt="3">
        <dgm:presLayoutVars>
          <dgm:chMax val="1"/>
          <dgm:bulletEnabled val="1"/>
        </dgm:presLayoutVars>
      </dgm:prSet>
      <dgm:spPr/>
      <dgm:t>
        <a:bodyPr/>
        <a:lstStyle/>
        <a:p>
          <a:endParaRPr lang="el-GR"/>
        </a:p>
      </dgm:t>
    </dgm:pt>
    <dgm:pt modelId="{6D511B84-DEB0-433F-819C-6747FB007BE2}" type="pres">
      <dgm:prSet presAssocID="{E9073A7C-25E0-4EF7-91C3-CF499D28D909}" presName="rect2ParTxNoCh" presStyleLbl="alignAcc1" presStyleIdx="2" presStyleCnt="3">
        <dgm:presLayoutVars>
          <dgm:chMax val="1"/>
          <dgm:bulletEnabled val="1"/>
        </dgm:presLayoutVars>
      </dgm:prSet>
      <dgm:spPr/>
      <dgm:t>
        <a:bodyPr/>
        <a:lstStyle/>
        <a:p>
          <a:endParaRPr lang="el-GR"/>
        </a:p>
      </dgm:t>
    </dgm:pt>
    <dgm:pt modelId="{E6A4414F-1748-4F25-88D2-7E8A971B136D}" type="pres">
      <dgm:prSet presAssocID="{13C31863-9CB2-4962-BA36-A8459D3361E8}" presName="rect3ParTxNoCh" presStyleLbl="alignAcc1" presStyleIdx="2" presStyleCnt="3">
        <dgm:presLayoutVars>
          <dgm:chMax val="1"/>
          <dgm:bulletEnabled val="1"/>
        </dgm:presLayoutVars>
      </dgm:prSet>
      <dgm:spPr/>
      <dgm:t>
        <a:bodyPr/>
        <a:lstStyle/>
        <a:p>
          <a:endParaRPr lang="el-GR"/>
        </a:p>
      </dgm:t>
    </dgm:pt>
  </dgm:ptLst>
  <dgm:cxnLst>
    <dgm:cxn modelId="{92679DD3-AF1E-4994-A3DD-EF71C7DF7375}" type="presOf" srcId="{F61CA290-E2E8-4858-8AD7-6BE72CAA0D55}" destId="{18D0CBF4-B8E5-4A98-9CFF-9D2F76F0A565}" srcOrd="1" destOrd="0" presId="urn:microsoft.com/office/officeart/2005/8/layout/target3"/>
    <dgm:cxn modelId="{8DC219EB-FADD-4FBE-8C98-A859CC417E1F}" srcId="{8AFD8DA9-20E2-4993-812F-E78E88E647BE}" destId="{F61CA290-E2E8-4858-8AD7-6BE72CAA0D55}" srcOrd="0" destOrd="0" parTransId="{EC60DDA0-B5D6-4553-9493-CD884F4B4B70}" sibTransId="{039133AB-6CEC-4E42-A167-600B69758F42}"/>
    <dgm:cxn modelId="{E9EDF8DA-7243-41B3-A46B-A47E584F417E}" type="presOf" srcId="{13C31863-9CB2-4962-BA36-A8459D3361E8}" destId="{96959C6A-3F21-47D1-9889-4FD84F026491}" srcOrd="0" destOrd="0" presId="urn:microsoft.com/office/officeart/2005/8/layout/target3"/>
    <dgm:cxn modelId="{8122033F-5CF7-4E0C-A222-32B5D5389668}" type="presOf" srcId="{13C31863-9CB2-4962-BA36-A8459D3361E8}" destId="{E6A4414F-1748-4F25-88D2-7E8A971B136D}" srcOrd="1" destOrd="0" presId="urn:microsoft.com/office/officeart/2005/8/layout/target3"/>
    <dgm:cxn modelId="{613DDF8B-AFA0-4A6B-8F94-C7317D779ADC}" type="presOf" srcId="{E9073A7C-25E0-4EF7-91C3-CF499D28D909}" destId="{6D511B84-DEB0-433F-819C-6747FB007BE2}" srcOrd="1" destOrd="0" presId="urn:microsoft.com/office/officeart/2005/8/layout/target3"/>
    <dgm:cxn modelId="{AF52E767-ADAD-4E06-9975-51EC4BD0DB45}" type="presOf" srcId="{F61CA290-E2E8-4858-8AD7-6BE72CAA0D55}" destId="{4FA19623-A554-457E-A859-68DC437B1071}" srcOrd="0" destOrd="0" presId="urn:microsoft.com/office/officeart/2005/8/layout/target3"/>
    <dgm:cxn modelId="{150A8277-C829-4612-9D68-9B617D8643DB}" srcId="{8AFD8DA9-20E2-4993-812F-E78E88E647BE}" destId="{E9073A7C-25E0-4EF7-91C3-CF499D28D909}" srcOrd="1" destOrd="0" parTransId="{36E3428F-B145-4A77-864F-14D55C645A63}" sibTransId="{71042CC2-A652-44EC-8484-E06EA6476917}"/>
    <dgm:cxn modelId="{B351DFD7-A41C-40A8-B0CA-221CFCF9B851}" srcId="{8AFD8DA9-20E2-4993-812F-E78E88E647BE}" destId="{13C31863-9CB2-4962-BA36-A8459D3361E8}" srcOrd="2" destOrd="0" parTransId="{DDB5C811-0A5B-40AA-AD80-E69148E582F0}" sibTransId="{E136756C-9B4D-4D3B-B0E4-A69C76E1CAE5}"/>
    <dgm:cxn modelId="{EAB4C044-375A-4275-9098-D55AFDB9513C}" type="presOf" srcId="{E9073A7C-25E0-4EF7-91C3-CF499D28D909}" destId="{5EFB4375-5BC3-4E1E-93A9-5B42B9C27CDA}" srcOrd="0" destOrd="0" presId="urn:microsoft.com/office/officeart/2005/8/layout/target3"/>
    <dgm:cxn modelId="{7AE4596F-B3EB-4765-B052-3E4A5D8ABA6C}" type="presOf" srcId="{8AFD8DA9-20E2-4993-812F-E78E88E647BE}" destId="{82BF1466-7335-4CA7-AF01-35ADAD463A8C}" srcOrd="0" destOrd="0" presId="urn:microsoft.com/office/officeart/2005/8/layout/target3"/>
    <dgm:cxn modelId="{500DDEDB-2176-4B65-A3B9-375BB52A38E3}" type="presParOf" srcId="{82BF1466-7335-4CA7-AF01-35ADAD463A8C}" destId="{ABD80262-83E7-46E8-9C64-5E576D4E3B10}" srcOrd="0" destOrd="0" presId="urn:microsoft.com/office/officeart/2005/8/layout/target3"/>
    <dgm:cxn modelId="{B9AE0E5D-E5EB-480E-ABD6-FF628E4CB711}" type="presParOf" srcId="{82BF1466-7335-4CA7-AF01-35ADAD463A8C}" destId="{0370D20E-5B55-4851-BB32-FE4748E78E44}" srcOrd="1" destOrd="0" presId="urn:microsoft.com/office/officeart/2005/8/layout/target3"/>
    <dgm:cxn modelId="{6DFF6F4D-604C-40C0-B57D-6CE0891ECDDE}" type="presParOf" srcId="{82BF1466-7335-4CA7-AF01-35ADAD463A8C}" destId="{4FA19623-A554-457E-A859-68DC437B1071}" srcOrd="2" destOrd="0" presId="urn:microsoft.com/office/officeart/2005/8/layout/target3"/>
    <dgm:cxn modelId="{9ACD4CC6-BA1B-4276-B00D-DDCA16BC4212}" type="presParOf" srcId="{82BF1466-7335-4CA7-AF01-35ADAD463A8C}" destId="{DECDBF18-C014-4ABC-8041-0BFC51DDB4D8}" srcOrd="3" destOrd="0" presId="urn:microsoft.com/office/officeart/2005/8/layout/target3"/>
    <dgm:cxn modelId="{34054279-9123-4AC4-8846-208930685358}" type="presParOf" srcId="{82BF1466-7335-4CA7-AF01-35ADAD463A8C}" destId="{9251F564-EB0D-428F-B328-F7B306188E49}" srcOrd="4" destOrd="0" presId="urn:microsoft.com/office/officeart/2005/8/layout/target3"/>
    <dgm:cxn modelId="{68E8EE20-6606-4D49-9CF3-80B663191FA1}" type="presParOf" srcId="{82BF1466-7335-4CA7-AF01-35ADAD463A8C}" destId="{5EFB4375-5BC3-4E1E-93A9-5B42B9C27CDA}" srcOrd="5" destOrd="0" presId="urn:microsoft.com/office/officeart/2005/8/layout/target3"/>
    <dgm:cxn modelId="{3F25473C-AE17-47E8-BFAC-52F6D875020E}" type="presParOf" srcId="{82BF1466-7335-4CA7-AF01-35ADAD463A8C}" destId="{1BB67FD2-BAE7-4994-BE2A-4AF674D14BDA}" srcOrd="6" destOrd="0" presId="urn:microsoft.com/office/officeart/2005/8/layout/target3"/>
    <dgm:cxn modelId="{303AF58F-D3B3-4D18-8FDC-D78EF65320AC}" type="presParOf" srcId="{82BF1466-7335-4CA7-AF01-35ADAD463A8C}" destId="{C3CB38EA-045F-401C-9696-4C498AF12FD2}" srcOrd="7" destOrd="0" presId="urn:microsoft.com/office/officeart/2005/8/layout/target3"/>
    <dgm:cxn modelId="{37FA499A-9D91-465A-B5A6-916657A6C7A7}" type="presParOf" srcId="{82BF1466-7335-4CA7-AF01-35ADAD463A8C}" destId="{96959C6A-3F21-47D1-9889-4FD84F026491}" srcOrd="8" destOrd="0" presId="urn:microsoft.com/office/officeart/2005/8/layout/target3"/>
    <dgm:cxn modelId="{6F08E0F7-9164-4E97-834E-1D931E433E86}" type="presParOf" srcId="{82BF1466-7335-4CA7-AF01-35ADAD463A8C}" destId="{18D0CBF4-B8E5-4A98-9CFF-9D2F76F0A565}" srcOrd="9" destOrd="0" presId="urn:microsoft.com/office/officeart/2005/8/layout/target3"/>
    <dgm:cxn modelId="{8E4F1F10-A31B-4C7D-9F98-054BABE385EF}" type="presParOf" srcId="{82BF1466-7335-4CA7-AF01-35ADAD463A8C}" destId="{6D511B84-DEB0-433F-819C-6747FB007BE2}" srcOrd="10" destOrd="0" presId="urn:microsoft.com/office/officeart/2005/8/layout/target3"/>
    <dgm:cxn modelId="{DB444EF5-6200-4AE5-A733-4ACB75FEC920}" type="presParOf" srcId="{82BF1466-7335-4CA7-AF01-35ADAD463A8C}" destId="{E6A4414F-1748-4F25-88D2-7E8A971B136D}"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5969AC-B5C0-485A-9034-2A5F37E8900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D0F6E2D-6890-4BC3-BB96-EE398CC223E4}">
      <dgm:prSet/>
      <dgm:spPr/>
      <dgm:t>
        <a:bodyPr/>
        <a:lstStyle/>
        <a:p>
          <a:r>
            <a:rPr lang="el-GR" smtClean="0"/>
            <a:t>Περιγράψτε την έννοια της κοινωνικοποίησης</a:t>
          </a:r>
          <a:endParaRPr lang="el-GR"/>
        </a:p>
      </dgm:t>
    </dgm:pt>
    <dgm:pt modelId="{2068C6B7-1333-4223-95BC-B64D7C0F2536}" type="parTrans" cxnId="{81246104-D258-4AE3-A2CC-89616D13F913}">
      <dgm:prSet/>
      <dgm:spPr/>
      <dgm:t>
        <a:bodyPr/>
        <a:lstStyle/>
        <a:p>
          <a:endParaRPr lang="el-GR"/>
        </a:p>
      </dgm:t>
    </dgm:pt>
    <dgm:pt modelId="{A4337FE7-902D-4AE9-A036-3DD7BA20FBCF}" type="sibTrans" cxnId="{81246104-D258-4AE3-A2CC-89616D13F913}">
      <dgm:prSet/>
      <dgm:spPr/>
      <dgm:t>
        <a:bodyPr/>
        <a:lstStyle/>
        <a:p>
          <a:endParaRPr lang="el-GR"/>
        </a:p>
      </dgm:t>
    </dgm:pt>
    <dgm:pt modelId="{C56244DA-91AB-4B8E-862C-29BE8D48EE9C}">
      <dgm:prSet/>
      <dgm:spPr/>
      <dgm:t>
        <a:bodyPr/>
        <a:lstStyle/>
        <a:p>
          <a:r>
            <a:rPr lang="el-GR" smtClean="0"/>
            <a:t>Ποια τα χαρακτηριστικά της κοινωνικοποίησης;</a:t>
          </a:r>
          <a:endParaRPr lang="el-GR"/>
        </a:p>
      </dgm:t>
    </dgm:pt>
    <dgm:pt modelId="{B92BE351-CAC1-48D0-8343-67EEEB75D03C}" type="parTrans" cxnId="{CBBD0056-F302-486D-B727-16505B63BF6D}">
      <dgm:prSet/>
      <dgm:spPr/>
      <dgm:t>
        <a:bodyPr/>
        <a:lstStyle/>
        <a:p>
          <a:endParaRPr lang="el-GR"/>
        </a:p>
      </dgm:t>
    </dgm:pt>
    <dgm:pt modelId="{D10C6BE1-0F79-4CA4-A6B4-E0319647BE51}" type="sibTrans" cxnId="{CBBD0056-F302-486D-B727-16505B63BF6D}">
      <dgm:prSet/>
      <dgm:spPr/>
      <dgm:t>
        <a:bodyPr/>
        <a:lstStyle/>
        <a:p>
          <a:endParaRPr lang="el-GR"/>
        </a:p>
      </dgm:t>
    </dgm:pt>
    <dgm:pt modelId="{98D61236-7820-48EE-A8EB-D8FE3ADDA43A}" type="pres">
      <dgm:prSet presAssocID="{935969AC-B5C0-485A-9034-2A5F37E89001}" presName="linear" presStyleCnt="0">
        <dgm:presLayoutVars>
          <dgm:animLvl val="lvl"/>
          <dgm:resizeHandles val="exact"/>
        </dgm:presLayoutVars>
      </dgm:prSet>
      <dgm:spPr/>
      <dgm:t>
        <a:bodyPr/>
        <a:lstStyle/>
        <a:p>
          <a:endParaRPr lang="el-GR"/>
        </a:p>
      </dgm:t>
    </dgm:pt>
    <dgm:pt modelId="{554FA664-C7AA-4EC4-846F-C29C6C62526A}" type="pres">
      <dgm:prSet presAssocID="{3D0F6E2D-6890-4BC3-BB96-EE398CC223E4}" presName="parentText" presStyleLbl="node1" presStyleIdx="0" presStyleCnt="2">
        <dgm:presLayoutVars>
          <dgm:chMax val="0"/>
          <dgm:bulletEnabled val="1"/>
        </dgm:presLayoutVars>
      </dgm:prSet>
      <dgm:spPr/>
      <dgm:t>
        <a:bodyPr/>
        <a:lstStyle/>
        <a:p>
          <a:endParaRPr lang="el-GR"/>
        </a:p>
      </dgm:t>
    </dgm:pt>
    <dgm:pt modelId="{1AEFF992-527A-4DEF-9BAF-835D1A2B23A9}" type="pres">
      <dgm:prSet presAssocID="{A4337FE7-902D-4AE9-A036-3DD7BA20FBCF}" presName="spacer" presStyleCnt="0"/>
      <dgm:spPr/>
    </dgm:pt>
    <dgm:pt modelId="{DEDDA01F-4F92-4192-BBCD-9B1D9CF50C0D}" type="pres">
      <dgm:prSet presAssocID="{C56244DA-91AB-4B8E-862C-29BE8D48EE9C}" presName="parentText" presStyleLbl="node1" presStyleIdx="1" presStyleCnt="2">
        <dgm:presLayoutVars>
          <dgm:chMax val="0"/>
          <dgm:bulletEnabled val="1"/>
        </dgm:presLayoutVars>
      </dgm:prSet>
      <dgm:spPr/>
      <dgm:t>
        <a:bodyPr/>
        <a:lstStyle/>
        <a:p>
          <a:endParaRPr lang="el-GR"/>
        </a:p>
      </dgm:t>
    </dgm:pt>
  </dgm:ptLst>
  <dgm:cxnLst>
    <dgm:cxn modelId="{CBBD0056-F302-486D-B727-16505B63BF6D}" srcId="{935969AC-B5C0-485A-9034-2A5F37E89001}" destId="{C56244DA-91AB-4B8E-862C-29BE8D48EE9C}" srcOrd="1" destOrd="0" parTransId="{B92BE351-CAC1-48D0-8343-67EEEB75D03C}" sibTransId="{D10C6BE1-0F79-4CA4-A6B4-E0319647BE51}"/>
    <dgm:cxn modelId="{8BB60CD8-3C52-4E16-89F1-90B4F902EDA7}" type="presOf" srcId="{C56244DA-91AB-4B8E-862C-29BE8D48EE9C}" destId="{DEDDA01F-4F92-4192-BBCD-9B1D9CF50C0D}" srcOrd="0" destOrd="0" presId="urn:microsoft.com/office/officeart/2005/8/layout/vList2"/>
    <dgm:cxn modelId="{CBA91D4C-1FFE-45F1-88D7-FA78687B712E}" type="presOf" srcId="{935969AC-B5C0-485A-9034-2A5F37E89001}" destId="{98D61236-7820-48EE-A8EB-D8FE3ADDA43A}" srcOrd="0" destOrd="0" presId="urn:microsoft.com/office/officeart/2005/8/layout/vList2"/>
    <dgm:cxn modelId="{81246104-D258-4AE3-A2CC-89616D13F913}" srcId="{935969AC-B5C0-485A-9034-2A5F37E89001}" destId="{3D0F6E2D-6890-4BC3-BB96-EE398CC223E4}" srcOrd="0" destOrd="0" parTransId="{2068C6B7-1333-4223-95BC-B64D7C0F2536}" sibTransId="{A4337FE7-902D-4AE9-A036-3DD7BA20FBCF}"/>
    <dgm:cxn modelId="{573C33B0-E397-4EE2-B740-32815ADDF318}" type="presOf" srcId="{3D0F6E2D-6890-4BC3-BB96-EE398CC223E4}" destId="{554FA664-C7AA-4EC4-846F-C29C6C62526A}" srcOrd="0" destOrd="0" presId="urn:microsoft.com/office/officeart/2005/8/layout/vList2"/>
    <dgm:cxn modelId="{C0042365-29C1-4116-954F-2CDDE1C4B3C5}" type="presParOf" srcId="{98D61236-7820-48EE-A8EB-D8FE3ADDA43A}" destId="{554FA664-C7AA-4EC4-846F-C29C6C62526A}" srcOrd="0" destOrd="0" presId="urn:microsoft.com/office/officeart/2005/8/layout/vList2"/>
    <dgm:cxn modelId="{B08F5F1E-1FCB-4880-966D-1289ABC24583}" type="presParOf" srcId="{98D61236-7820-48EE-A8EB-D8FE3ADDA43A}" destId="{1AEFF992-527A-4DEF-9BAF-835D1A2B23A9}" srcOrd="1" destOrd="0" presId="urn:microsoft.com/office/officeart/2005/8/layout/vList2"/>
    <dgm:cxn modelId="{E4D73BAC-4527-4101-AAA9-F06B549C6F11}" type="presParOf" srcId="{98D61236-7820-48EE-A8EB-D8FE3ADDA43A}" destId="{DEDDA01F-4F92-4192-BBCD-9B1D9CF50C0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A0EAF0-5084-463C-8BA3-716D600839F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l-GR"/>
        </a:p>
      </dgm:t>
    </dgm:pt>
    <dgm:pt modelId="{CBA48540-F112-42C0-8B8C-70651CD90EEF}">
      <dgm:prSet custT="1"/>
      <dgm:spPr/>
      <dgm:t>
        <a:bodyPr/>
        <a:lstStyle/>
        <a:p>
          <a:r>
            <a:rPr lang="el-GR" sz="2200" dirty="0" smtClean="0">
              <a:latin typeface="Arial" panose="020B0604020202020204" pitchFamily="34" charset="0"/>
              <a:cs typeface="Arial" panose="020B0604020202020204" pitchFamily="34" charset="0"/>
            </a:rPr>
            <a:t>φορείς κοινωνικοποίησης</a:t>
          </a:r>
          <a:endParaRPr lang="el-GR" sz="2200" dirty="0">
            <a:latin typeface="Arial" panose="020B0604020202020204" pitchFamily="34" charset="0"/>
            <a:cs typeface="Arial" panose="020B0604020202020204" pitchFamily="34" charset="0"/>
          </a:endParaRPr>
        </a:p>
      </dgm:t>
    </dgm:pt>
    <dgm:pt modelId="{75BD90B5-F70B-4A32-AED6-B4F277D2F710}" type="parTrans" cxnId="{AF18D93F-D261-4DF6-9543-D98F1EA13765}">
      <dgm:prSet/>
      <dgm:spPr/>
      <dgm:t>
        <a:bodyPr/>
        <a:lstStyle/>
        <a:p>
          <a:endParaRPr lang="el-GR" sz="2000"/>
        </a:p>
      </dgm:t>
    </dgm:pt>
    <dgm:pt modelId="{48064D2F-06D9-426B-AD2F-DB85C3450529}" type="sibTrans" cxnId="{AF18D93F-D261-4DF6-9543-D98F1EA13765}">
      <dgm:prSet/>
      <dgm:spPr/>
      <dgm:t>
        <a:bodyPr/>
        <a:lstStyle/>
        <a:p>
          <a:endParaRPr lang="el-GR" sz="2000"/>
        </a:p>
      </dgm:t>
    </dgm:pt>
    <dgm:pt modelId="{A00D9171-4303-4B0F-AE53-6740D677BDF4}">
      <dgm:prSet custT="1"/>
      <dgm:spPr/>
      <dgm:t>
        <a:bodyPr/>
        <a:lstStyle/>
        <a:p>
          <a:r>
            <a:rPr lang="el-GR" sz="2200" dirty="0" smtClean="0">
              <a:latin typeface="Arial" panose="020B0604020202020204" pitchFamily="34" charset="0"/>
              <a:cs typeface="Arial" panose="020B0604020202020204" pitchFamily="34" charset="0"/>
            </a:rPr>
            <a:t>οικογένεια </a:t>
          </a:r>
          <a:endParaRPr lang="el-GR" sz="2200" dirty="0">
            <a:latin typeface="Arial" panose="020B0604020202020204" pitchFamily="34" charset="0"/>
            <a:cs typeface="Arial" panose="020B0604020202020204" pitchFamily="34" charset="0"/>
          </a:endParaRPr>
        </a:p>
      </dgm:t>
    </dgm:pt>
    <dgm:pt modelId="{1699F30E-62CC-49A9-9473-0CC8B0C21EB6}" type="parTrans" cxnId="{15ACE962-4E40-4EFC-80C0-B29644B4A600}">
      <dgm:prSet/>
      <dgm:spPr/>
      <dgm:t>
        <a:bodyPr/>
        <a:lstStyle/>
        <a:p>
          <a:endParaRPr lang="el-GR" sz="2000"/>
        </a:p>
      </dgm:t>
    </dgm:pt>
    <dgm:pt modelId="{E68E78E3-73D3-4A1F-A539-6E51399539A1}" type="sibTrans" cxnId="{15ACE962-4E40-4EFC-80C0-B29644B4A600}">
      <dgm:prSet/>
      <dgm:spPr/>
      <dgm:t>
        <a:bodyPr/>
        <a:lstStyle/>
        <a:p>
          <a:endParaRPr lang="el-GR" sz="2000"/>
        </a:p>
      </dgm:t>
    </dgm:pt>
    <dgm:pt modelId="{8D2FF37E-CA90-4862-BD9E-6DBD04750785}">
      <dgm:prSet custT="1"/>
      <dgm:spPr/>
      <dgm:t>
        <a:bodyPr/>
        <a:lstStyle/>
        <a:p>
          <a:r>
            <a:rPr lang="el-GR" sz="2200" dirty="0" smtClean="0">
              <a:latin typeface="Arial" panose="020B0604020202020204" pitchFamily="34" charset="0"/>
              <a:cs typeface="Arial" panose="020B0604020202020204" pitchFamily="34" charset="0"/>
            </a:rPr>
            <a:t>σχολείο </a:t>
          </a:r>
          <a:endParaRPr lang="el-GR" sz="2200" dirty="0">
            <a:latin typeface="Arial" panose="020B0604020202020204" pitchFamily="34" charset="0"/>
            <a:cs typeface="Arial" panose="020B0604020202020204" pitchFamily="34" charset="0"/>
          </a:endParaRPr>
        </a:p>
      </dgm:t>
    </dgm:pt>
    <dgm:pt modelId="{B3F707BE-D954-439F-B1C9-F03FF88A287B}" type="parTrans" cxnId="{12335DFA-D79B-4AB4-B483-A5091822EF66}">
      <dgm:prSet/>
      <dgm:spPr/>
      <dgm:t>
        <a:bodyPr/>
        <a:lstStyle/>
        <a:p>
          <a:endParaRPr lang="el-GR" sz="2000"/>
        </a:p>
      </dgm:t>
    </dgm:pt>
    <dgm:pt modelId="{24C4FF2D-0934-4A7F-BE50-BD3C25DE7901}" type="sibTrans" cxnId="{12335DFA-D79B-4AB4-B483-A5091822EF66}">
      <dgm:prSet/>
      <dgm:spPr/>
      <dgm:t>
        <a:bodyPr/>
        <a:lstStyle/>
        <a:p>
          <a:endParaRPr lang="el-GR" sz="2000"/>
        </a:p>
      </dgm:t>
    </dgm:pt>
    <dgm:pt modelId="{AB6A8512-B07E-4094-A073-ED06C9130D92}">
      <dgm:prSet custT="1"/>
      <dgm:spPr/>
      <dgm:t>
        <a:bodyPr/>
        <a:lstStyle/>
        <a:p>
          <a:r>
            <a:rPr lang="el-GR" sz="2200" dirty="0" smtClean="0">
              <a:latin typeface="Arial" panose="020B0604020202020204" pitchFamily="34" charset="0"/>
              <a:cs typeface="Arial" panose="020B0604020202020204" pitchFamily="34" charset="0"/>
            </a:rPr>
            <a:t>θρησκεία </a:t>
          </a:r>
          <a:endParaRPr lang="el-GR" sz="2200" dirty="0">
            <a:latin typeface="Arial" panose="020B0604020202020204" pitchFamily="34" charset="0"/>
            <a:cs typeface="Arial" panose="020B0604020202020204" pitchFamily="34" charset="0"/>
          </a:endParaRPr>
        </a:p>
      </dgm:t>
    </dgm:pt>
    <dgm:pt modelId="{A43D7692-3F4E-40AA-B728-9947257505E6}" type="parTrans" cxnId="{68AA2F37-B576-4201-B3E1-5A734010985B}">
      <dgm:prSet/>
      <dgm:spPr/>
      <dgm:t>
        <a:bodyPr/>
        <a:lstStyle/>
        <a:p>
          <a:endParaRPr lang="el-GR" sz="2000"/>
        </a:p>
      </dgm:t>
    </dgm:pt>
    <dgm:pt modelId="{EB9BA8C8-D747-4056-A9BB-7B94C7AEE2A8}" type="sibTrans" cxnId="{68AA2F37-B576-4201-B3E1-5A734010985B}">
      <dgm:prSet/>
      <dgm:spPr/>
      <dgm:t>
        <a:bodyPr/>
        <a:lstStyle/>
        <a:p>
          <a:endParaRPr lang="el-GR" sz="2000"/>
        </a:p>
      </dgm:t>
    </dgm:pt>
    <dgm:pt modelId="{D74393F1-A145-4705-B695-94D44FF53973}">
      <dgm:prSet custT="1"/>
      <dgm:spPr/>
      <dgm:t>
        <a:bodyPr/>
        <a:lstStyle/>
        <a:p>
          <a:r>
            <a:rPr lang="el-GR" sz="2200" dirty="0" smtClean="0">
              <a:latin typeface="Arial" panose="020B0604020202020204" pitchFamily="34" charset="0"/>
              <a:cs typeface="Arial" panose="020B0604020202020204" pitchFamily="34" charset="0"/>
            </a:rPr>
            <a:t>κράτος </a:t>
          </a:r>
          <a:endParaRPr lang="el-GR" sz="2200" dirty="0">
            <a:latin typeface="Arial" panose="020B0604020202020204" pitchFamily="34" charset="0"/>
            <a:cs typeface="Arial" panose="020B0604020202020204" pitchFamily="34" charset="0"/>
          </a:endParaRPr>
        </a:p>
      </dgm:t>
    </dgm:pt>
    <dgm:pt modelId="{F8E25380-2120-4394-B3DC-1B4D1D502ACD}" type="parTrans" cxnId="{B824DDB3-C1E8-4F0D-A0E7-A99D1AA333AD}">
      <dgm:prSet/>
      <dgm:spPr/>
      <dgm:t>
        <a:bodyPr/>
        <a:lstStyle/>
        <a:p>
          <a:endParaRPr lang="el-GR" sz="2000"/>
        </a:p>
      </dgm:t>
    </dgm:pt>
    <dgm:pt modelId="{4F8E1E44-BB06-4795-94E6-BF891E39AB1E}" type="sibTrans" cxnId="{B824DDB3-C1E8-4F0D-A0E7-A99D1AA333AD}">
      <dgm:prSet/>
      <dgm:spPr/>
      <dgm:t>
        <a:bodyPr/>
        <a:lstStyle/>
        <a:p>
          <a:endParaRPr lang="el-GR" sz="2000"/>
        </a:p>
      </dgm:t>
    </dgm:pt>
    <dgm:pt modelId="{33E479CD-86BE-4A31-BB43-4591B73289B9}">
      <dgm:prSet custT="1"/>
      <dgm:spPr/>
      <dgm:t>
        <a:bodyPr/>
        <a:lstStyle/>
        <a:p>
          <a:r>
            <a:rPr lang="el-GR" sz="2200" dirty="0" smtClean="0">
              <a:latin typeface="Arial" panose="020B0604020202020204" pitchFamily="34" charset="0"/>
              <a:cs typeface="Arial" panose="020B0604020202020204" pitchFamily="34" charset="0"/>
            </a:rPr>
            <a:t>ΜΜΕ </a:t>
          </a:r>
          <a:endParaRPr lang="el-GR" sz="2200" dirty="0">
            <a:latin typeface="Arial" panose="020B0604020202020204" pitchFamily="34" charset="0"/>
            <a:cs typeface="Arial" panose="020B0604020202020204" pitchFamily="34" charset="0"/>
          </a:endParaRPr>
        </a:p>
      </dgm:t>
    </dgm:pt>
    <dgm:pt modelId="{44A2266D-62AE-4868-A743-E8C3A00BB1C5}" type="parTrans" cxnId="{E9DBE4A4-0C90-4A4F-82DD-191D2E87A1FB}">
      <dgm:prSet/>
      <dgm:spPr/>
      <dgm:t>
        <a:bodyPr/>
        <a:lstStyle/>
        <a:p>
          <a:endParaRPr lang="el-GR" sz="2000"/>
        </a:p>
      </dgm:t>
    </dgm:pt>
    <dgm:pt modelId="{6E7A5C0F-43B7-44DB-B9C8-958CAC42F485}" type="sibTrans" cxnId="{E9DBE4A4-0C90-4A4F-82DD-191D2E87A1FB}">
      <dgm:prSet/>
      <dgm:spPr/>
      <dgm:t>
        <a:bodyPr/>
        <a:lstStyle/>
        <a:p>
          <a:endParaRPr lang="el-GR" sz="2000"/>
        </a:p>
      </dgm:t>
    </dgm:pt>
    <dgm:pt modelId="{C27EE400-1082-4F0D-AF7D-40E83143EB6B}">
      <dgm:prSet custT="1"/>
      <dgm:spPr/>
      <dgm:t>
        <a:bodyPr/>
        <a:lstStyle/>
        <a:p>
          <a:r>
            <a:rPr lang="el-GR" sz="2200" dirty="0" smtClean="0">
              <a:latin typeface="Arial" panose="020B0604020202020204" pitchFamily="34" charset="0"/>
              <a:cs typeface="Arial" panose="020B0604020202020204" pitchFamily="34" charset="0"/>
            </a:rPr>
            <a:t>παρέες</a:t>
          </a:r>
          <a:endParaRPr lang="el-GR" sz="2200" dirty="0">
            <a:latin typeface="Arial" panose="020B0604020202020204" pitchFamily="34" charset="0"/>
            <a:cs typeface="Arial" panose="020B0604020202020204" pitchFamily="34" charset="0"/>
          </a:endParaRPr>
        </a:p>
      </dgm:t>
    </dgm:pt>
    <dgm:pt modelId="{20E689E5-3C95-4188-9D8D-687844A8695F}" type="parTrans" cxnId="{2E8960B7-08C1-49F7-9E96-DE26DDC3C9B4}">
      <dgm:prSet/>
      <dgm:spPr/>
      <dgm:t>
        <a:bodyPr/>
        <a:lstStyle/>
        <a:p>
          <a:endParaRPr lang="el-GR" sz="2000"/>
        </a:p>
      </dgm:t>
    </dgm:pt>
    <dgm:pt modelId="{E23EBCC8-54B2-4B83-99EF-223B04F0D3BB}" type="sibTrans" cxnId="{2E8960B7-08C1-49F7-9E96-DE26DDC3C9B4}">
      <dgm:prSet/>
      <dgm:spPr/>
      <dgm:t>
        <a:bodyPr/>
        <a:lstStyle/>
        <a:p>
          <a:endParaRPr lang="el-GR" sz="2000"/>
        </a:p>
      </dgm:t>
    </dgm:pt>
    <dgm:pt modelId="{82CDE555-9E5C-4474-92A3-DA4B4C3B2E65}" type="pres">
      <dgm:prSet presAssocID="{99A0EAF0-5084-463C-8BA3-716D600839FF}" presName="hierChild1" presStyleCnt="0">
        <dgm:presLayoutVars>
          <dgm:chPref val="1"/>
          <dgm:dir/>
          <dgm:animOne val="branch"/>
          <dgm:animLvl val="lvl"/>
          <dgm:resizeHandles/>
        </dgm:presLayoutVars>
      </dgm:prSet>
      <dgm:spPr/>
      <dgm:t>
        <a:bodyPr/>
        <a:lstStyle/>
        <a:p>
          <a:endParaRPr lang="el-GR"/>
        </a:p>
      </dgm:t>
    </dgm:pt>
    <dgm:pt modelId="{60A5E56D-25D0-4E8B-9FE1-7FC36ECB6BE3}" type="pres">
      <dgm:prSet presAssocID="{CBA48540-F112-42C0-8B8C-70651CD90EEF}" presName="hierRoot1" presStyleCnt="0"/>
      <dgm:spPr/>
    </dgm:pt>
    <dgm:pt modelId="{C91A8232-1AF7-49C4-92B6-D1F6F0A000CF}" type="pres">
      <dgm:prSet presAssocID="{CBA48540-F112-42C0-8B8C-70651CD90EEF}" presName="composite" presStyleCnt="0"/>
      <dgm:spPr/>
    </dgm:pt>
    <dgm:pt modelId="{59A454D0-2436-495A-8D1A-FBAAFDA19C9A}" type="pres">
      <dgm:prSet presAssocID="{CBA48540-F112-42C0-8B8C-70651CD90EEF}" presName="background" presStyleLbl="node0" presStyleIdx="0" presStyleCnt="1"/>
      <dgm:spPr/>
    </dgm:pt>
    <dgm:pt modelId="{BDDA9DC6-7E48-433C-AE49-008CDD1E136D}" type="pres">
      <dgm:prSet presAssocID="{CBA48540-F112-42C0-8B8C-70651CD90EEF}" presName="text" presStyleLbl="fgAcc0" presStyleIdx="0" presStyleCnt="1" custScaleX="261593" custScaleY="154705" custLinFactNeighborX="6077" custLinFactNeighborY="-39476">
        <dgm:presLayoutVars>
          <dgm:chPref val="3"/>
        </dgm:presLayoutVars>
      </dgm:prSet>
      <dgm:spPr/>
      <dgm:t>
        <a:bodyPr/>
        <a:lstStyle/>
        <a:p>
          <a:endParaRPr lang="el-GR"/>
        </a:p>
      </dgm:t>
    </dgm:pt>
    <dgm:pt modelId="{79AF771A-91C3-4BCC-BDCA-F871231C3965}" type="pres">
      <dgm:prSet presAssocID="{CBA48540-F112-42C0-8B8C-70651CD90EEF}" presName="hierChild2" presStyleCnt="0"/>
      <dgm:spPr/>
    </dgm:pt>
    <dgm:pt modelId="{6541FD40-7D17-4536-A821-A5370B789C68}" type="pres">
      <dgm:prSet presAssocID="{1699F30E-62CC-49A9-9473-0CC8B0C21EB6}" presName="Name10" presStyleLbl="parChTrans1D2" presStyleIdx="0" presStyleCnt="6"/>
      <dgm:spPr/>
      <dgm:t>
        <a:bodyPr/>
        <a:lstStyle/>
        <a:p>
          <a:endParaRPr lang="el-GR"/>
        </a:p>
      </dgm:t>
    </dgm:pt>
    <dgm:pt modelId="{B6D021AE-264A-4485-A287-29A5172FCE12}" type="pres">
      <dgm:prSet presAssocID="{A00D9171-4303-4B0F-AE53-6740D677BDF4}" presName="hierRoot2" presStyleCnt="0"/>
      <dgm:spPr/>
    </dgm:pt>
    <dgm:pt modelId="{F156F054-264B-48B3-8128-DEBB3C9965A9}" type="pres">
      <dgm:prSet presAssocID="{A00D9171-4303-4B0F-AE53-6740D677BDF4}" presName="composite2" presStyleCnt="0"/>
      <dgm:spPr/>
    </dgm:pt>
    <dgm:pt modelId="{0574F5E3-BA2A-4803-BB5E-7969BB3DAE8D}" type="pres">
      <dgm:prSet presAssocID="{A00D9171-4303-4B0F-AE53-6740D677BDF4}" presName="background2" presStyleLbl="node2" presStyleIdx="0" presStyleCnt="6"/>
      <dgm:spPr/>
    </dgm:pt>
    <dgm:pt modelId="{B21B5411-C415-4A26-8033-28D2E03EFB1F}" type="pres">
      <dgm:prSet presAssocID="{A00D9171-4303-4B0F-AE53-6740D677BDF4}" presName="text2" presStyleLbl="fgAcc2" presStyleIdx="0" presStyleCnt="6">
        <dgm:presLayoutVars>
          <dgm:chPref val="3"/>
        </dgm:presLayoutVars>
      </dgm:prSet>
      <dgm:spPr/>
      <dgm:t>
        <a:bodyPr/>
        <a:lstStyle/>
        <a:p>
          <a:endParaRPr lang="el-GR"/>
        </a:p>
      </dgm:t>
    </dgm:pt>
    <dgm:pt modelId="{FC3F87D7-601E-4203-9C2A-4C05924E9BA7}" type="pres">
      <dgm:prSet presAssocID="{A00D9171-4303-4B0F-AE53-6740D677BDF4}" presName="hierChild3" presStyleCnt="0"/>
      <dgm:spPr/>
    </dgm:pt>
    <dgm:pt modelId="{34FC2D9C-8CE6-4DF4-BEC6-3236962E494B}" type="pres">
      <dgm:prSet presAssocID="{B3F707BE-D954-439F-B1C9-F03FF88A287B}" presName="Name10" presStyleLbl="parChTrans1D2" presStyleIdx="1" presStyleCnt="6"/>
      <dgm:spPr/>
      <dgm:t>
        <a:bodyPr/>
        <a:lstStyle/>
        <a:p>
          <a:endParaRPr lang="el-GR"/>
        </a:p>
      </dgm:t>
    </dgm:pt>
    <dgm:pt modelId="{79A3DBC8-42CD-4AE1-8A79-E6A9FBE2F1A3}" type="pres">
      <dgm:prSet presAssocID="{8D2FF37E-CA90-4862-BD9E-6DBD04750785}" presName="hierRoot2" presStyleCnt="0"/>
      <dgm:spPr/>
    </dgm:pt>
    <dgm:pt modelId="{31B08FE2-06D1-4420-B4E8-AE5DE8FD43A2}" type="pres">
      <dgm:prSet presAssocID="{8D2FF37E-CA90-4862-BD9E-6DBD04750785}" presName="composite2" presStyleCnt="0"/>
      <dgm:spPr/>
    </dgm:pt>
    <dgm:pt modelId="{588AA1A0-15F2-4A7E-AE57-1F40EC4DF7BA}" type="pres">
      <dgm:prSet presAssocID="{8D2FF37E-CA90-4862-BD9E-6DBD04750785}" presName="background2" presStyleLbl="node2" presStyleIdx="1" presStyleCnt="6"/>
      <dgm:spPr/>
    </dgm:pt>
    <dgm:pt modelId="{E0A4505A-CBD2-4349-AE43-6644B556670B}" type="pres">
      <dgm:prSet presAssocID="{8D2FF37E-CA90-4862-BD9E-6DBD04750785}" presName="text2" presStyleLbl="fgAcc2" presStyleIdx="1" presStyleCnt="6">
        <dgm:presLayoutVars>
          <dgm:chPref val="3"/>
        </dgm:presLayoutVars>
      </dgm:prSet>
      <dgm:spPr/>
      <dgm:t>
        <a:bodyPr/>
        <a:lstStyle/>
        <a:p>
          <a:endParaRPr lang="el-GR"/>
        </a:p>
      </dgm:t>
    </dgm:pt>
    <dgm:pt modelId="{1CDB0D0C-6B72-4277-A8CC-FEFE5E0DFE5A}" type="pres">
      <dgm:prSet presAssocID="{8D2FF37E-CA90-4862-BD9E-6DBD04750785}" presName="hierChild3" presStyleCnt="0"/>
      <dgm:spPr/>
    </dgm:pt>
    <dgm:pt modelId="{5E82BCDF-D66F-4706-AACC-54F57E3E9FEA}" type="pres">
      <dgm:prSet presAssocID="{A43D7692-3F4E-40AA-B728-9947257505E6}" presName="Name10" presStyleLbl="parChTrans1D2" presStyleIdx="2" presStyleCnt="6"/>
      <dgm:spPr/>
      <dgm:t>
        <a:bodyPr/>
        <a:lstStyle/>
        <a:p>
          <a:endParaRPr lang="el-GR"/>
        </a:p>
      </dgm:t>
    </dgm:pt>
    <dgm:pt modelId="{0614326E-E1DF-4291-8C49-BFA715CCC74C}" type="pres">
      <dgm:prSet presAssocID="{AB6A8512-B07E-4094-A073-ED06C9130D92}" presName="hierRoot2" presStyleCnt="0"/>
      <dgm:spPr/>
    </dgm:pt>
    <dgm:pt modelId="{3342DF4B-9374-4EF9-8DCC-D220FED364D4}" type="pres">
      <dgm:prSet presAssocID="{AB6A8512-B07E-4094-A073-ED06C9130D92}" presName="composite2" presStyleCnt="0"/>
      <dgm:spPr/>
    </dgm:pt>
    <dgm:pt modelId="{19D74778-DB1B-4797-9829-53C2ED0D342A}" type="pres">
      <dgm:prSet presAssocID="{AB6A8512-B07E-4094-A073-ED06C9130D92}" presName="background2" presStyleLbl="node2" presStyleIdx="2" presStyleCnt="6"/>
      <dgm:spPr/>
    </dgm:pt>
    <dgm:pt modelId="{8F85132E-832A-4368-A82D-3174590332C3}" type="pres">
      <dgm:prSet presAssocID="{AB6A8512-B07E-4094-A073-ED06C9130D92}" presName="text2" presStyleLbl="fgAcc2" presStyleIdx="2" presStyleCnt="6">
        <dgm:presLayoutVars>
          <dgm:chPref val="3"/>
        </dgm:presLayoutVars>
      </dgm:prSet>
      <dgm:spPr/>
      <dgm:t>
        <a:bodyPr/>
        <a:lstStyle/>
        <a:p>
          <a:endParaRPr lang="el-GR"/>
        </a:p>
      </dgm:t>
    </dgm:pt>
    <dgm:pt modelId="{90D27E26-7632-44C4-9D54-365BEDFAC30A}" type="pres">
      <dgm:prSet presAssocID="{AB6A8512-B07E-4094-A073-ED06C9130D92}" presName="hierChild3" presStyleCnt="0"/>
      <dgm:spPr/>
    </dgm:pt>
    <dgm:pt modelId="{7213FD81-CD86-4433-91C1-96252672C02A}" type="pres">
      <dgm:prSet presAssocID="{F8E25380-2120-4394-B3DC-1B4D1D502ACD}" presName="Name10" presStyleLbl="parChTrans1D2" presStyleIdx="3" presStyleCnt="6"/>
      <dgm:spPr/>
      <dgm:t>
        <a:bodyPr/>
        <a:lstStyle/>
        <a:p>
          <a:endParaRPr lang="el-GR"/>
        </a:p>
      </dgm:t>
    </dgm:pt>
    <dgm:pt modelId="{32FBD5F1-959B-49EE-B8BE-7C56A38BC855}" type="pres">
      <dgm:prSet presAssocID="{D74393F1-A145-4705-B695-94D44FF53973}" presName="hierRoot2" presStyleCnt="0"/>
      <dgm:spPr/>
    </dgm:pt>
    <dgm:pt modelId="{346DC1C6-2EB3-4AB2-B7D2-D9131196C394}" type="pres">
      <dgm:prSet presAssocID="{D74393F1-A145-4705-B695-94D44FF53973}" presName="composite2" presStyleCnt="0"/>
      <dgm:spPr/>
    </dgm:pt>
    <dgm:pt modelId="{2734493D-9012-4B2B-A706-C3BDE6AA66EC}" type="pres">
      <dgm:prSet presAssocID="{D74393F1-A145-4705-B695-94D44FF53973}" presName="background2" presStyleLbl="node2" presStyleIdx="3" presStyleCnt="6"/>
      <dgm:spPr/>
    </dgm:pt>
    <dgm:pt modelId="{DC3943D5-018E-4FD0-A254-F457183A46FF}" type="pres">
      <dgm:prSet presAssocID="{D74393F1-A145-4705-B695-94D44FF53973}" presName="text2" presStyleLbl="fgAcc2" presStyleIdx="3" presStyleCnt="6">
        <dgm:presLayoutVars>
          <dgm:chPref val="3"/>
        </dgm:presLayoutVars>
      </dgm:prSet>
      <dgm:spPr/>
      <dgm:t>
        <a:bodyPr/>
        <a:lstStyle/>
        <a:p>
          <a:endParaRPr lang="el-GR"/>
        </a:p>
      </dgm:t>
    </dgm:pt>
    <dgm:pt modelId="{BBA6C07C-46BD-473B-981D-8BD20D8642C5}" type="pres">
      <dgm:prSet presAssocID="{D74393F1-A145-4705-B695-94D44FF53973}" presName="hierChild3" presStyleCnt="0"/>
      <dgm:spPr/>
    </dgm:pt>
    <dgm:pt modelId="{94945DF1-0820-41E4-B76F-38A859EE8906}" type="pres">
      <dgm:prSet presAssocID="{44A2266D-62AE-4868-A743-E8C3A00BB1C5}" presName="Name10" presStyleLbl="parChTrans1D2" presStyleIdx="4" presStyleCnt="6"/>
      <dgm:spPr/>
      <dgm:t>
        <a:bodyPr/>
        <a:lstStyle/>
        <a:p>
          <a:endParaRPr lang="el-GR"/>
        </a:p>
      </dgm:t>
    </dgm:pt>
    <dgm:pt modelId="{C95B911C-8B16-45FE-A3FC-290F7BA2A08A}" type="pres">
      <dgm:prSet presAssocID="{33E479CD-86BE-4A31-BB43-4591B73289B9}" presName="hierRoot2" presStyleCnt="0"/>
      <dgm:spPr/>
    </dgm:pt>
    <dgm:pt modelId="{BA761C99-306F-4289-BA2E-3C9B1D02BDEC}" type="pres">
      <dgm:prSet presAssocID="{33E479CD-86BE-4A31-BB43-4591B73289B9}" presName="composite2" presStyleCnt="0"/>
      <dgm:spPr/>
    </dgm:pt>
    <dgm:pt modelId="{C364D7C3-6B0A-4C8E-9A1A-D1EF2C478776}" type="pres">
      <dgm:prSet presAssocID="{33E479CD-86BE-4A31-BB43-4591B73289B9}" presName="background2" presStyleLbl="node2" presStyleIdx="4" presStyleCnt="6"/>
      <dgm:spPr/>
    </dgm:pt>
    <dgm:pt modelId="{5974B530-8B79-429D-A30B-CDFF96D0D5F3}" type="pres">
      <dgm:prSet presAssocID="{33E479CD-86BE-4A31-BB43-4591B73289B9}" presName="text2" presStyleLbl="fgAcc2" presStyleIdx="4" presStyleCnt="6">
        <dgm:presLayoutVars>
          <dgm:chPref val="3"/>
        </dgm:presLayoutVars>
      </dgm:prSet>
      <dgm:spPr/>
      <dgm:t>
        <a:bodyPr/>
        <a:lstStyle/>
        <a:p>
          <a:endParaRPr lang="el-GR"/>
        </a:p>
      </dgm:t>
    </dgm:pt>
    <dgm:pt modelId="{C98BFB16-2B39-4417-A4D6-1C9B744EB53B}" type="pres">
      <dgm:prSet presAssocID="{33E479CD-86BE-4A31-BB43-4591B73289B9}" presName="hierChild3" presStyleCnt="0"/>
      <dgm:spPr/>
    </dgm:pt>
    <dgm:pt modelId="{69A9A724-20F7-47FC-8164-FFB882B76FDC}" type="pres">
      <dgm:prSet presAssocID="{20E689E5-3C95-4188-9D8D-687844A8695F}" presName="Name10" presStyleLbl="parChTrans1D2" presStyleIdx="5" presStyleCnt="6"/>
      <dgm:spPr/>
      <dgm:t>
        <a:bodyPr/>
        <a:lstStyle/>
        <a:p>
          <a:endParaRPr lang="el-GR"/>
        </a:p>
      </dgm:t>
    </dgm:pt>
    <dgm:pt modelId="{33BDC560-EF5E-4D3A-A1AD-FB4BCC64470F}" type="pres">
      <dgm:prSet presAssocID="{C27EE400-1082-4F0D-AF7D-40E83143EB6B}" presName="hierRoot2" presStyleCnt="0"/>
      <dgm:spPr/>
    </dgm:pt>
    <dgm:pt modelId="{C67EC45D-3BFA-4BE6-9438-55D9966458E4}" type="pres">
      <dgm:prSet presAssocID="{C27EE400-1082-4F0D-AF7D-40E83143EB6B}" presName="composite2" presStyleCnt="0"/>
      <dgm:spPr/>
    </dgm:pt>
    <dgm:pt modelId="{4F162038-7006-4B45-BB3B-E55C64446952}" type="pres">
      <dgm:prSet presAssocID="{C27EE400-1082-4F0D-AF7D-40E83143EB6B}" presName="background2" presStyleLbl="node2" presStyleIdx="5" presStyleCnt="6"/>
      <dgm:spPr/>
    </dgm:pt>
    <dgm:pt modelId="{8039A95D-1EEA-46B2-8B0A-C185E2A7ECF5}" type="pres">
      <dgm:prSet presAssocID="{C27EE400-1082-4F0D-AF7D-40E83143EB6B}" presName="text2" presStyleLbl="fgAcc2" presStyleIdx="5" presStyleCnt="6" custScaleX="110792">
        <dgm:presLayoutVars>
          <dgm:chPref val="3"/>
        </dgm:presLayoutVars>
      </dgm:prSet>
      <dgm:spPr/>
      <dgm:t>
        <a:bodyPr/>
        <a:lstStyle/>
        <a:p>
          <a:endParaRPr lang="el-GR"/>
        </a:p>
      </dgm:t>
    </dgm:pt>
    <dgm:pt modelId="{1056118A-FE70-4647-A808-F3E4F4AFA9D1}" type="pres">
      <dgm:prSet presAssocID="{C27EE400-1082-4F0D-AF7D-40E83143EB6B}" presName="hierChild3" presStyleCnt="0"/>
      <dgm:spPr/>
    </dgm:pt>
  </dgm:ptLst>
  <dgm:cxnLst>
    <dgm:cxn modelId="{12335DFA-D79B-4AB4-B483-A5091822EF66}" srcId="{CBA48540-F112-42C0-8B8C-70651CD90EEF}" destId="{8D2FF37E-CA90-4862-BD9E-6DBD04750785}" srcOrd="1" destOrd="0" parTransId="{B3F707BE-D954-439F-B1C9-F03FF88A287B}" sibTransId="{24C4FF2D-0934-4A7F-BE50-BD3C25DE7901}"/>
    <dgm:cxn modelId="{420502B7-2E45-4297-A6A3-153FE6B1B90A}" type="presOf" srcId="{A00D9171-4303-4B0F-AE53-6740D677BDF4}" destId="{B21B5411-C415-4A26-8033-28D2E03EFB1F}" srcOrd="0" destOrd="0" presId="urn:microsoft.com/office/officeart/2005/8/layout/hierarchy1"/>
    <dgm:cxn modelId="{13FF850E-834B-4EAA-9819-BC5B36E8C043}" type="presOf" srcId="{20E689E5-3C95-4188-9D8D-687844A8695F}" destId="{69A9A724-20F7-47FC-8164-FFB882B76FDC}" srcOrd="0" destOrd="0" presId="urn:microsoft.com/office/officeart/2005/8/layout/hierarchy1"/>
    <dgm:cxn modelId="{E9DBE4A4-0C90-4A4F-82DD-191D2E87A1FB}" srcId="{CBA48540-F112-42C0-8B8C-70651CD90EEF}" destId="{33E479CD-86BE-4A31-BB43-4591B73289B9}" srcOrd="4" destOrd="0" parTransId="{44A2266D-62AE-4868-A743-E8C3A00BB1C5}" sibTransId="{6E7A5C0F-43B7-44DB-B9C8-958CAC42F485}"/>
    <dgm:cxn modelId="{4427298B-CC2B-47FA-A2FB-2638B2FDBEE9}" type="presOf" srcId="{A43D7692-3F4E-40AA-B728-9947257505E6}" destId="{5E82BCDF-D66F-4706-AACC-54F57E3E9FEA}" srcOrd="0" destOrd="0" presId="urn:microsoft.com/office/officeart/2005/8/layout/hierarchy1"/>
    <dgm:cxn modelId="{68AA2F37-B576-4201-B3E1-5A734010985B}" srcId="{CBA48540-F112-42C0-8B8C-70651CD90EEF}" destId="{AB6A8512-B07E-4094-A073-ED06C9130D92}" srcOrd="2" destOrd="0" parTransId="{A43D7692-3F4E-40AA-B728-9947257505E6}" sibTransId="{EB9BA8C8-D747-4056-A9BB-7B94C7AEE2A8}"/>
    <dgm:cxn modelId="{330800A0-4456-4E72-B27C-AABFAA2F59F5}" type="presOf" srcId="{CBA48540-F112-42C0-8B8C-70651CD90EEF}" destId="{BDDA9DC6-7E48-433C-AE49-008CDD1E136D}" srcOrd="0" destOrd="0" presId="urn:microsoft.com/office/officeart/2005/8/layout/hierarchy1"/>
    <dgm:cxn modelId="{A1E90D57-383A-46E0-95D8-E49C86600606}" type="presOf" srcId="{D74393F1-A145-4705-B695-94D44FF53973}" destId="{DC3943D5-018E-4FD0-A254-F457183A46FF}" srcOrd="0" destOrd="0" presId="urn:microsoft.com/office/officeart/2005/8/layout/hierarchy1"/>
    <dgm:cxn modelId="{AF18D93F-D261-4DF6-9543-D98F1EA13765}" srcId="{99A0EAF0-5084-463C-8BA3-716D600839FF}" destId="{CBA48540-F112-42C0-8B8C-70651CD90EEF}" srcOrd="0" destOrd="0" parTransId="{75BD90B5-F70B-4A32-AED6-B4F277D2F710}" sibTransId="{48064D2F-06D9-426B-AD2F-DB85C3450529}"/>
    <dgm:cxn modelId="{FB847795-BF92-43D9-989D-33B076A68E53}" type="presOf" srcId="{1699F30E-62CC-49A9-9473-0CC8B0C21EB6}" destId="{6541FD40-7D17-4536-A821-A5370B789C68}" srcOrd="0" destOrd="0" presId="urn:microsoft.com/office/officeart/2005/8/layout/hierarchy1"/>
    <dgm:cxn modelId="{6BA76915-F26A-4623-B4B3-317B2A9E4FD8}" type="presOf" srcId="{99A0EAF0-5084-463C-8BA3-716D600839FF}" destId="{82CDE555-9E5C-4474-92A3-DA4B4C3B2E65}" srcOrd="0" destOrd="0" presId="urn:microsoft.com/office/officeart/2005/8/layout/hierarchy1"/>
    <dgm:cxn modelId="{B824DDB3-C1E8-4F0D-A0E7-A99D1AA333AD}" srcId="{CBA48540-F112-42C0-8B8C-70651CD90EEF}" destId="{D74393F1-A145-4705-B695-94D44FF53973}" srcOrd="3" destOrd="0" parTransId="{F8E25380-2120-4394-B3DC-1B4D1D502ACD}" sibTransId="{4F8E1E44-BB06-4795-94E6-BF891E39AB1E}"/>
    <dgm:cxn modelId="{15ACE962-4E40-4EFC-80C0-B29644B4A600}" srcId="{CBA48540-F112-42C0-8B8C-70651CD90EEF}" destId="{A00D9171-4303-4B0F-AE53-6740D677BDF4}" srcOrd="0" destOrd="0" parTransId="{1699F30E-62CC-49A9-9473-0CC8B0C21EB6}" sibTransId="{E68E78E3-73D3-4A1F-A539-6E51399539A1}"/>
    <dgm:cxn modelId="{CA2F56D0-A391-4878-8E62-70AD80D82AD3}" type="presOf" srcId="{B3F707BE-D954-439F-B1C9-F03FF88A287B}" destId="{34FC2D9C-8CE6-4DF4-BEC6-3236962E494B}" srcOrd="0" destOrd="0" presId="urn:microsoft.com/office/officeart/2005/8/layout/hierarchy1"/>
    <dgm:cxn modelId="{EC265FC1-C8CF-48E0-AD7E-30143B288718}" type="presOf" srcId="{44A2266D-62AE-4868-A743-E8C3A00BB1C5}" destId="{94945DF1-0820-41E4-B76F-38A859EE8906}" srcOrd="0" destOrd="0" presId="urn:microsoft.com/office/officeart/2005/8/layout/hierarchy1"/>
    <dgm:cxn modelId="{C45DB417-4BAD-4D33-813F-809AC4C222D7}" type="presOf" srcId="{F8E25380-2120-4394-B3DC-1B4D1D502ACD}" destId="{7213FD81-CD86-4433-91C1-96252672C02A}" srcOrd="0" destOrd="0" presId="urn:microsoft.com/office/officeart/2005/8/layout/hierarchy1"/>
    <dgm:cxn modelId="{C3142AF6-F790-40E9-91BE-24B48A726395}" type="presOf" srcId="{AB6A8512-B07E-4094-A073-ED06C9130D92}" destId="{8F85132E-832A-4368-A82D-3174590332C3}" srcOrd="0" destOrd="0" presId="urn:microsoft.com/office/officeart/2005/8/layout/hierarchy1"/>
    <dgm:cxn modelId="{2E8960B7-08C1-49F7-9E96-DE26DDC3C9B4}" srcId="{CBA48540-F112-42C0-8B8C-70651CD90EEF}" destId="{C27EE400-1082-4F0D-AF7D-40E83143EB6B}" srcOrd="5" destOrd="0" parTransId="{20E689E5-3C95-4188-9D8D-687844A8695F}" sibTransId="{E23EBCC8-54B2-4B83-99EF-223B04F0D3BB}"/>
    <dgm:cxn modelId="{47380174-9969-45E9-A8DD-87049B70837B}" type="presOf" srcId="{C27EE400-1082-4F0D-AF7D-40E83143EB6B}" destId="{8039A95D-1EEA-46B2-8B0A-C185E2A7ECF5}" srcOrd="0" destOrd="0" presId="urn:microsoft.com/office/officeart/2005/8/layout/hierarchy1"/>
    <dgm:cxn modelId="{F121CA34-2F00-44C8-A3BD-0FCD17BE3672}" type="presOf" srcId="{8D2FF37E-CA90-4862-BD9E-6DBD04750785}" destId="{E0A4505A-CBD2-4349-AE43-6644B556670B}" srcOrd="0" destOrd="0" presId="urn:microsoft.com/office/officeart/2005/8/layout/hierarchy1"/>
    <dgm:cxn modelId="{3F128A7C-0FF3-48EF-A509-F09DD9889EBB}" type="presOf" srcId="{33E479CD-86BE-4A31-BB43-4591B73289B9}" destId="{5974B530-8B79-429D-A30B-CDFF96D0D5F3}" srcOrd="0" destOrd="0" presId="urn:microsoft.com/office/officeart/2005/8/layout/hierarchy1"/>
    <dgm:cxn modelId="{EB911D79-8C52-401A-86D5-537E09042422}" type="presParOf" srcId="{82CDE555-9E5C-4474-92A3-DA4B4C3B2E65}" destId="{60A5E56D-25D0-4E8B-9FE1-7FC36ECB6BE3}" srcOrd="0" destOrd="0" presId="urn:microsoft.com/office/officeart/2005/8/layout/hierarchy1"/>
    <dgm:cxn modelId="{D0F533CC-9262-46C3-ACB7-A00668299FA8}" type="presParOf" srcId="{60A5E56D-25D0-4E8B-9FE1-7FC36ECB6BE3}" destId="{C91A8232-1AF7-49C4-92B6-D1F6F0A000CF}" srcOrd="0" destOrd="0" presId="urn:microsoft.com/office/officeart/2005/8/layout/hierarchy1"/>
    <dgm:cxn modelId="{506BFB76-AFBF-416F-BFD1-60FE84513687}" type="presParOf" srcId="{C91A8232-1AF7-49C4-92B6-D1F6F0A000CF}" destId="{59A454D0-2436-495A-8D1A-FBAAFDA19C9A}" srcOrd="0" destOrd="0" presId="urn:microsoft.com/office/officeart/2005/8/layout/hierarchy1"/>
    <dgm:cxn modelId="{B2B32C3C-9BC7-404F-9C58-16A9D2AD946D}" type="presParOf" srcId="{C91A8232-1AF7-49C4-92B6-D1F6F0A000CF}" destId="{BDDA9DC6-7E48-433C-AE49-008CDD1E136D}" srcOrd="1" destOrd="0" presId="urn:microsoft.com/office/officeart/2005/8/layout/hierarchy1"/>
    <dgm:cxn modelId="{19958709-CB0D-4360-B894-1E133819FEA9}" type="presParOf" srcId="{60A5E56D-25D0-4E8B-9FE1-7FC36ECB6BE3}" destId="{79AF771A-91C3-4BCC-BDCA-F871231C3965}" srcOrd="1" destOrd="0" presId="urn:microsoft.com/office/officeart/2005/8/layout/hierarchy1"/>
    <dgm:cxn modelId="{8DA9DD4D-D3B4-4FC9-9FE5-668AC3494FA6}" type="presParOf" srcId="{79AF771A-91C3-4BCC-BDCA-F871231C3965}" destId="{6541FD40-7D17-4536-A821-A5370B789C68}" srcOrd="0" destOrd="0" presId="urn:microsoft.com/office/officeart/2005/8/layout/hierarchy1"/>
    <dgm:cxn modelId="{0FF1A828-BF46-4634-8D4B-75A98ED1A8ED}" type="presParOf" srcId="{79AF771A-91C3-4BCC-BDCA-F871231C3965}" destId="{B6D021AE-264A-4485-A287-29A5172FCE12}" srcOrd="1" destOrd="0" presId="urn:microsoft.com/office/officeart/2005/8/layout/hierarchy1"/>
    <dgm:cxn modelId="{F905E824-A922-480D-A7B2-A954D82359BE}" type="presParOf" srcId="{B6D021AE-264A-4485-A287-29A5172FCE12}" destId="{F156F054-264B-48B3-8128-DEBB3C9965A9}" srcOrd="0" destOrd="0" presId="urn:microsoft.com/office/officeart/2005/8/layout/hierarchy1"/>
    <dgm:cxn modelId="{C69611EC-D7FE-4987-8C8A-85FEA2F9EBE8}" type="presParOf" srcId="{F156F054-264B-48B3-8128-DEBB3C9965A9}" destId="{0574F5E3-BA2A-4803-BB5E-7969BB3DAE8D}" srcOrd="0" destOrd="0" presId="urn:microsoft.com/office/officeart/2005/8/layout/hierarchy1"/>
    <dgm:cxn modelId="{7D7E98DE-C242-487A-AB42-87667E89E7F8}" type="presParOf" srcId="{F156F054-264B-48B3-8128-DEBB3C9965A9}" destId="{B21B5411-C415-4A26-8033-28D2E03EFB1F}" srcOrd="1" destOrd="0" presId="urn:microsoft.com/office/officeart/2005/8/layout/hierarchy1"/>
    <dgm:cxn modelId="{A0F14DCF-FDE2-45D2-8363-49518DE309CB}" type="presParOf" srcId="{B6D021AE-264A-4485-A287-29A5172FCE12}" destId="{FC3F87D7-601E-4203-9C2A-4C05924E9BA7}" srcOrd="1" destOrd="0" presId="urn:microsoft.com/office/officeart/2005/8/layout/hierarchy1"/>
    <dgm:cxn modelId="{608DF1E7-82C6-40F9-B4D7-BFA26F2941EF}" type="presParOf" srcId="{79AF771A-91C3-4BCC-BDCA-F871231C3965}" destId="{34FC2D9C-8CE6-4DF4-BEC6-3236962E494B}" srcOrd="2" destOrd="0" presId="urn:microsoft.com/office/officeart/2005/8/layout/hierarchy1"/>
    <dgm:cxn modelId="{F03874F7-8068-454E-BBCA-34DC058CFBE5}" type="presParOf" srcId="{79AF771A-91C3-4BCC-BDCA-F871231C3965}" destId="{79A3DBC8-42CD-4AE1-8A79-E6A9FBE2F1A3}" srcOrd="3" destOrd="0" presId="urn:microsoft.com/office/officeart/2005/8/layout/hierarchy1"/>
    <dgm:cxn modelId="{D036D540-6CA2-4764-88B9-D1B67D9B9C67}" type="presParOf" srcId="{79A3DBC8-42CD-4AE1-8A79-E6A9FBE2F1A3}" destId="{31B08FE2-06D1-4420-B4E8-AE5DE8FD43A2}" srcOrd="0" destOrd="0" presId="urn:microsoft.com/office/officeart/2005/8/layout/hierarchy1"/>
    <dgm:cxn modelId="{F1ECE8B6-4E0F-4777-B92C-E1AEBA73AEE9}" type="presParOf" srcId="{31B08FE2-06D1-4420-B4E8-AE5DE8FD43A2}" destId="{588AA1A0-15F2-4A7E-AE57-1F40EC4DF7BA}" srcOrd="0" destOrd="0" presId="urn:microsoft.com/office/officeart/2005/8/layout/hierarchy1"/>
    <dgm:cxn modelId="{4463DC21-CACB-441A-8AB3-F809AC1400EF}" type="presParOf" srcId="{31B08FE2-06D1-4420-B4E8-AE5DE8FD43A2}" destId="{E0A4505A-CBD2-4349-AE43-6644B556670B}" srcOrd="1" destOrd="0" presId="urn:microsoft.com/office/officeart/2005/8/layout/hierarchy1"/>
    <dgm:cxn modelId="{807476A9-91BA-4F0D-BA76-BF427E68939F}" type="presParOf" srcId="{79A3DBC8-42CD-4AE1-8A79-E6A9FBE2F1A3}" destId="{1CDB0D0C-6B72-4277-A8CC-FEFE5E0DFE5A}" srcOrd="1" destOrd="0" presId="urn:microsoft.com/office/officeart/2005/8/layout/hierarchy1"/>
    <dgm:cxn modelId="{7BF3D6AC-AA97-466B-9DDD-F20E30509498}" type="presParOf" srcId="{79AF771A-91C3-4BCC-BDCA-F871231C3965}" destId="{5E82BCDF-D66F-4706-AACC-54F57E3E9FEA}" srcOrd="4" destOrd="0" presId="urn:microsoft.com/office/officeart/2005/8/layout/hierarchy1"/>
    <dgm:cxn modelId="{347663ED-1C38-40A8-AB3D-7D04AB0ED647}" type="presParOf" srcId="{79AF771A-91C3-4BCC-BDCA-F871231C3965}" destId="{0614326E-E1DF-4291-8C49-BFA715CCC74C}" srcOrd="5" destOrd="0" presId="urn:microsoft.com/office/officeart/2005/8/layout/hierarchy1"/>
    <dgm:cxn modelId="{D993E7CA-A250-4A5A-8698-097FC16FEBB2}" type="presParOf" srcId="{0614326E-E1DF-4291-8C49-BFA715CCC74C}" destId="{3342DF4B-9374-4EF9-8DCC-D220FED364D4}" srcOrd="0" destOrd="0" presId="urn:microsoft.com/office/officeart/2005/8/layout/hierarchy1"/>
    <dgm:cxn modelId="{CD3985D3-B386-4593-892A-87EE33CC030E}" type="presParOf" srcId="{3342DF4B-9374-4EF9-8DCC-D220FED364D4}" destId="{19D74778-DB1B-4797-9829-53C2ED0D342A}" srcOrd="0" destOrd="0" presId="urn:microsoft.com/office/officeart/2005/8/layout/hierarchy1"/>
    <dgm:cxn modelId="{85B0A653-EE1F-48AE-A9F5-79A0577E3DB0}" type="presParOf" srcId="{3342DF4B-9374-4EF9-8DCC-D220FED364D4}" destId="{8F85132E-832A-4368-A82D-3174590332C3}" srcOrd="1" destOrd="0" presId="urn:microsoft.com/office/officeart/2005/8/layout/hierarchy1"/>
    <dgm:cxn modelId="{18EB8D23-95F8-4F58-BE01-DABC6A477913}" type="presParOf" srcId="{0614326E-E1DF-4291-8C49-BFA715CCC74C}" destId="{90D27E26-7632-44C4-9D54-365BEDFAC30A}" srcOrd="1" destOrd="0" presId="urn:microsoft.com/office/officeart/2005/8/layout/hierarchy1"/>
    <dgm:cxn modelId="{463FCF12-D8D4-4271-9120-66CAF34DD522}" type="presParOf" srcId="{79AF771A-91C3-4BCC-BDCA-F871231C3965}" destId="{7213FD81-CD86-4433-91C1-96252672C02A}" srcOrd="6" destOrd="0" presId="urn:microsoft.com/office/officeart/2005/8/layout/hierarchy1"/>
    <dgm:cxn modelId="{07C84EA3-50F3-4C3E-B21C-F74C216D12AB}" type="presParOf" srcId="{79AF771A-91C3-4BCC-BDCA-F871231C3965}" destId="{32FBD5F1-959B-49EE-B8BE-7C56A38BC855}" srcOrd="7" destOrd="0" presId="urn:microsoft.com/office/officeart/2005/8/layout/hierarchy1"/>
    <dgm:cxn modelId="{8C11345B-FA20-402A-A5F0-F8856C02EEDD}" type="presParOf" srcId="{32FBD5F1-959B-49EE-B8BE-7C56A38BC855}" destId="{346DC1C6-2EB3-4AB2-B7D2-D9131196C394}" srcOrd="0" destOrd="0" presId="urn:microsoft.com/office/officeart/2005/8/layout/hierarchy1"/>
    <dgm:cxn modelId="{1D86D73D-C9EC-44F7-8043-9FD4594A039C}" type="presParOf" srcId="{346DC1C6-2EB3-4AB2-B7D2-D9131196C394}" destId="{2734493D-9012-4B2B-A706-C3BDE6AA66EC}" srcOrd="0" destOrd="0" presId="urn:microsoft.com/office/officeart/2005/8/layout/hierarchy1"/>
    <dgm:cxn modelId="{9AFCE3D8-671B-4807-9FE6-EBFE78ABEAC6}" type="presParOf" srcId="{346DC1C6-2EB3-4AB2-B7D2-D9131196C394}" destId="{DC3943D5-018E-4FD0-A254-F457183A46FF}" srcOrd="1" destOrd="0" presId="urn:microsoft.com/office/officeart/2005/8/layout/hierarchy1"/>
    <dgm:cxn modelId="{47012110-D245-4582-8BAF-E77ECEF28B8F}" type="presParOf" srcId="{32FBD5F1-959B-49EE-B8BE-7C56A38BC855}" destId="{BBA6C07C-46BD-473B-981D-8BD20D8642C5}" srcOrd="1" destOrd="0" presId="urn:microsoft.com/office/officeart/2005/8/layout/hierarchy1"/>
    <dgm:cxn modelId="{5F4AD190-12CA-4A51-8CEF-0EF51AB45173}" type="presParOf" srcId="{79AF771A-91C3-4BCC-BDCA-F871231C3965}" destId="{94945DF1-0820-41E4-B76F-38A859EE8906}" srcOrd="8" destOrd="0" presId="urn:microsoft.com/office/officeart/2005/8/layout/hierarchy1"/>
    <dgm:cxn modelId="{41005EEC-9C44-4493-8C93-9E357A82DDF9}" type="presParOf" srcId="{79AF771A-91C3-4BCC-BDCA-F871231C3965}" destId="{C95B911C-8B16-45FE-A3FC-290F7BA2A08A}" srcOrd="9" destOrd="0" presId="urn:microsoft.com/office/officeart/2005/8/layout/hierarchy1"/>
    <dgm:cxn modelId="{ED3F4FC6-1C76-4303-AED8-014DFD11C7FA}" type="presParOf" srcId="{C95B911C-8B16-45FE-A3FC-290F7BA2A08A}" destId="{BA761C99-306F-4289-BA2E-3C9B1D02BDEC}" srcOrd="0" destOrd="0" presId="urn:microsoft.com/office/officeart/2005/8/layout/hierarchy1"/>
    <dgm:cxn modelId="{C596FD6B-A251-4E6D-AF08-CF51787F5857}" type="presParOf" srcId="{BA761C99-306F-4289-BA2E-3C9B1D02BDEC}" destId="{C364D7C3-6B0A-4C8E-9A1A-D1EF2C478776}" srcOrd="0" destOrd="0" presId="urn:microsoft.com/office/officeart/2005/8/layout/hierarchy1"/>
    <dgm:cxn modelId="{6F312FAA-F22F-463E-92CC-62AB42A9F77E}" type="presParOf" srcId="{BA761C99-306F-4289-BA2E-3C9B1D02BDEC}" destId="{5974B530-8B79-429D-A30B-CDFF96D0D5F3}" srcOrd="1" destOrd="0" presId="urn:microsoft.com/office/officeart/2005/8/layout/hierarchy1"/>
    <dgm:cxn modelId="{C05935D9-1E43-4058-A89E-099986483E9F}" type="presParOf" srcId="{C95B911C-8B16-45FE-A3FC-290F7BA2A08A}" destId="{C98BFB16-2B39-4417-A4D6-1C9B744EB53B}" srcOrd="1" destOrd="0" presId="urn:microsoft.com/office/officeart/2005/8/layout/hierarchy1"/>
    <dgm:cxn modelId="{AFEB3915-CAAE-4F22-BD34-7192303102BB}" type="presParOf" srcId="{79AF771A-91C3-4BCC-BDCA-F871231C3965}" destId="{69A9A724-20F7-47FC-8164-FFB882B76FDC}" srcOrd="10" destOrd="0" presId="urn:microsoft.com/office/officeart/2005/8/layout/hierarchy1"/>
    <dgm:cxn modelId="{B07412E2-F837-41C7-A52E-CBFC76BCE3FD}" type="presParOf" srcId="{79AF771A-91C3-4BCC-BDCA-F871231C3965}" destId="{33BDC560-EF5E-4D3A-A1AD-FB4BCC64470F}" srcOrd="11" destOrd="0" presId="urn:microsoft.com/office/officeart/2005/8/layout/hierarchy1"/>
    <dgm:cxn modelId="{EF84D977-4A24-430F-A487-C4C475E7231B}" type="presParOf" srcId="{33BDC560-EF5E-4D3A-A1AD-FB4BCC64470F}" destId="{C67EC45D-3BFA-4BE6-9438-55D9966458E4}" srcOrd="0" destOrd="0" presId="urn:microsoft.com/office/officeart/2005/8/layout/hierarchy1"/>
    <dgm:cxn modelId="{83A24E40-5B2B-41B8-BB0E-09821B587A70}" type="presParOf" srcId="{C67EC45D-3BFA-4BE6-9438-55D9966458E4}" destId="{4F162038-7006-4B45-BB3B-E55C64446952}" srcOrd="0" destOrd="0" presId="urn:microsoft.com/office/officeart/2005/8/layout/hierarchy1"/>
    <dgm:cxn modelId="{CA7B0107-0C08-4037-8AB0-2E46439AFCF0}" type="presParOf" srcId="{C67EC45D-3BFA-4BE6-9438-55D9966458E4}" destId="{8039A95D-1EEA-46B2-8B0A-C185E2A7ECF5}" srcOrd="1" destOrd="0" presId="urn:microsoft.com/office/officeart/2005/8/layout/hierarchy1"/>
    <dgm:cxn modelId="{3EFC8DF3-C899-4F53-90EE-701A202DEB9D}" type="presParOf" srcId="{33BDC560-EF5E-4D3A-A1AD-FB4BCC64470F}" destId="{1056118A-FE70-4647-A808-F3E4F4AFA9D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D80262-83E7-46E8-9C64-5E576D4E3B10}">
      <dsp:nvSpPr>
        <dsp:cNvPr id="0" name=""/>
        <dsp:cNvSpPr/>
      </dsp:nvSpPr>
      <dsp:spPr>
        <a:xfrm>
          <a:off x="0" y="0"/>
          <a:ext cx="4351338" cy="4351338"/>
        </a:xfrm>
        <a:prstGeom prst="pie">
          <a:avLst>
            <a:gd name="adj1" fmla="val 5400000"/>
            <a:gd name="adj2" fmla="val 16200000"/>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A19623-A554-457E-A859-68DC437B1071}">
      <dsp:nvSpPr>
        <dsp:cNvPr id="0" name=""/>
        <dsp:cNvSpPr/>
      </dsp:nvSpPr>
      <dsp:spPr>
        <a:xfrm>
          <a:off x="2175669" y="0"/>
          <a:ext cx="8035131" cy="4351338"/>
        </a:xfrm>
        <a:prstGeom prst="rect">
          <a:avLst/>
        </a:prstGeom>
        <a:solidFill>
          <a:schemeClr val="lt1">
            <a:alpha val="90000"/>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l-GR" sz="3600" kern="1200" smtClean="0"/>
            <a:t>Να ανακαλούμε τους φορείς κοινωνικοποίησης  </a:t>
          </a:r>
          <a:endParaRPr lang="el-GR" sz="3600" kern="1200"/>
        </a:p>
      </dsp:txBody>
      <dsp:txXfrm>
        <a:off x="2175669" y="0"/>
        <a:ext cx="8035131" cy="1305404"/>
      </dsp:txXfrm>
    </dsp:sp>
    <dsp:sp modelId="{9251F564-EB0D-428F-B328-F7B306188E49}">
      <dsp:nvSpPr>
        <dsp:cNvPr id="0" name=""/>
        <dsp:cNvSpPr/>
      </dsp:nvSpPr>
      <dsp:spPr>
        <a:xfrm>
          <a:off x="761485" y="1305404"/>
          <a:ext cx="2828366" cy="2828366"/>
        </a:xfrm>
        <a:prstGeom prst="pie">
          <a:avLst>
            <a:gd name="adj1" fmla="val 5400000"/>
            <a:gd name="adj2" fmla="val 16200000"/>
          </a:avLst>
        </a:prstGeom>
        <a:solidFill>
          <a:schemeClr val="accent2">
            <a:shade val="80000"/>
            <a:hueOff val="173500"/>
            <a:satOff val="-3550"/>
            <a:lumOff val="133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FB4375-5BC3-4E1E-93A9-5B42B9C27CDA}">
      <dsp:nvSpPr>
        <dsp:cNvPr id="0" name=""/>
        <dsp:cNvSpPr/>
      </dsp:nvSpPr>
      <dsp:spPr>
        <a:xfrm>
          <a:off x="2175669" y="1305404"/>
          <a:ext cx="8035131" cy="2828366"/>
        </a:xfrm>
        <a:prstGeom prst="rect">
          <a:avLst/>
        </a:prstGeom>
        <a:solidFill>
          <a:schemeClr val="lt1">
            <a:alpha val="90000"/>
            <a:hueOff val="0"/>
            <a:satOff val="0"/>
            <a:lumOff val="0"/>
            <a:alphaOff val="0"/>
          </a:schemeClr>
        </a:solidFill>
        <a:ln w="12700" cap="flat" cmpd="sng" algn="ctr">
          <a:solidFill>
            <a:schemeClr val="accent2">
              <a:shade val="80000"/>
              <a:hueOff val="173500"/>
              <a:satOff val="-3550"/>
              <a:lumOff val="133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l-GR" sz="3600" kern="1200" smtClean="0"/>
            <a:t>Να τους διακρίνουμε μεταξύ τους</a:t>
          </a:r>
          <a:endParaRPr lang="el-GR" sz="3600" kern="1200"/>
        </a:p>
      </dsp:txBody>
      <dsp:txXfrm>
        <a:off x="2175669" y="1305404"/>
        <a:ext cx="8035131" cy="1305399"/>
      </dsp:txXfrm>
    </dsp:sp>
    <dsp:sp modelId="{C3CB38EA-045F-401C-9696-4C498AF12FD2}">
      <dsp:nvSpPr>
        <dsp:cNvPr id="0" name=""/>
        <dsp:cNvSpPr/>
      </dsp:nvSpPr>
      <dsp:spPr>
        <a:xfrm>
          <a:off x="1522968" y="2610804"/>
          <a:ext cx="1305400" cy="1305400"/>
        </a:xfrm>
        <a:prstGeom prst="pie">
          <a:avLst>
            <a:gd name="adj1" fmla="val 5400000"/>
            <a:gd name="adj2" fmla="val 16200000"/>
          </a:avLst>
        </a:prstGeom>
        <a:solidFill>
          <a:schemeClr val="accent2">
            <a:shade val="80000"/>
            <a:hueOff val="347000"/>
            <a:satOff val="-7101"/>
            <a:lumOff val="266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959C6A-3F21-47D1-9889-4FD84F026491}">
      <dsp:nvSpPr>
        <dsp:cNvPr id="0" name=""/>
        <dsp:cNvSpPr/>
      </dsp:nvSpPr>
      <dsp:spPr>
        <a:xfrm>
          <a:off x="2175669" y="2610804"/>
          <a:ext cx="8035131" cy="1305400"/>
        </a:xfrm>
        <a:prstGeom prst="rect">
          <a:avLst/>
        </a:prstGeom>
        <a:solidFill>
          <a:schemeClr val="lt1">
            <a:alpha val="90000"/>
            <a:hueOff val="0"/>
            <a:satOff val="0"/>
            <a:lumOff val="0"/>
            <a:alphaOff val="0"/>
          </a:schemeClr>
        </a:solidFill>
        <a:ln w="12700" cap="flat" cmpd="sng" algn="ctr">
          <a:solidFill>
            <a:schemeClr val="accent2">
              <a:shade val="80000"/>
              <a:hueOff val="347000"/>
              <a:satOff val="-7101"/>
              <a:lumOff val="2663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l-GR" sz="3600" kern="1200" smtClean="0"/>
            <a:t>Να περιγράφουμε τα χαρακτηριστικά τους</a:t>
          </a:r>
          <a:endParaRPr lang="el-GR" sz="3600" kern="1200"/>
        </a:p>
      </dsp:txBody>
      <dsp:txXfrm>
        <a:off x="2175669" y="2610804"/>
        <a:ext cx="8035131" cy="1305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4FA664-C7AA-4EC4-846F-C29C6C62526A}">
      <dsp:nvSpPr>
        <dsp:cNvPr id="0" name=""/>
        <dsp:cNvSpPr/>
      </dsp:nvSpPr>
      <dsp:spPr>
        <a:xfrm>
          <a:off x="0" y="7128"/>
          <a:ext cx="6224335" cy="26395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l-GR" sz="4800" kern="1200" smtClean="0"/>
            <a:t>Περιγράψτε την έννοια της κοινωνικοποίησης</a:t>
          </a:r>
          <a:endParaRPr lang="el-GR" sz="4800" kern="1200"/>
        </a:p>
      </dsp:txBody>
      <dsp:txXfrm>
        <a:off x="128851" y="135979"/>
        <a:ext cx="5966633" cy="2381817"/>
      </dsp:txXfrm>
    </dsp:sp>
    <dsp:sp modelId="{DEDDA01F-4F92-4192-BBCD-9B1D9CF50C0D}">
      <dsp:nvSpPr>
        <dsp:cNvPr id="0" name=""/>
        <dsp:cNvSpPr/>
      </dsp:nvSpPr>
      <dsp:spPr>
        <a:xfrm>
          <a:off x="0" y="2784888"/>
          <a:ext cx="6224335" cy="26395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l-GR" sz="4800" kern="1200" smtClean="0"/>
            <a:t>Ποια τα χαρακτηριστικά της κοινωνικοποίησης;</a:t>
          </a:r>
          <a:endParaRPr lang="el-GR" sz="4800" kern="1200"/>
        </a:p>
      </dsp:txBody>
      <dsp:txXfrm>
        <a:off x="128851" y="2913739"/>
        <a:ext cx="5966633" cy="23818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9A724-20F7-47FC-8164-FFB882B76FDC}">
      <dsp:nvSpPr>
        <dsp:cNvPr id="0" name=""/>
        <dsp:cNvSpPr/>
      </dsp:nvSpPr>
      <dsp:spPr>
        <a:xfrm>
          <a:off x="5473537" y="1890114"/>
          <a:ext cx="4459862" cy="806415"/>
        </a:xfrm>
        <a:custGeom>
          <a:avLst/>
          <a:gdLst/>
          <a:ahLst/>
          <a:cxnLst/>
          <a:rect l="0" t="0" r="0" b="0"/>
          <a:pathLst>
            <a:path>
              <a:moveTo>
                <a:pt x="0" y="0"/>
              </a:moveTo>
              <a:lnTo>
                <a:pt x="0" y="668457"/>
              </a:lnTo>
              <a:lnTo>
                <a:pt x="4459862" y="668457"/>
              </a:lnTo>
              <a:lnTo>
                <a:pt x="4459862" y="8064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945DF1-0820-41E4-B76F-38A859EE8906}">
      <dsp:nvSpPr>
        <dsp:cNvPr id="0" name=""/>
        <dsp:cNvSpPr/>
      </dsp:nvSpPr>
      <dsp:spPr>
        <a:xfrm>
          <a:off x="5473537" y="1890114"/>
          <a:ext cx="2559360" cy="806415"/>
        </a:xfrm>
        <a:custGeom>
          <a:avLst/>
          <a:gdLst/>
          <a:ahLst/>
          <a:cxnLst/>
          <a:rect l="0" t="0" r="0" b="0"/>
          <a:pathLst>
            <a:path>
              <a:moveTo>
                <a:pt x="0" y="0"/>
              </a:moveTo>
              <a:lnTo>
                <a:pt x="0" y="668457"/>
              </a:lnTo>
              <a:lnTo>
                <a:pt x="2559360" y="668457"/>
              </a:lnTo>
              <a:lnTo>
                <a:pt x="2559360" y="8064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13FD81-CD86-4433-91C1-96252672C02A}">
      <dsp:nvSpPr>
        <dsp:cNvPr id="0" name=""/>
        <dsp:cNvSpPr/>
      </dsp:nvSpPr>
      <dsp:spPr>
        <a:xfrm>
          <a:off x="5473537" y="1890114"/>
          <a:ext cx="739215" cy="806415"/>
        </a:xfrm>
        <a:custGeom>
          <a:avLst/>
          <a:gdLst/>
          <a:ahLst/>
          <a:cxnLst/>
          <a:rect l="0" t="0" r="0" b="0"/>
          <a:pathLst>
            <a:path>
              <a:moveTo>
                <a:pt x="0" y="0"/>
              </a:moveTo>
              <a:lnTo>
                <a:pt x="0" y="668457"/>
              </a:lnTo>
              <a:lnTo>
                <a:pt x="739215" y="668457"/>
              </a:lnTo>
              <a:lnTo>
                <a:pt x="739215" y="8064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82BCDF-D66F-4706-AACC-54F57E3E9FEA}">
      <dsp:nvSpPr>
        <dsp:cNvPr id="0" name=""/>
        <dsp:cNvSpPr/>
      </dsp:nvSpPr>
      <dsp:spPr>
        <a:xfrm>
          <a:off x="4392608" y="1890114"/>
          <a:ext cx="1080929" cy="806415"/>
        </a:xfrm>
        <a:custGeom>
          <a:avLst/>
          <a:gdLst/>
          <a:ahLst/>
          <a:cxnLst/>
          <a:rect l="0" t="0" r="0" b="0"/>
          <a:pathLst>
            <a:path>
              <a:moveTo>
                <a:pt x="1080929" y="0"/>
              </a:moveTo>
              <a:lnTo>
                <a:pt x="1080929" y="668457"/>
              </a:lnTo>
              <a:lnTo>
                <a:pt x="0" y="668457"/>
              </a:lnTo>
              <a:lnTo>
                <a:pt x="0" y="8064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FC2D9C-8CE6-4DF4-BEC6-3236962E494B}">
      <dsp:nvSpPr>
        <dsp:cNvPr id="0" name=""/>
        <dsp:cNvSpPr/>
      </dsp:nvSpPr>
      <dsp:spPr>
        <a:xfrm>
          <a:off x="2572463" y="1890114"/>
          <a:ext cx="2901074" cy="806415"/>
        </a:xfrm>
        <a:custGeom>
          <a:avLst/>
          <a:gdLst/>
          <a:ahLst/>
          <a:cxnLst/>
          <a:rect l="0" t="0" r="0" b="0"/>
          <a:pathLst>
            <a:path>
              <a:moveTo>
                <a:pt x="2901074" y="0"/>
              </a:moveTo>
              <a:lnTo>
                <a:pt x="2901074" y="668457"/>
              </a:lnTo>
              <a:lnTo>
                <a:pt x="0" y="668457"/>
              </a:lnTo>
              <a:lnTo>
                <a:pt x="0" y="8064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41FD40-7D17-4536-A821-A5370B789C68}">
      <dsp:nvSpPr>
        <dsp:cNvPr id="0" name=""/>
        <dsp:cNvSpPr/>
      </dsp:nvSpPr>
      <dsp:spPr>
        <a:xfrm>
          <a:off x="752318" y="1890114"/>
          <a:ext cx="4721218" cy="806415"/>
        </a:xfrm>
        <a:custGeom>
          <a:avLst/>
          <a:gdLst/>
          <a:ahLst/>
          <a:cxnLst/>
          <a:rect l="0" t="0" r="0" b="0"/>
          <a:pathLst>
            <a:path>
              <a:moveTo>
                <a:pt x="4721218" y="0"/>
              </a:moveTo>
              <a:lnTo>
                <a:pt x="4721218" y="668457"/>
              </a:lnTo>
              <a:lnTo>
                <a:pt x="0" y="668457"/>
              </a:lnTo>
              <a:lnTo>
                <a:pt x="0" y="8064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9A454D0-2436-495A-8D1A-FBAAFDA19C9A}">
      <dsp:nvSpPr>
        <dsp:cNvPr id="0" name=""/>
        <dsp:cNvSpPr/>
      </dsp:nvSpPr>
      <dsp:spPr>
        <a:xfrm>
          <a:off x="3525703" y="427149"/>
          <a:ext cx="3895667" cy="14629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DA9DC6-7E48-433C-AE49-008CDD1E136D}">
      <dsp:nvSpPr>
        <dsp:cNvPr id="0" name=""/>
        <dsp:cNvSpPr/>
      </dsp:nvSpPr>
      <dsp:spPr>
        <a:xfrm>
          <a:off x="3691171" y="584344"/>
          <a:ext cx="3895667" cy="146296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Arial" panose="020B0604020202020204" pitchFamily="34" charset="0"/>
              <a:cs typeface="Arial" panose="020B0604020202020204" pitchFamily="34" charset="0"/>
            </a:rPr>
            <a:t>φορείς κοινωνικοποίησης</a:t>
          </a:r>
          <a:endParaRPr lang="el-GR" sz="2200" kern="1200" dirty="0">
            <a:latin typeface="Arial" panose="020B0604020202020204" pitchFamily="34" charset="0"/>
            <a:cs typeface="Arial" panose="020B0604020202020204" pitchFamily="34" charset="0"/>
          </a:endParaRPr>
        </a:p>
      </dsp:txBody>
      <dsp:txXfrm>
        <a:off x="3734020" y="627193"/>
        <a:ext cx="3809969" cy="1377266"/>
      </dsp:txXfrm>
    </dsp:sp>
    <dsp:sp modelId="{0574F5E3-BA2A-4803-BB5E-7969BB3DAE8D}">
      <dsp:nvSpPr>
        <dsp:cNvPr id="0" name=""/>
        <dsp:cNvSpPr/>
      </dsp:nvSpPr>
      <dsp:spPr>
        <a:xfrm>
          <a:off x="7713" y="2696530"/>
          <a:ext cx="1489209" cy="9456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1B5411-C415-4A26-8033-28D2E03EFB1F}">
      <dsp:nvSpPr>
        <dsp:cNvPr id="0" name=""/>
        <dsp:cNvSpPr/>
      </dsp:nvSpPr>
      <dsp:spPr>
        <a:xfrm>
          <a:off x="173181" y="2853724"/>
          <a:ext cx="1489209" cy="9456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Arial" panose="020B0604020202020204" pitchFamily="34" charset="0"/>
              <a:cs typeface="Arial" panose="020B0604020202020204" pitchFamily="34" charset="0"/>
            </a:rPr>
            <a:t>οικογένεια </a:t>
          </a:r>
          <a:endParaRPr lang="el-GR" sz="2200" kern="1200" dirty="0">
            <a:latin typeface="Arial" panose="020B0604020202020204" pitchFamily="34" charset="0"/>
            <a:cs typeface="Arial" panose="020B0604020202020204" pitchFamily="34" charset="0"/>
          </a:endParaRPr>
        </a:p>
      </dsp:txBody>
      <dsp:txXfrm>
        <a:off x="200878" y="2881421"/>
        <a:ext cx="1433815" cy="890253"/>
      </dsp:txXfrm>
    </dsp:sp>
    <dsp:sp modelId="{588AA1A0-15F2-4A7E-AE57-1F40EC4DF7BA}">
      <dsp:nvSpPr>
        <dsp:cNvPr id="0" name=""/>
        <dsp:cNvSpPr/>
      </dsp:nvSpPr>
      <dsp:spPr>
        <a:xfrm>
          <a:off x="1827858" y="2696530"/>
          <a:ext cx="1489209" cy="9456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A4505A-CBD2-4349-AE43-6644B556670B}">
      <dsp:nvSpPr>
        <dsp:cNvPr id="0" name=""/>
        <dsp:cNvSpPr/>
      </dsp:nvSpPr>
      <dsp:spPr>
        <a:xfrm>
          <a:off x="1993326" y="2853724"/>
          <a:ext cx="1489209" cy="9456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Arial" panose="020B0604020202020204" pitchFamily="34" charset="0"/>
              <a:cs typeface="Arial" panose="020B0604020202020204" pitchFamily="34" charset="0"/>
            </a:rPr>
            <a:t>σχολείο </a:t>
          </a:r>
          <a:endParaRPr lang="el-GR" sz="2200" kern="1200" dirty="0">
            <a:latin typeface="Arial" panose="020B0604020202020204" pitchFamily="34" charset="0"/>
            <a:cs typeface="Arial" panose="020B0604020202020204" pitchFamily="34" charset="0"/>
          </a:endParaRPr>
        </a:p>
      </dsp:txBody>
      <dsp:txXfrm>
        <a:off x="2021023" y="2881421"/>
        <a:ext cx="1433815" cy="890253"/>
      </dsp:txXfrm>
    </dsp:sp>
    <dsp:sp modelId="{19D74778-DB1B-4797-9829-53C2ED0D342A}">
      <dsp:nvSpPr>
        <dsp:cNvPr id="0" name=""/>
        <dsp:cNvSpPr/>
      </dsp:nvSpPr>
      <dsp:spPr>
        <a:xfrm>
          <a:off x="3648003" y="2696530"/>
          <a:ext cx="1489209" cy="9456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85132E-832A-4368-A82D-3174590332C3}">
      <dsp:nvSpPr>
        <dsp:cNvPr id="0" name=""/>
        <dsp:cNvSpPr/>
      </dsp:nvSpPr>
      <dsp:spPr>
        <a:xfrm>
          <a:off x="3813471" y="2853724"/>
          <a:ext cx="1489209" cy="9456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Arial" panose="020B0604020202020204" pitchFamily="34" charset="0"/>
              <a:cs typeface="Arial" panose="020B0604020202020204" pitchFamily="34" charset="0"/>
            </a:rPr>
            <a:t>θρησκεία </a:t>
          </a:r>
          <a:endParaRPr lang="el-GR" sz="2200" kern="1200" dirty="0">
            <a:latin typeface="Arial" panose="020B0604020202020204" pitchFamily="34" charset="0"/>
            <a:cs typeface="Arial" panose="020B0604020202020204" pitchFamily="34" charset="0"/>
          </a:endParaRPr>
        </a:p>
      </dsp:txBody>
      <dsp:txXfrm>
        <a:off x="3841168" y="2881421"/>
        <a:ext cx="1433815" cy="890253"/>
      </dsp:txXfrm>
    </dsp:sp>
    <dsp:sp modelId="{2734493D-9012-4B2B-A706-C3BDE6AA66EC}">
      <dsp:nvSpPr>
        <dsp:cNvPr id="0" name=""/>
        <dsp:cNvSpPr/>
      </dsp:nvSpPr>
      <dsp:spPr>
        <a:xfrm>
          <a:off x="5468148" y="2696530"/>
          <a:ext cx="1489209" cy="9456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3943D5-018E-4FD0-A254-F457183A46FF}">
      <dsp:nvSpPr>
        <dsp:cNvPr id="0" name=""/>
        <dsp:cNvSpPr/>
      </dsp:nvSpPr>
      <dsp:spPr>
        <a:xfrm>
          <a:off x="5633615" y="2853724"/>
          <a:ext cx="1489209" cy="9456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Arial" panose="020B0604020202020204" pitchFamily="34" charset="0"/>
              <a:cs typeface="Arial" panose="020B0604020202020204" pitchFamily="34" charset="0"/>
            </a:rPr>
            <a:t>κράτος </a:t>
          </a:r>
          <a:endParaRPr lang="el-GR" sz="2200" kern="1200" dirty="0">
            <a:latin typeface="Arial" panose="020B0604020202020204" pitchFamily="34" charset="0"/>
            <a:cs typeface="Arial" panose="020B0604020202020204" pitchFamily="34" charset="0"/>
          </a:endParaRPr>
        </a:p>
      </dsp:txBody>
      <dsp:txXfrm>
        <a:off x="5661312" y="2881421"/>
        <a:ext cx="1433815" cy="890253"/>
      </dsp:txXfrm>
    </dsp:sp>
    <dsp:sp modelId="{C364D7C3-6B0A-4C8E-9A1A-D1EF2C478776}">
      <dsp:nvSpPr>
        <dsp:cNvPr id="0" name=""/>
        <dsp:cNvSpPr/>
      </dsp:nvSpPr>
      <dsp:spPr>
        <a:xfrm>
          <a:off x="7288292" y="2696530"/>
          <a:ext cx="1489209" cy="9456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74B530-8B79-429D-A30B-CDFF96D0D5F3}">
      <dsp:nvSpPr>
        <dsp:cNvPr id="0" name=""/>
        <dsp:cNvSpPr/>
      </dsp:nvSpPr>
      <dsp:spPr>
        <a:xfrm>
          <a:off x="7453760" y="2853724"/>
          <a:ext cx="1489209" cy="9456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Arial" panose="020B0604020202020204" pitchFamily="34" charset="0"/>
              <a:cs typeface="Arial" panose="020B0604020202020204" pitchFamily="34" charset="0"/>
            </a:rPr>
            <a:t>ΜΜΕ </a:t>
          </a:r>
          <a:endParaRPr lang="el-GR" sz="2200" kern="1200" dirty="0">
            <a:latin typeface="Arial" panose="020B0604020202020204" pitchFamily="34" charset="0"/>
            <a:cs typeface="Arial" panose="020B0604020202020204" pitchFamily="34" charset="0"/>
          </a:endParaRPr>
        </a:p>
      </dsp:txBody>
      <dsp:txXfrm>
        <a:off x="7481457" y="2881421"/>
        <a:ext cx="1433815" cy="890253"/>
      </dsp:txXfrm>
    </dsp:sp>
    <dsp:sp modelId="{4F162038-7006-4B45-BB3B-E55C64446952}">
      <dsp:nvSpPr>
        <dsp:cNvPr id="0" name=""/>
        <dsp:cNvSpPr/>
      </dsp:nvSpPr>
      <dsp:spPr>
        <a:xfrm>
          <a:off x="9108437" y="2696530"/>
          <a:ext cx="1649924" cy="9456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39A95D-1EEA-46B2-8B0A-C185E2A7ECF5}">
      <dsp:nvSpPr>
        <dsp:cNvPr id="0" name=""/>
        <dsp:cNvSpPr/>
      </dsp:nvSpPr>
      <dsp:spPr>
        <a:xfrm>
          <a:off x="9273905" y="2853724"/>
          <a:ext cx="1649924" cy="9456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Arial" panose="020B0604020202020204" pitchFamily="34" charset="0"/>
              <a:cs typeface="Arial" panose="020B0604020202020204" pitchFamily="34" charset="0"/>
            </a:rPr>
            <a:t>παρέες</a:t>
          </a:r>
          <a:endParaRPr lang="el-GR" sz="2200" kern="1200" dirty="0">
            <a:latin typeface="Arial" panose="020B0604020202020204" pitchFamily="34" charset="0"/>
            <a:cs typeface="Arial" panose="020B0604020202020204" pitchFamily="34" charset="0"/>
          </a:endParaRPr>
        </a:p>
      </dsp:txBody>
      <dsp:txXfrm>
        <a:off x="9301602" y="2881421"/>
        <a:ext cx="1594530" cy="890253"/>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97782646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99415992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5523419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42593739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F481A142-DA77-4A5F-AD1F-14E6C18F0F5F}" type="datetime1">
              <a:rPr lang="en-US" smtClean="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11464060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F481A142-DA77-4A5F-AD1F-14E6C18F0F5F}" type="datetime1">
              <a:rPr lang="en-US" smtClean="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02807875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F481A142-DA77-4A5F-AD1F-14E6C18F0F5F}" type="datetime1">
              <a:rPr lang="en-US" smtClean="0"/>
              <a:pPr/>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403741462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F481A142-DA77-4A5F-AD1F-14E6C18F0F5F}" type="datetime1">
              <a:rPr lang="en-US" smtClean="0"/>
              <a:pPr/>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87836347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1A142-DA77-4A5F-AD1F-14E6C18F0F5F}" type="datetime1">
              <a:rPr lang="en-US" smtClean="0"/>
              <a:pPr/>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37243664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1A142-DA77-4A5F-AD1F-14E6C18F0F5F}" type="datetime1">
              <a:rPr lang="en-US" smtClean="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56349465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1A142-DA77-4A5F-AD1F-14E6C18F0F5F}" type="datetime1">
              <a:rPr lang="en-US" smtClean="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61583780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1A142-DA77-4A5F-AD1F-14E6C18F0F5F}" type="datetime1">
              <a:rPr lang="en-US" smtClean="0"/>
              <a:pPr/>
              <a:t>11/8/2024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2427839862"/>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278ADA9-6383-4BDD-80D2-8899A40268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84B7147-B0F6-40ED-B5A2-FF72BC8198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a:extLst>
              <a:ext uri="{FF2B5EF4-FFF2-40B4-BE49-F238E27FC236}">
                <a16:creationId xmlns:a16="http://schemas.microsoft.com/office/drawing/2014/main" id="{B36D2DE0-0628-4A9A-A59D-7BA8B5EB30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8E405C9-94BE-41DA-928C-DEC9A8550E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Τίτλος 1">
            <a:extLst>
              <a:ext uri="{FF2B5EF4-FFF2-40B4-BE49-F238E27FC236}">
                <a16:creationId xmlns:a16="http://schemas.microsoft.com/office/drawing/2014/main" id="{BBB27966-D5D8-11FD-F12A-9264C89CDEFA}"/>
              </a:ext>
            </a:extLst>
          </p:cNvPr>
          <p:cNvSpPr>
            <a:spLocks noGrp="1"/>
          </p:cNvSpPr>
          <p:nvPr>
            <p:ph type="ctrTitle"/>
          </p:nvPr>
        </p:nvSpPr>
        <p:spPr>
          <a:xfrm>
            <a:off x="3183874" y="1380754"/>
            <a:ext cx="5838939" cy="2513516"/>
          </a:xfrm>
        </p:spPr>
        <p:txBody>
          <a:bodyPr anchor="ctr">
            <a:normAutofit fontScale="90000"/>
          </a:bodyPr>
          <a:lstStyle/>
          <a:p>
            <a:pPr>
              <a:lnSpc>
                <a:spcPct val="115000"/>
              </a:lnSpc>
              <a:spcBef>
                <a:spcPts val="300"/>
              </a:spcBef>
              <a:spcAft>
                <a:spcPts val="720"/>
              </a:spcAft>
            </a:pPr>
            <a:r>
              <a:rPr lang="el-GR" sz="2600" dirty="0">
                <a:effectLst/>
                <a:latin typeface="Arial" panose="020B0604020202020204" pitchFamily="34" charset="0"/>
                <a:ea typeface="Calibri" panose="020F0502020204030204" pitchFamily="34" charset="0"/>
                <a:cs typeface="Arial" panose="020B0604020202020204" pitchFamily="34" charset="0"/>
              </a:rPr>
              <a:t>5. Κοινωνικοποίηση και κοινωνικός έλεγχος</a:t>
            </a:r>
            <a:r>
              <a:rPr lang="el-GR" sz="2600" b="1" dirty="0">
                <a:effectLst/>
                <a:latin typeface="Arial" panose="020B0604020202020204" pitchFamily="34" charset="0"/>
                <a:ea typeface="Calibri" panose="020F0502020204030204" pitchFamily="34" charset="0"/>
                <a:cs typeface="Arial" panose="020B0604020202020204" pitchFamily="34" charset="0"/>
              </a:rPr>
              <a:t/>
            </a:r>
            <a:br>
              <a:rPr lang="el-GR" sz="2600" b="1" dirty="0">
                <a:effectLst/>
                <a:latin typeface="Arial" panose="020B0604020202020204" pitchFamily="34" charset="0"/>
                <a:ea typeface="Calibri" panose="020F0502020204030204" pitchFamily="34" charset="0"/>
                <a:cs typeface="Arial" panose="020B0604020202020204" pitchFamily="34" charset="0"/>
              </a:rPr>
            </a:br>
            <a:r>
              <a:rPr lang="el-GR" sz="3300" b="1" dirty="0">
                <a:effectLst/>
                <a:latin typeface="Arial" panose="020B0604020202020204" pitchFamily="34" charset="0"/>
                <a:ea typeface="Calibri" panose="020F0502020204030204" pitchFamily="34" charset="0"/>
                <a:cs typeface="Arial" panose="020B0604020202020204" pitchFamily="34" charset="0"/>
              </a:rPr>
              <a:t/>
            </a:r>
            <a:br>
              <a:rPr lang="el-GR" sz="3300" b="1" dirty="0">
                <a:effectLst/>
                <a:latin typeface="Arial" panose="020B0604020202020204" pitchFamily="34" charset="0"/>
                <a:ea typeface="Calibri" panose="020F0502020204030204" pitchFamily="34" charset="0"/>
                <a:cs typeface="Arial" panose="020B0604020202020204" pitchFamily="34" charset="0"/>
              </a:rPr>
            </a:br>
            <a:r>
              <a:rPr lang="el-GR" sz="3600" b="1" dirty="0">
                <a:latin typeface="Arial" panose="020B0604020202020204" pitchFamily="34" charset="0"/>
                <a:ea typeface="Calibri" panose="020F0502020204030204" pitchFamily="34" charset="0"/>
                <a:cs typeface="F"/>
              </a:rPr>
              <a:t>5.2 Φορείς </a:t>
            </a:r>
            <a:r>
              <a:rPr lang="el-GR" sz="3600" b="1" dirty="0" smtClean="0">
                <a:latin typeface="Arial" panose="020B0604020202020204" pitchFamily="34" charset="0"/>
                <a:ea typeface="Calibri" panose="020F0502020204030204" pitchFamily="34" charset="0"/>
                <a:cs typeface="F"/>
              </a:rPr>
              <a:t>της κοινωνικοποίησης</a:t>
            </a:r>
            <a:endParaRPr lang="el-GR" sz="3200" b="1" dirty="0">
              <a:latin typeface="Calibri" panose="020F0502020204030204" pitchFamily="34" charset="0"/>
              <a:ea typeface="Calibri" panose="020F0502020204030204" pitchFamily="34" charset="0"/>
              <a:cs typeface="F"/>
            </a:endParaRPr>
          </a:p>
        </p:txBody>
      </p:sp>
      <p:sp>
        <p:nvSpPr>
          <p:cNvPr id="3" name="Υπότιτλος 2">
            <a:extLst>
              <a:ext uri="{FF2B5EF4-FFF2-40B4-BE49-F238E27FC236}">
                <a16:creationId xmlns:a16="http://schemas.microsoft.com/office/drawing/2014/main" id="{4DCCDD30-9CD9-C6F0-2DEF-6460FFD4FEBC}"/>
              </a:ext>
            </a:extLst>
          </p:cNvPr>
          <p:cNvSpPr>
            <a:spLocks noGrp="1"/>
          </p:cNvSpPr>
          <p:nvPr>
            <p:ph type="subTitle" idx="1"/>
          </p:nvPr>
        </p:nvSpPr>
        <p:spPr>
          <a:xfrm>
            <a:off x="3315031" y="4076802"/>
            <a:ext cx="5561938" cy="1534587"/>
          </a:xfrm>
        </p:spPr>
        <p:txBody>
          <a:bodyPr>
            <a:normAutofit/>
          </a:bodyPr>
          <a:lstStyle/>
          <a:p>
            <a:pPr>
              <a:spcBef>
                <a:spcPts val="300"/>
              </a:spcBef>
              <a:spcAft>
                <a:spcPts val="720"/>
              </a:spcAft>
            </a:pPr>
            <a:r>
              <a:rPr lang="el-GR" dirty="0">
                <a:effectLst/>
                <a:latin typeface="Arial" panose="020B0604020202020204" pitchFamily="34" charset="0"/>
                <a:ea typeface="Calibri" panose="020F0502020204030204" pitchFamily="34" charset="0"/>
                <a:cs typeface="F"/>
              </a:rPr>
              <a:t>Κοινωνική και Πολιτική Αγωγή Γ΄ Γυμνάσιου, βιβλίο μαθητή, Κεφ. </a:t>
            </a:r>
            <a:r>
              <a:rPr lang="el-GR" dirty="0" smtClean="0">
                <a:effectLst/>
                <a:latin typeface="Arial" panose="020B0604020202020204" pitchFamily="34" charset="0"/>
                <a:ea typeface="Calibri" panose="020F0502020204030204" pitchFamily="34" charset="0"/>
                <a:cs typeface="F"/>
              </a:rPr>
              <a:t>5.2., </a:t>
            </a:r>
            <a:r>
              <a:rPr lang="el-GR" dirty="0">
                <a:effectLst/>
                <a:latin typeface="Arial" panose="020B0604020202020204" pitchFamily="34" charset="0"/>
                <a:ea typeface="Calibri" panose="020F0502020204030204" pitchFamily="34" charset="0"/>
                <a:cs typeface="F"/>
              </a:rPr>
              <a:t>σ. </a:t>
            </a:r>
            <a:r>
              <a:rPr lang="el-GR" dirty="0" smtClean="0">
                <a:latin typeface="Arial" panose="020B0604020202020204" pitchFamily="34" charset="0"/>
                <a:ea typeface="Calibri" panose="020F0502020204030204" pitchFamily="34" charset="0"/>
                <a:cs typeface="F"/>
              </a:rPr>
              <a:t>40</a:t>
            </a:r>
            <a:r>
              <a:rPr lang="el-GR" dirty="0" smtClean="0">
                <a:effectLst/>
                <a:latin typeface="Arial" panose="020B0604020202020204" pitchFamily="34" charset="0"/>
                <a:ea typeface="Calibri" panose="020F0502020204030204" pitchFamily="34" charset="0"/>
                <a:cs typeface="F"/>
              </a:rPr>
              <a:t>-42. </a:t>
            </a:r>
            <a:endParaRPr lang="el-GR" dirty="0">
              <a:effectLst/>
              <a:latin typeface="Calibri" panose="020F0502020204030204" pitchFamily="34" charset="0"/>
              <a:ea typeface="Calibri" panose="020F0502020204030204" pitchFamily="34" charset="0"/>
              <a:cs typeface="F"/>
            </a:endParaRPr>
          </a:p>
        </p:txBody>
      </p:sp>
      <p:sp>
        <p:nvSpPr>
          <p:cNvPr id="23" name="Arc 22">
            <a:extLst>
              <a:ext uri="{FF2B5EF4-FFF2-40B4-BE49-F238E27FC236}">
                <a16:creationId xmlns:a16="http://schemas.microsoft.com/office/drawing/2014/main" id="{D2091A72-D5BB-42AC-8FD3-F7747D9086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Oval 24">
            <a:extLst>
              <a:ext uri="{FF2B5EF4-FFF2-40B4-BE49-F238E27FC236}">
                <a16:creationId xmlns:a16="http://schemas.microsoft.com/office/drawing/2014/main" id="{6ED12BFC-A737-46AF-8411-481112D54B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676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C8908E2-EE49-44D2-9428-A28D2312A8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20" name="Group 19">
            <a:extLst>
              <a:ext uri="{FF2B5EF4-FFF2-40B4-BE49-F238E27FC236}">
                <a16:creationId xmlns:a16="http://schemas.microsoft.com/office/drawing/2014/main" id="{05314994-6337-4875-8CF5-652CAFE8342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21" name="Rectangle 20">
              <a:extLst>
                <a:ext uri="{FF2B5EF4-FFF2-40B4-BE49-F238E27FC236}">
                  <a16:creationId xmlns:a16="http://schemas.microsoft.com/office/drawing/2014/main" id="{B3A2D4D6-D501-439A-9FC6-397879C465E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5CD20BAA-1998-4EBB-AD61-13A92072ECE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4" name="Freeform: Shape 23">
            <a:extLst>
              <a:ext uri="{FF2B5EF4-FFF2-40B4-BE49-F238E27FC236}">
                <a16:creationId xmlns:a16="http://schemas.microsoft.com/office/drawing/2014/main" id="{7449A6C7-D15F-4AA5-BFA5-71A404B470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26" name="Rectangle 25">
            <a:extLst>
              <a:ext uri="{FF2B5EF4-FFF2-40B4-BE49-F238E27FC236}">
                <a16:creationId xmlns:a16="http://schemas.microsoft.com/office/drawing/2014/main" id="{ED888B23-07FA-482A-96DF-47E31AF1A6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Τίτλος 1">
            <a:extLst>
              <a:ext uri="{FF2B5EF4-FFF2-40B4-BE49-F238E27FC236}">
                <a16:creationId xmlns:a16="http://schemas.microsoft.com/office/drawing/2014/main" id="{93D8527A-4349-02D0-4A1C-7A0FCB9D228A}"/>
              </a:ext>
            </a:extLst>
          </p:cNvPr>
          <p:cNvSpPr>
            <a:spLocks noGrp="1"/>
          </p:cNvSpPr>
          <p:nvPr>
            <p:ph type="title"/>
          </p:nvPr>
        </p:nvSpPr>
        <p:spPr>
          <a:xfrm>
            <a:off x="1143000" y="990599"/>
            <a:ext cx="9906000" cy="685800"/>
          </a:xfrm>
        </p:spPr>
        <p:txBody>
          <a:bodyPr vert="horz" lIns="91440" tIns="45720" rIns="91440" bIns="45720" rtlCol="0" anchor="t">
            <a:normAutofit/>
          </a:bodyPr>
          <a:lstStyle/>
          <a:p>
            <a:pPr algn="ctr"/>
            <a:r>
              <a:rPr lang="en-US" sz="4000" kern="1200" dirty="0">
                <a:solidFill>
                  <a:schemeClr val="tx1"/>
                </a:solidFill>
                <a:latin typeface="+mn-lt"/>
                <a:ea typeface="+mj-ea"/>
                <a:cs typeface="+mj-cs"/>
              </a:rPr>
              <a:t>ΔΙΔΑΚΤΙΚΟΙ ΣΤΟΧΟΙ</a:t>
            </a:r>
          </a:p>
        </p:txBody>
      </p:sp>
      <p:graphicFrame>
        <p:nvGraphicFramePr>
          <p:cNvPr id="5" name="Θέση περιεχομένου 4">
            <a:extLst>
              <a:ext uri="{FF2B5EF4-FFF2-40B4-BE49-F238E27FC236}">
                <a16:creationId xmlns:a16="http://schemas.microsoft.com/office/drawing/2014/main" id="{21DD65CD-B8E3-4803-5895-30F6675E1829}"/>
              </a:ext>
            </a:extLst>
          </p:cNvPr>
          <p:cNvGraphicFramePr>
            <a:graphicFrameLocks noGrp="1"/>
          </p:cNvGraphicFramePr>
          <p:nvPr>
            <p:ph sz="half" idx="1"/>
            <p:extLst>
              <p:ext uri="{D42A27DB-BD31-4B8C-83A1-F6EECF244321}">
                <p14:modId xmlns:p14="http://schemas.microsoft.com/office/powerpoint/2010/main" val="1059604122"/>
              </p:ext>
            </p:extLst>
          </p:nvPr>
        </p:nvGraphicFramePr>
        <p:xfrm>
          <a:off x="838200" y="1825625"/>
          <a:ext cx="102108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6629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a16="http://schemas.microsoft.com/office/drawing/2014/main" id="{777A147A-9ED8-46B4-8660-1B3C2AA880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Τίτλος 5">
            <a:extLst>
              <a:ext uri="{FF2B5EF4-FFF2-40B4-BE49-F238E27FC236}">
                <a16:creationId xmlns:a16="http://schemas.microsoft.com/office/drawing/2014/main" id="{152C5B2E-7DA7-31CB-9555-EC8813BA6EAE}"/>
              </a:ext>
            </a:extLst>
          </p:cNvPr>
          <p:cNvSpPr>
            <a:spLocks noGrp="1"/>
          </p:cNvSpPr>
          <p:nvPr>
            <p:ph type="title"/>
          </p:nvPr>
        </p:nvSpPr>
        <p:spPr>
          <a:xfrm>
            <a:off x="841248" y="548640"/>
            <a:ext cx="3600860" cy="5431536"/>
          </a:xfrm>
        </p:spPr>
        <p:txBody>
          <a:bodyPr anchor="ctr">
            <a:normAutofit/>
          </a:bodyPr>
          <a:lstStyle/>
          <a:p>
            <a:r>
              <a:rPr lang="el-GR" sz="5400" dirty="0">
                <a:latin typeface="Arial" pitchFamily="34" charset="0"/>
                <a:cs typeface="Arial" pitchFamily="34" charset="0"/>
              </a:rPr>
              <a:t>Ανάκληση Γνώσεων</a:t>
            </a:r>
            <a:r>
              <a:rPr lang="en-US" sz="5400" dirty="0">
                <a:latin typeface="Arial" pitchFamily="34" charset="0"/>
                <a:cs typeface="Arial" pitchFamily="34" charset="0"/>
              </a:rPr>
              <a:t>: </a:t>
            </a:r>
            <a:endParaRPr lang="el-GR" sz="5400" dirty="0">
              <a:latin typeface="Arial" pitchFamily="34" charset="0"/>
              <a:cs typeface="Arial" pitchFamily="34" charset="0"/>
            </a:endParaRPr>
          </a:p>
        </p:txBody>
      </p:sp>
      <p:graphicFrame>
        <p:nvGraphicFramePr>
          <p:cNvPr id="21" name="Θέση περιεχομένου 6">
            <a:extLst>
              <a:ext uri="{FF2B5EF4-FFF2-40B4-BE49-F238E27FC236}">
                <a16:creationId xmlns:a16="http://schemas.microsoft.com/office/drawing/2014/main" id="{5E97394D-BC2F-7385-59F8-FB8B81657425}"/>
              </a:ext>
            </a:extLst>
          </p:cNvPr>
          <p:cNvGraphicFramePr>
            <a:graphicFrameLocks noGrp="1"/>
          </p:cNvGraphicFramePr>
          <p:nvPr>
            <p:ph idx="1"/>
            <p:extLst>
              <p:ext uri="{D42A27DB-BD31-4B8C-83A1-F6EECF244321}">
                <p14:modId xmlns:p14="http://schemas.microsoft.com/office/powerpoint/2010/main" val="1565484921"/>
              </p:ext>
            </p:extLst>
          </p:nvPr>
        </p:nvGraphicFramePr>
        <p:xfrm>
          <a:off x="5126418" y="552091"/>
          <a:ext cx="6224335" cy="5431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sketch line">
            <a:extLst>
              <a:ext uri="{FF2B5EF4-FFF2-40B4-BE49-F238E27FC236}">
                <a16:creationId xmlns:a16="http://schemas.microsoft.com/office/drawing/2014/main" id="{5D6C15A0-C087-4593-8414-2B4EC1CD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457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19D32F93-50AC-4C46-A5DB-291C60DDB7B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827DC2C4-B485-428A-BF4A-472D2967F47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EE04B5EB-F158-4507-90DD-BD23620C7C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a16="http://schemas.microsoft.com/office/drawing/2014/main" id="{DA608043-F13A-1506-A350-3E27D0B1881E}"/>
              </a:ext>
            </a:extLst>
          </p:cNvPr>
          <p:cNvSpPr>
            <a:spLocks noGrp="1"/>
          </p:cNvSpPr>
          <p:nvPr>
            <p:ph type="title"/>
          </p:nvPr>
        </p:nvSpPr>
        <p:spPr>
          <a:xfrm>
            <a:off x="1645130" y="1776845"/>
            <a:ext cx="8898339" cy="3448588"/>
          </a:xfrm>
        </p:spPr>
        <p:txBody>
          <a:bodyPr vert="horz" lIns="91440" tIns="45720" rIns="91440" bIns="45720" rtlCol="0" anchor="ctr">
            <a:normAutofit fontScale="90000"/>
          </a:bodyPr>
          <a:lstStyle/>
          <a:p>
            <a:pPr algn="just">
              <a:lnSpc>
                <a:spcPct val="150000"/>
              </a:lnSpc>
              <a:spcBef>
                <a:spcPts val="300"/>
              </a:spcBef>
              <a:spcAft>
                <a:spcPts val="0"/>
              </a:spcAft>
            </a:pPr>
            <a:r>
              <a:rPr lang="el-GR" sz="3200" i="1" dirty="0">
                <a:latin typeface="Arial" panose="020B0604020202020204" pitchFamily="34" charset="0"/>
                <a:ea typeface="Calibri" panose="020F0502020204030204" pitchFamily="34" charset="0"/>
                <a:cs typeface="F"/>
              </a:rPr>
              <a:t>«</a:t>
            </a:r>
            <a:r>
              <a:rPr lang="el-GR" sz="3200" b="1" i="1" dirty="0">
                <a:latin typeface="Arial" panose="020B0604020202020204" pitchFamily="34" charset="0"/>
                <a:ea typeface="Calibri" panose="020F0502020204030204" pitchFamily="34" charset="0"/>
                <a:cs typeface="F"/>
              </a:rPr>
              <a:t>Φορείς κοινωνικοποίησης </a:t>
            </a:r>
            <a:r>
              <a:rPr lang="el-GR" sz="3200" i="1" dirty="0">
                <a:latin typeface="Arial" panose="020B0604020202020204" pitchFamily="34" charset="0"/>
                <a:ea typeface="Calibri" panose="020F0502020204030204" pitchFamily="34" charset="0"/>
                <a:cs typeface="F"/>
              </a:rPr>
              <a:t>ονομάζουμε όλους τους θεσμούς και τις ομάδες που επηρεάζουν τη διαδικασία κοινωνικοποίησης ενός ατόμου. Άλλοι από αυτούς είναι τυπικοί (π.χ. οικογένεια, εκπαίδευση) και άλλοι άτυποι θεσμοί (π.χ. παρέες συνομηλίκων)</a:t>
            </a:r>
            <a:r>
              <a:rPr lang="el-GR" sz="3200" dirty="0">
                <a:latin typeface="Arial" panose="020B0604020202020204" pitchFamily="34" charset="0"/>
                <a:ea typeface="Calibri" panose="020F0502020204030204" pitchFamily="34" charset="0"/>
                <a:cs typeface="F"/>
              </a:rPr>
              <a:t>»</a:t>
            </a:r>
            <a:endParaRPr lang="el-GR" sz="3200" dirty="0">
              <a:effectLst/>
              <a:latin typeface="Arial" panose="020B0604020202020204" pitchFamily="34" charset="0"/>
              <a:ea typeface="Calibri" panose="020F0502020204030204" pitchFamily="34" charset="0"/>
              <a:cs typeface="F"/>
            </a:endParaRPr>
          </a:p>
        </p:txBody>
      </p:sp>
      <p:sp>
        <p:nvSpPr>
          <p:cNvPr id="2" name="Ορθογώνιο 1"/>
          <p:cNvSpPr/>
          <p:nvPr/>
        </p:nvSpPr>
        <p:spPr>
          <a:xfrm>
            <a:off x="1787237" y="1020503"/>
            <a:ext cx="8756232" cy="52322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el-GR" sz="2800" dirty="0">
                <a:latin typeface="Arial" panose="020B0604020202020204" pitchFamily="34" charset="0"/>
                <a:cs typeface="Arial" panose="020B0604020202020204" pitchFamily="34" charset="0"/>
              </a:rPr>
              <a:t>Φορείς κοινωνικοποίησης: </a:t>
            </a:r>
            <a:r>
              <a:rPr lang="el-GR" sz="2800" dirty="0" err="1">
                <a:latin typeface="Arial" panose="020B0604020202020204" pitchFamily="34" charset="0"/>
                <a:cs typeface="Arial" panose="020B0604020202020204" pitchFamily="34" charset="0"/>
              </a:rPr>
              <a:t>Εννοιολόγηση</a:t>
            </a:r>
            <a:endParaRPr lang="el-G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5413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noFill/>
          </a:ln>
        </p:spPr>
        <p:style>
          <a:lnRef idx="1">
            <a:schemeClr val="accent1"/>
          </a:lnRef>
          <a:fillRef idx="0">
            <a:schemeClr val="accent1"/>
          </a:fillRef>
          <a:effectRef idx="0">
            <a:schemeClr val="accent1"/>
          </a:effectRef>
          <a:fontRef idx="minor">
            <a:schemeClr val="tx1"/>
          </a:fontRef>
        </p:style>
      </p:cxnSp>
      <p:graphicFrame>
        <p:nvGraphicFramePr>
          <p:cNvPr id="5" name="Διάγραμμα 4"/>
          <p:cNvGraphicFramePr/>
          <p:nvPr>
            <p:extLst>
              <p:ext uri="{D42A27DB-BD31-4B8C-83A1-F6EECF244321}">
                <p14:modId xmlns:p14="http://schemas.microsoft.com/office/powerpoint/2010/main" val="1047176137"/>
              </p:ext>
            </p:extLst>
          </p:nvPr>
        </p:nvGraphicFramePr>
        <p:xfrm>
          <a:off x="596464" y="551962"/>
          <a:ext cx="10931544" cy="4599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63991" y="5306972"/>
            <a:ext cx="10864016" cy="892552"/>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l-GR" sz="2600" dirty="0" smtClean="0">
                <a:latin typeface="Arial" panose="020B0604020202020204" pitchFamily="34" charset="0"/>
                <a:cs typeface="Arial" panose="020B0604020202020204" pitchFamily="34" charset="0"/>
              </a:rPr>
              <a:t>Αναφέρετε </a:t>
            </a:r>
            <a:r>
              <a:rPr lang="el-GR" sz="2600" dirty="0">
                <a:latin typeface="Arial" panose="020B0604020202020204" pitchFamily="34" charset="0"/>
                <a:cs typeface="Arial" panose="020B0604020202020204" pitchFamily="34" charset="0"/>
              </a:rPr>
              <a:t>τις συμπεριφορές, </a:t>
            </a:r>
            <a:r>
              <a:rPr lang="el-GR" sz="2600" dirty="0" smtClean="0">
                <a:latin typeface="Arial" panose="020B0604020202020204" pitchFamily="34" charset="0"/>
                <a:cs typeface="Arial" panose="020B0604020202020204" pitchFamily="34" charset="0"/>
              </a:rPr>
              <a:t>αξίες </a:t>
            </a:r>
            <a:r>
              <a:rPr lang="el-GR" sz="2600" dirty="0">
                <a:latin typeface="Arial" panose="020B0604020202020204" pitchFamily="34" charset="0"/>
                <a:cs typeface="Arial" panose="020B0604020202020204" pitchFamily="34" charset="0"/>
              </a:rPr>
              <a:t>και </a:t>
            </a:r>
            <a:r>
              <a:rPr lang="el-GR" sz="2600" dirty="0" smtClean="0">
                <a:latin typeface="Arial" panose="020B0604020202020204" pitchFamily="34" charset="0"/>
                <a:cs typeface="Arial" panose="020B0604020202020204" pitchFamily="34" charset="0"/>
              </a:rPr>
              <a:t>κανόνες </a:t>
            </a:r>
            <a:r>
              <a:rPr lang="el-GR" sz="2600" dirty="0">
                <a:latin typeface="Arial" panose="020B0604020202020204" pitchFamily="34" charset="0"/>
                <a:cs typeface="Arial" panose="020B0604020202020204" pitchFamily="34" charset="0"/>
              </a:rPr>
              <a:t>που μαθαίνουμε από κάθε φορέα κοινωνικοποίησης από τους παραπάνω</a:t>
            </a:r>
          </a:p>
        </p:txBody>
      </p:sp>
    </p:spTree>
    <p:extLst>
      <p:ext uri="{BB962C8B-B14F-4D97-AF65-F5344CB8AC3E}">
        <p14:creationId xmlns:p14="http://schemas.microsoft.com/office/powerpoint/2010/main" val="3755345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07A7C91-BCC1-74EF-8A1D-BB0784FE7705}"/>
              </a:ext>
            </a:extLst>
          </p:cNvPr>
          <p:cNvSpPr>
            <a:spLocks noGrp="1"/>
          </p:cNvSpPr>
          <p:nvPr>
            <p:ph type="title"/>
          </p:nvPr>
        </p:nvSpPr>
        <p:spPr>
          <a:xfrm>
            <a:off x="838200" y="365125"/>
            <a:ext cx="10515600" cy="887603"/>
          </a:xfrm>
        </p:spPr>
        <p:txBody>
          <a:bodyPr>
            <a:normAutofit/>
          </a:bodyPr>
          <a:lstStyle/>
          <a:p>
            <a:pPr algn="ctr"/>
            <a:r>
              <a:rPr lang="el-GR" sz="5400" dirty="0" smtClean="0">
                <a:latin typeface="+mn-lt"/>
              </a:rPr>
              <a:t>Φορείς Κοινωνικοποίησης (Α)</a:t>
            </a:r>
            <a:endParaRPr lang="el-GR" sz="5400" dirty="0">
              <a:latin typeface="+mn-lt"/>
            </a:endParaRPr>
          </a:p>
        </p:txBody>
      </p:sp>
      <p:sp>
        <p:nvSpPr>
          <p:cNvPr id="3" name="Θέση περιεχομένου 2">
            <a:extLst>
              <a:ext uri="{FF2B5EF4-FFF2-40B4-BE49-F238E27FC236}">
                <a16:creationId xmlns:a16="http://schemas.microsoft.com/office/drawing/2014/main" id="{BC62D127-7F1B-05C5-C303-8C5B25D04B34}"/>
              </a:ext>
            </a:extLst>
          </p:cNvPr>
          <p:cNvSpPr>
            <a:spLocks noGrp="1"/>
          </p:cNvSpPr>
          <p:nvPr>
            <p:ph idx="1"/>
          </p:nvPr>
        </p:nvSpPr>
        <p:spPr>
          <a:xfrm>
            <a:off x="669036" y="1929383"/>
            <a:ext cx="11232232" cy="4682431"/>
          </a:xfrm>
        </p:spPr>
        <p:txBody>
          <a:bodyPr>
            <a:normAutofit fontScale="32500" lnSpcReduction="20000"/>
          </a:bodyPr>
          <a:lstStyle/>
          <a:p>
            <a:pPr algn="just">
              <a:lnSpc>
                <a:spcPct val="115000"/>
              </a:lnSpc>
              <a:spcAft>
                <a:spcPts val="600"/>
              </a:spcAft>
            </a:pPr>
            <a:r>
              <a:rPr lang="el-GR" sz="6200" b="1" dirty="0">
                <a:latin typeface="Arial" panose="020B0604020202020204" pitchFamily="34" charset="0"/>
                <a:ea typeface="Calibri" panose="020F0502020204030204" pitchFamily="34" charset="0"/>
                <a:cs typeface="F"/>
              </a:rPr>
              <a:t>A.</a:t>
            </a:r>
            <a:r>
              <a:rPr lang="en-US" sz="6200" b="1" dirty="0">
                <a:latin typeface="Arial" panose="020B0604020202020204" pitchFamily="34" charset="0"/>
                <a:ea typeface="Calibri" panose="020F0502020204030204" pitchFamily="34" charset="0"/>
                <a:cs typeface="F"/>
              </a:rPr>
              <a:t>O</a:t>
            </a:r>
            <a:r>
              <a:rPr lang="el-GR" sz="6200" b="1" dirty="0" err="1">
                <a:latin typeface="Arial" panose="020B0604020202020204" pitchFamily="34" charset="0"/>
                <a:ea typeface="Calibri" panose="020F0502020204030204" pitchFamily="34" charset="0"/>
                <a:cs typeface="F"/>
              </a:rPr>
              <a:t>ικογένεια</a:t>
            </a:r>
            <a:r>
              <a:rPr lang="el-GR" sz="6200" b="1" dirty="0">
                <a:latin typeface="Arial" panose="020B0604020202020204" pitchFamily="34" charset="0"/>
                <a:ea typeface="Calibri" panose="020F0502020204030204" pitchFamily="34" charset="0"/>
                <a:cs typeface="F"/>
              </a:rPr>
              <a:t>: </a:t>
            </a:r>
            <a:r>
              <a:rPr lang="el-GR" sz="6200" dirty="0">
                <a:latin typeface="Arial" panose="020B0604020202020204" pitchFamily="34" charset="0"/>
                <a:ea typeface="Calibri" panose="020F0502020204030204" pitchFamily="34" charset="0"/>
                <a:cs typeface="F"/>
              </a:rPr>
              <a:t>πρωτογενής φορέα κοινωνικοποίησης, αναλαμβάνει το άτομο από τη στιγμή της γέννησής του και το επηρεάζει καθ’ όλη τη διάρκεια της ζωής του, </a:t>
            </a:r>
            <a:r>
              <a:rPr lang="el-GR" sz="6200" dirty="0" err="1">
                <a:latin typeface="Arial" panose="020B0604020202020204" pitchFamily="34" charset="0"/>
                <a:ea typeface="Calibri" panose="020F0502020204030204" pitchFamily="34" charset="0"/>
                <a:cs typeface="F"/>
              </a:rPr>
              <a:t>μεταφέροντάς</a:t>
            </a:r>
            <a:r>
              <a:rPr lang="el-GR" sz="6200" dirty="0">
                <a:latin typeface="Arial" panose="020B0604020202020204" pitchFamily="34" charset="0"/>
                <a:ea typeface="Calibri" panose="020F0502020204030204" pitchFamily="34" charset="0"/>
                <a:cs typeface="F"/>
              </a:rPr>
              <a:t> του αξίες, πρότυπα και τρόπους συμπεριφοράς. Στο πλαίσιο των οικογενειακών σχέσεων το άτομο μαθαίνει τι είναι αποδεκτό και τι όχι. Στις παραδοσιακές κοινωνίες επιτελούσε μεγαλύτερο ρόλο, στις σύγχρονες κοινωνίες πολλές λειτουργίες της οικογένειας έχουν αναλάβει άλλοι φορείς (π.χ. παιδικοί σταθμοί</a:t>
            </a:r>
            <a:r>
              <a:rPr lang="el-GR" sz="6200" dirty="0" smtClean="0">
                <a:latin typeface="Arial" panose="020B0604020202020204" pitchFamily="34" charset="0"/>
                <a:ea typeface="Calibri" panose="020F0502020204030204" pitchFamily="34" charset="0"/>
                <a:cs typeface="F"/>
              </a:rPr>
              <a:t>)</a:t>
            </a:r>
            <a:r>
              <a:rPr lang="en-US" sz="6200" dirty="0" smtClean="0">
                <a:latin typeface="Arial" panose="020B0604020202020204" pitchFamily="34" charset="0"/>
                <a:ea typeface="Calibri" panose="020F0502020204030204" pitchFamily="34" charset="0"/>
                <a:cs typeface="F"/>
              </a:rPr>
              <a:t>.</a:t>
            </a:r>
            <a:endParaRPr lang="el-GR" sz="6200" dirty="0">
              <a:latin typeface="Calibri" panose="020F0502020204030204" pitchFamily="34" charset="0"/>
              <a:ea typeface="Calibri" panose="020F0502020204030204" pitchFamily="34" charset="0"/>
              <a:cs typeface="F"/>
            </a:endParaRPr>
          </a:p>
          <a:p>
            <a:pPr algn="just">
              <a:lnSpc>
                <a:spcPct val="115000"/>
              </a:lnSpc>
              <a:spcBef>
                <a:spcPts val="300"/>
              </a:spcBef>
              <a:spcAft>
                <a:spcPts val="300"/>
              </a:spcAft>
            </a:pPr>
            <a:r>
              <a:rPr lang="el-GR" sz="6200" b="1" dirty="0">
                <a:latin typeface="Arial" panose="020B0604020202020204" pitchFamily="34" charset="0"/>
                <a:ea typeface="Calibri" panose="020F0502020204030204" pitchFamily="34" charset="0"/>
                <a:cs typeface="F"/>
              </a:rPr>
              <a:t>Β. Σχολείο: </a:t>
            </a:r>
            <a:r>
              <a:rPr lang="el-GR" sz="6200" dirty="0" smtClean="0">
                <a:latin typeface="Arial" panose="020B0604020202020204" pitchFamily="34" charset="0"/>
                <a:ea typeface="Calibri" panose="020F0502020204030204" pitchFamily="34" charset="0"/>
                <a:cs typeface="F"/>
              </a:rPr>
              <a:t>Η </a:t>
            </a:r>
            <a:r>
              <a:rPr lang="el-GR" sz="6200" dirty="0">
                <a:latin typeface="Arial" panose="020B0604020202020204" pitchFamily="34" charset="0"/>
                <a:ea typeface="Calibri" panose="020F0502020204030204" pitchFamily="34" charset="0"/>
                <a:cs typeface="F"/>
              </a:rPr>
              <a:t>εκπαίδευση αποτελεί έναν βασικό &amp; τυπικό, φορέα κοινωνικοποίησης. Στο εκπαιδευτικό σύστημα αναλαμβάνει ευθύνες και «δοκιμάζει» τα πρότυπα και τις συμπεριφορές που αφομοίωσε στο πλαίσιο της οικογένειας. Στις βιομηχανικές κοινωνίες αποτελεί σημαντικό, υποχρεωτικό κατά κανόνα, θεσμό, λόγω και των γνώσεων που απαιτείται να διαθέτει το άτομο</a:t>
            </a:r>
          </a:p>
          <a:p>
            <a:pPr algn="just">
              <a:lnSpc>
                <a:spcPct val="115000"/>
              </a:lnSpc>
              <a:spcBef>
                <a:spcPts val="300"/>
              </a:spcBef>
              <a:spcAft>
                <a:spcPts val="300"/>
              </a:spcAft>
            </a:pPr>
            <a:r>
              <a:rPr lang="el-GR" sz="6200" b="1" dirty="0">
                <a:latin typeface="Arial" panose="020B0604020202020204" pitchFamily="34" charset="0"/>
                <a:ea typeface="Calibri" panose="020F0502020204030204" pitchFamily="34" charset="0"/>
                <a:cs typeface="F"/>
              </a:rPr>
              <a:t>Γ. Η θρησκεία.</a:t>
            </a:r>
            <a:r>
              <a:rPr lang="el-GR" sz="6200" dirty="0">
                <a:latin typeface="Arial" panose="020B0604020202020204" pitchFamily="34" charset="0"/>
                <a:ea typeface="Calibri" panose="020F0502020204030204" pitchFamily="34" charset="0"/>
                <a:cs typeface="F"/>
              </a:rPr>
              <a:t> Τα θρησκευτικά ήθη και έθιμα αποτελούν ένα από τα στοιχεία του πολιτισμού κάθε κοινωνίας. Περιλαμβάνουν </a:t>
            </a:r>
            <a:r>
              <a:rPr lang="el-GR" sz="6200" b="1" dirty="0">
                <a:latin typeface="Arial" panose="020B0604020202020204" pitchFamily="34" charset="0"/>
                <a:ea typeface="Calibri" panose="020F0502020204030204" pitchFamily="34" charset="0"/>
                <a:cs typeface="F"/>
              </a:rPr>
              <a:t>αξίες</a:t>
            </a:r>
            <a:r>
              <a:rPr lang="el-GR" sz="6200" dirty="0">
                <a:latin typeface="Arial" panose="020B0604020202020204" pitchFamily="34" charset="0"/>
                <a:ea typeface="Calibri" panose="020F0502020204030204" pitchFamily="34" charset="0"/>
                <a:cs typeface="F"/>
              </a:rPr>
              <a:t> και </a:t>
            </a:r>
            <a:r>
              <a:rPr lang="el-GR" sz="6200" b="1" dirty="0">
                <a:latin typeface="Arial" panose="020B0604020202020204" pitchFamily="34" charset="0"/>
                <a:ea typeface="Calibri" panose="020F0502020204030204" pitchFamily="34" charset="0"/>
                <a:cs typeface="F"/>
              </a:rPr>
              <a:t>πρότυπα συμπεριφοράς</a:t>
            </a:r>
            <a:r>
              <a:rPr lang="el-GR" sz="6200" dirty="0">
                <a:latin typeface="Arial" panose="020B0604020202020204" pitchFamily="34" charset="0"/>
                <a:ea typeface="Calibri" panose="020F0502020204030204" pitchFamily="34" charset="0"/>
                <a:cs typeface="F"/>
              </a:rPr>
              <a:t> που επηρεάζουν τους </a:t>
            </a:r>
            <a:r>
              <a:rPr lang="el-GR" sz="6200" b="1" dirty="0">
                <a:latin typeface="Arial" panose="020B0604020202020204" pitchFamily="34" charset="0"/>
                <a:ea typeface="Calibri" panose="020F0502020204030204" pitchFamily="34" charset="0"/>
                <a:cs typeface="F"/>
              </a:rPr>
              <a:t>κοινωνικούς κανόνες</a:t>
            </a:r>
            <a:r>
              <a:rPr lang="el-GR" sz="6200" dirty="0">
                <a:latin typeface="Arial" panose="020B0604020202020204" pitchFamily="34" charset="0"/>
                <a:ea typeface="Calibri" panose="020F0502020204030204" pitchFamily="34" charset="0"/>
                <a:cs typeface="F"/>
              </a:rPr>
              <a:t>, άρα και το περιεχόμενο της κοινωνικοποίησης. Η θρησκεία επιδρά στον τρόπο που το άτομο βλέπει τον κόσμο και τη ζωή. </a:t>
            </a:r>
          </a:p>
          <a:p>
            <a:pPr algn="just"/>
            <a:endParaRPr lang="el-GR" sz="3800" dirty="0"/>
          </a:p>
        </p:txBody>
      </p:sp>
      <p:sp>
        <p:nvSpPr>
          <p:cNvPr id="17" name="sketch line">
            <a:extLst>
              <a:ext uri="{FF2B5EF4-FFF2-40B4-BE49-F238E27FC236}">
                <a16:creationId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4191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07A7C91-BCC1-74EF-8A1D-BB0784FE7705}"/>
              </a:ext>
            </a:extLst>
          </p:cNvPr>
          <p:cNvSpPr>
            <a:spLocks noGrp="1"/>
          </p:cNvSpPr>
          <p:nvPr>
            <p:ph type="title"/>
          </p:nvPr>
        </p:nvSpPr>
        <p:spPr>
          <a:xfrm>
            <a:off x="838200" y="365125"/>
            <a:ext cx="10515600" cy="887603"/>
          </a:xfrm>
        </p:spPr>
        <p:txBody>
          <a:bodyPr>
            <a:normAutofit/>
          </a:bodyPr>
          <a:lstStyle/>
          <a:p>
            <a:pPr algn="ctr"/>
            <a:r>
              <a:rPr lang="el-GR" sz="5400" dirty="0" smtClean="0">
                <a:latin typeface="+mn-lt"/>
              </a:rPr>
              <a:t>Φορείς Κοινωνικοποίησης (</a:t>
            </a:r>
            <a:r>
              <a:rPr lang="en-US" sz="5400" dirty="0" smtClean="0">
                <a:latin typeface="+mn-lt"/>
              </a:rPr>
              <a:t>B</a:t>
            </a:r>
            <a:r>
              <a:rPr lang="el-GR" sz="5400" dirty="0" smtClean="0">
                <a:latin typeface="+mn-lt"/>
              </a:rPr>
              <a:t>)</a:t>
            </a:r>
            <a:endParaRPr lang="el-GR" sz="5400" dirty="0">
              <a:latin typeface="+mn-lt"/>
            </a:endParaRPr>
          </a:p>
        </p:txBody>
      </p:sp>
      <p:sp>
        <p:nvSpPr>
          <p:cNvPr id="3" name="Θέση περιεχομένου 2">
            <a:extLst>
              <a:ext uri="{FF2B5EF4-FFF2-40B4-BE49-F238E27FC236}">
                <a16:creationId xmlns:a16="http://schemas.microsoft.com/office/drawing/2014/main" id="{BC62D127-7F1B-05C5-C303-8C5B25D04B34}"/>
              </a:ext>
            </a:extLst>
          </p:cNvPr>
          <p:cNvSpPr>
            <a:spLocks noGrp="1"/>
          </p:cNvSpPr>
          <p:nvPr>
            <p:ph idx="1"/>
          </p:nvPr>
        </p:nvSpPr>
        <p:spPr>
          <a:xfrm>
            <a:off x="478302" y="1929383"/>
            <a:ext cx="11338560" cy="4682431"/>
          </a:xfrm>
        </p:spPr>
        <p:txBody>
          <a:bodyPr>
            <a:noAutofit/>
          </a:bodyPr>
          <a:lstStyle/>
          <a:p>
            <a:pPr algn="just">
              <a:lnSpc>
                <a:spcPct val="100000"/>
              </a:lnSpc>
              <a:spcAft>
                <a:spcPts val="300"/>
              </a:spcAft>
            </a:pPr>
            <a:r>
              <a:rPr lang="el-GR" sz="1800" b="1" dirty="0">
                <a:latin typeface="Arial" panose="020B0604020202020204" pitchFamily="34" charset="0"/>
                <a:ea typeface="Calibri" panose="020F0502020204030204" pitchFamily="34" charset="0"/>
                <a:cs typeface="F"/>
              </a:rPr>
              <a:t>δ. Το κράτος &amp; </a:t>
            </a:r>
            <a:r>
              <a:rPr lang="el-GR" sz="1800" b="1" dirty="0" err="1">
                <a:latin typeface="Arial" panose="020B0604020202020204" pitchFamily="34" charset="0"/>
                <a:ea typeface="Calibri" panose="020F0502020204030204" pitchFamily="34" charset="0"/>
                <a:cs typeface="F"/>
              </a:rPr>
              <a:t>υπερκρατικοί</a:t>
            </a:r>
            <a:r>
              <a:rPr lang="el-GR" sz="1800" b="1" dirty="0">
                <a:latin typeface="Arial" panose="020B0604020202020204" pitchFamily="34" charset="0"/>
                <a:ea typeface="Calibri" panose="020F0502020204030204" pitchFamily="34" charset="0"/>
                <a:cs typeface="F"/>
              </a:rPr>
              <a:t> θεσμοί (Ε.Ε.). </a:t>
            </a:r>
            <a:r>
              <a:rPr lang="el-GR" sz="1800" dirty="0">
                <a:latin typeface="Arial" panose="020B0604020202020204" pitchFamily="34" charset="0"/>
                <a:ea typeface="Calibri" panose="020F0502020204030204" pitchFamily="34" charset="0"/>
                <a:cs typeface="F"/>
              </a:rPr>
              <a:t>Το σύγχρονο κράτος επηρεάζει με τις αποφάσεις του το σύνολο σχεδόν της κοινωνικής ζωής. Οι νόμοι που θεσμοθετεί επιδρούν στην οικογένεια, στην </a:t>
            </a:r>
            <a:r>
              <a:rPr lang="el-GR" sz="1800" dirty="0" smtClean="0">
                <a:latin typeface="Arial" panose="020B0604020202020204" pitchFamily="34" charset="0"/>
                <a:ea typeface="Calibri" panose="020F0502020204030204" pitchFamily="34" charset="0"/>
                <a:cs typeface="F"/>
              </a:rPr>
              <a:t>εκπαίδευση, </a:t>
            </a:r>
            <a:r>
              <a:rPr lang="el-GR" sz="1800" dirty="0">
                <a:latin typeface="Arial" panose="020B0604020202020204" pitchFamily="34" charset="0"/>
                <a:ea typeface="Calibri" panose="020F0502020204030204" pitchFamily="34" charset="0"/>
                <a:cs typeface="F"/>
              </a:rPr>
              <a:t>στην εκκλησία, στην οικονομία, στην πολιτική.</a:t>
            </a:r>
            <a:endParaRPr lang="el-GR" sz="1800" dirty="0">
              <a:latin typeface="Calibri" panose="020F0502020204030204" pitchFamily="34" charset="0"/>
              <a:ea typeface="Calibri" panose="020F0502020204030204" pitchFamily="34" charset="0"/>
              <a:cs typeface="F"/>
            </a:endParaRPr>
          </a:p>
          <a:p>
            <a:pPr algn="just">
              <a:lnSpc>
                <a:spcPct val="100000"/>
              </a:lnSpc>
              <a:spcAft>
                <a:spcPts val="0"/>
              </a:spcAft>
            </a:pPr>
            <a:r>
              <a:rPr lang="el-GR" sz="1800" b="1" dirty="0">
                <a:latin typeface="Arial" panose="020B0604020202020204" pitchFamily="34" charset="0"/>
                <a:ea typeface="Calibri" panose="020F0502020204030204" pitchFamily="34" charset="0"/>
                <a:cs typeface="F"/>
              </a:rPr>
              <a:t>ε. Οι παρέες των συνομηλίκων.</a:t>
            </a:r>
            <a:r>
              <a:rPr lang="el-GR" sz="1800" dirty="0">
                <a:latin typeface="Arial" panose="020B0604020202020204" pitchFamily="34" charset="0"/>
                <a:ea typeface="Calibri" panose="020F0502020204030204" pitchFamily="34" charset="0"/>
                <a:cs typeface="F"/>
              </a:rPr>
              <a:t> Αποτελούν τους μοναδικούς, άτυπους, αλλά εξαιρετικά σημαντικούς φορείς κοινωνικοποίησης. Μέσα από τις παρέες, η συμπεριφορά μας οργανώνεται αυτόνομα και αποκτά κοινωνικό χαρακτήρα, δοκιμάζουμε νέες εμπειρίες, κοινές με τους φίλους μας και πιθανά διαφορετικά από τα πρότυπα της οικογένειας και του σχολείου.</a:t>
            </a:r>
            <a:endParaRPr lang="el-GR" sz="1800" dirty="0">
              <a:latin typeface="Calibri" panose="020F0502020204030204" pitchFamily="34" charset="0"/>
              <a:ea typeface="Calibri" panose="020F0502020204030204" pitchFamily="34" charset="0"/>
              <a:cs typeface="F"/>
            </a:endParaRPr>
          </a:p>
          <a:p>
            <a:pPr algn="just">
              <a:lnSpc>
                <a:spcPct val="100000"/>
              </a:lnSpc>
              <a:spcAft>
                <a:spcPts val="1000"/>
              </a:spcAft>
            </a:pPr>
            <a:r>
              <a:rPr lang="el-GR" sz="1800" b="1" dirty="0" err="1">
                <a:latin typeface="Arial" panose="020B0604020202020204" pitchFamily="34" charset="0"/>
                <a:ea typeface="Calibri" panose="020F0502020204030204" pitchFamily="34" charset="0"/>
                <a:cs typeface="F"/>
              </a:rPr>
              <a:t>Στ</a:t>
            </a:r>
            <a:r>
              <a:rPr lang="el-GR" sz="1800" b="1" dirty="0">
                <a:latin typeface="Arial" panose="020B0604020202020204" pitchFamily="34" charset="0"/>
                <a:ea typeface="Calibri" panose="020F0502020204030204" pitchFamily="34" charset="0"/>
                <a:cs typeface="F"/>
              </a:rPr>
              <a:t>. Μέσα Μαζικής Επικοινωνίας &amp; </a:t>
            </a:r>
            <a:r>
              <a:rPr lang="en-US" sz="1800" b="1" dirty="0">
                <a:latin typeface="Arial" panose="020B0604020202020204" pitchFamily="34" charset="0"/>
                <a:ea typeface="Calibri" panose="020F0502020204030204" pitchFamily="34" charset="0"/>
                <a:cs typeface="F"/>
              </a:rPr>
              <a:t>Social Media</a:t>
            </a:r>
            <a:r>
              <a:rPr lang="el-GR" sz="1800" dirty="0">
                <a:latin typeface="Arial" panose="020B0604020202020204" pitchFamily="34" charset="0"/>
                <a:ea typeface="Calibri" panose="020F0502020204030204" pitchFamily="34" charset="0"/>
                <a:cs typeface="F"/>
              </a:rPr>
              <a:t>: Είναι σημαντικοί φορείς κοινωνικοποίησης. Λειτουργούν:  </a:t>
            </a:r>
            <a:r>
              <a:rPr lang="el-GR" sz="1800" b="1" dirty="0">
                <a:latin typeface="Arial" panose="020B0604020202020204" pitchFamily="34" charset="0"/>
                <a:ea typeface="Calibri" panose="020F0502020204030204" pitchFamily="34" charset="0"/>
                <a:cs typeface="F"/>
              </a:rPr>
              <a:t>έμμεσα</a:t>
            </a:r>
            <a:r>
              <a:rPr lang="el-GR" sz="1800" dirty="0">
                <a:latin typeface="Arial" panose="020B0604020202020204" pitchFamily="34" charset="0"/>
                <a:ea typeface="Calibri" panose="020F0502020204030204" pitchFamily="34" charset="0"/>
                <a:cs typeface="F"/>
              </a:rPr>
              <a:t>, γιατί στη μετάδοση του μηνύματος παρεμβαίνει το «μέσο», (τηλεόραση, </a:t>
            </a:r>
            <a:r>
              <a:rPr lang="en-US" sz="1800" dirty="0">
                <a:latin typeface="Arial" panose="020B0604020202020204" pitchFamily="34" charset="0"/>
                <a:ea typeface="Calibri" panose="020F0502020204030204" pitchFamily="34" charset="0"/>
                <a:cs typeface="F"/>
              </a:rPr>
              <a:t>site</a:t>
            </a:r>
            <a:r>
              <a:rPr lang="el-GR" sz="1800" dirty="0">
                <a:latin typeface="Arial" panose="020B0604020202020204" pitchFamily="34" charset="0"/>
                <a:ea typeface="Calibri" panose="020F0502020204030204" pitchFamily="34" charset="0"/>
                <a:cs typeface="F"/>
              </a:rPr>
              <a:t>, </a:t>
            </a:r>
            <a:r>
              <a:rPr lang="en-US" sz="1800" dirty="0">
                <a:latin typeface="Arial" panose="020B0604020202020204" pitchFamily="34" charset="0"/>
                <a:ea typeface="Calibri" panose="020F0502020204030204" pitchFamily="34" charset="0"/>
                <a:cs typeface="F"/>
              </a:rPr>
              <a:t>social media</a:t>
            </a:r>
            <a:r>
              <a:rPr lang="el-GR" sz="1800" dirty="0">
                <a:latin typeface="Arial" panose="020B0604020202020204" pitchFamily="34" charset="0"/>
                <a:ea typeface="Calibri" panose="020F0502020204030204" pitchFamily="34" charset="0"/>
                <a:cs typeface="F"/>
              </a:rPr>
              <a:t>) στη διαμόρφωση του μηνύματος. Τα χαρακτηριστικά αυτά δίνουν τεράστια </a:t>
            </a:r>
            <a:r>
              <a:rPr lang="el-GR" sz="1800" b="1" dirty="0">
                <a:latin typeface="Arial" panose="020B0604020202020204" pitchFamily="34" charset="0"/>
                <a:ea typeface="Calibri" panose="020F0502020204030204" pitchFamily="34" charset="0"/>
                <a:cs typeface="F"/>
              </a:rPr>
              <a:t>δύναμη</a:t>
            </a:r>
            <a:r>
              <a:rPr lang="el-GR" sz="1800" dirty="0">
                <a:latin typeface="Arial" panose="020B0604020202020204" pitchFamily="34" charset="0"/>
                <a:ea typeface="Calibri" panose="020F0502020204030204" pitchFamily="34" charset="0"/>
                <a:cs typeface="F"/>
              </a:rPr>
              <a:t> καθώς έχουν τη δυνατότητα να προβάλλουν πρότυπα και αξίες «κατευθύνοντας» τα άτομα με μεγαλύτερη ευκολία λόγω της εικόνας και άμεση πρόσβασης στις πληροφορίες. Η δύναμη αυτή μπορεί να χρησιμοποιηθεί για την ενημέρωση, την ψυχαγωγία και την εκπαίδευση των ατόμων. Συχνά όμως, </a:t>
            </a:r>
            <a:r>
              <a:rPr lang="el-GR" sz="1800" b="1" dirty="0">
                <a:latin typeface="Arial" panose="020B0604020202020204" pitchFamily="34" charset="0"/>
                <a:ea typeface="Calibri" panose="020F0502020204030204" pitchFamily="34" charset="0"/>
                <a:cs typeface="F"/>
              </a:rPr>
              <a:t>οικονομικά συμφέροντα</a:t>
            </a:r>
            <a:r>
              <a:rPr lang="el-GR" sz="1800" dirty="0">
                <a:latin typeface="Arial" panose="020B0604020202020204" pitchFamily="34" charset="0"/>
                <a:ea typeface="Calibri" panose="020F0502020204030204" pitchFamily="34" charset="0"/>
                <a:cs typeface="F"/>
              </a:rPr>
              <a:t>, παρεμβαίνουν στα ΜΜΕ., με αποτέλεσμα τον κίνδυνο </a:t>
            </a:r>
            <a:r>
              <a:rPr lang="el-GR" sz="1800" b="1" dirty="0">
                <a:latin typeface="Arial" panose="020B0604020202020204" pitchFamily="34" charset="0"/>
                <a:ea typeface="Calibri" panose="020F0502020204030204" pitchFamily="34" charset="0"/>
                <a:cs typeface="F"/>
              </a:rPr>
              <a:t>παραπληροφόρησης</a:t>
            </a:r>
            <a:r>
              <a:rPr lang="el-GR" sz="1800" dirty="0">
                <a:latin typeface="Arial" panose="020B0604020202020204" pitchFamily="34" charset="0"/>
                <a:ea typeface="Calibri" panose="020F0502020204030204" pitchFamily="34" charset="0"/>
                <a:cs typeface="F"/>
              </a:rPr>
              <a:t>* και καθοδήγησης των ατόμων σε αρνητικά πρότυπα και ψευδείς πληροφορίες (π.χ. βία, καταναλωτισμός</a:t>
            </a:r>
            <a:r>
              <a:rPr lang="el-GR" sz="1800" dirty="0" smtClean="0">
                <a:latin typeface="Arial" panose="020B0604020202020204" pitchFamily="34" charset="0"/>
                <a:ea typeface="Calibri" panose="020F0502020204030204" pitchFamily="34" charset="0"/>
                <a:cs typeface="F"/>
              </a:rPr>
              <a:t>).</a:t>
            </a:r>
            <a:endParaRPr lang="el-GR" sz="1800" dirty="0">
              <a:latin typeface="Calibri" panose="020F0502020204030204" pitchFamily="34" charset="0"/>
              <a:ea typeface="Calibri" panose="020F0502020204030204" pitchFamily="34" charset="0"/>
              <a:cs typeface="F"/>
            </a:endParaRPr>
          </a:p>
        </p:txBody>
      </p:sp>
      <p:sp>
        <p:nvSpPr>
          <p:cNvPr id="17" name="sketch line">
            <a:extLst>
              <a:ext uri="{FF2B5EF4-FFF2-40B4-BE49-F238E27FC236}">
                <a16:creationId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3818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A47F710-6138-E0A9-EE87-409E5276EB43}"/>
              </a:ext>
            </a:extLst>
          </p:cNvPr>
          <p:cNvSpPr>
            <a:spLocks noGrp="1"/>
          </p:cNvSpPr>
          <p:nvPr>
            <p:ph type="title"/>
          </p:nvPr>
        </p:nvSpPr>
        <p:spPr>
          <a:xfrm>
            <a:off x="364716" y="1039272"/>
            <a:ext cx="3200400" cy="4461163"/>
          </a:xfrm>
        </p:spPr>
        <p:txBody>
          <a:bodyPr>
            <a:normAutofit/>
          </a:bodyPr>
          <a:lstStyle/>
          <a:p>
            <a:r>
              <a:rPr lang="el-GR" sz="3400" dirty="0">
                <a:solidFill>
                  <a:srgbClr val="FFFFFF"/>
                </a:solidFill>
                <a:effectLst>
                  <a:outerShdw blurRad="38100" dist="38100" dir="2700000" algn="tl">
                    <a:srgbClr val="000000">
                      <a:alpha val="43137"/>
                    </a:srgbClr>
                  </a:outerShdw>
                </a:effectLst>
                <a:latin typeface="Arial" pitchFamily="34" charset="0"/>
                <a:ea typeface="Cambria" panose="02040503050406030204" pitchFamily="18" charset="0"/>
                <a:cs typeface="Arial" pitchFamily="34" charset="0"/>
              </a:rPr>
              <a:t>Δραστηριότητα</a:t>
            </a:r>
          </a:p>
        </p:txBody>
      </p:sp>
      <p:sp>
        <p:nvSpPr>
          <p:cNvPr id="3" name="Θέση περιεχομένου 2">
            <a:extLst>
              <a:ext uri="{FF2B5EF4-FFF2-40B4-BE49-F238E27FC236}">
                <a16:creationId xmlns:a16="http://schemas.microsoft.com/office/drawing/2014/main" id="{28EB09D3-185E-E37A-072A-904A115C8199}"/>
              </a:ext>
            </a:extLst>
          </p:cNvPr>
          <p:cNvSpPr>
            <a:spLocks noGrp="1"/>
          </p:cNvSpPr>
          <p:nvPr>
            <p:ph idx="1"/>
          </p:nvPr>
        </p:nvSpPr>
        <p:spPr>
          <a:xfrm>
            <a:off x="4571484" y="591343"/>
            <a:ext cx="6906491" cy="5585619"/>
          </a:xfrm>
        </p:spPr>
        <p:txBody>
          <a:bodyPr anchor="ctr">
            <a:normAutofit/>
          </a:bodyPr>
          <a:lstStyle/>
          <a:p>
            <a:pPr marL="0" indent="0" algn="just">
              <a:buNone/>
            </a:pPr>
            <a:r>
              <a:rPr lang="el-GR" sz="3500" dirty="0">
                <a:latin typeface="Arial" panose="020B0604020202020204" pitchFamily="34" charset="0"/>
                <a:cs typeface="Arial" panose="020B0604020202020204" pitchFamily="34" charset="0"/>
              </a:rPr>
              <a:t>Καταγράψτε και παρουσιάστε στο επόμενο </a:t>
            </a:r>
            <a:r>
              <a:rPr lang="el-GR" sz="3500" dirty="0" smtClean="0">
                <a:latin typeface="Arial" panose="020B0604020202020204" pitchFamily="34" charset="0"/>
                <a:cs typeface="Arial" panose="020B0604020202020204" pitchFamily="34" charset="0"/>
              </a:rPr>
              <a:t>μάθημα</a:t>
            </a:r>
            <a:r>
              <a:rPr lang="en-US" sz="3500" dirty="0" smtClean="0">
                <a:latin typeface="Arial" panose="020B0604020202020204" pitchFamily="34" charset="0"/>
                <a:cs typeface="Arial" panose="020B0604020202020204" pitchFamily="34" charset="0"/>
              </a:rPr>
              <a:t>:</a:t>
            </a:r>
            <a:r>
              <a:rPr lang="el-GR" sz="3500" dirty="0" smtClean="0">
                <a:latin typeface="Arial" panose="020B0604020202020204" pitchFamily="34" charset="0"/>
                <a:cs typeface="Arial" panose="020B0604020202020204" pitchFamily="34" charset="0"/>
              </a:rPr>
              <a:t> </a:t>
            </a:r>
            <a:r>
              <a:rPr lang="el-GR" sz="3500" dirty="0">
                <a:latin typeface="Arial" panose="020B0604020202020204" pitchFamily="34" charset="0"/>
                <a:cs typeface="Arial" panose="020B0604020202020204" pitchFamily="34" charset="0"/>
              </a:rPr>
              <a:t>εκπομπές, κανάλια, σελίδες και δημιουργούς με περιεχόμενο χρήσιμο και </a:t>
            </a:r>
            <a:r>
              <a:rPr lang="el-GR" sz="3500" dirty="0" smtClean="0">
                <a:latin typeface="Arial" panose="020B0604020202020204" pitchFamily="34" charset="0"/>
                <a:cs typeface="Arial" panose="020B0604020202020204" pitchFamily="34" charset="0"/>
              </a:rPr>
              <a:t>ωφέλιμο στην διαδικασία κοινωνικοποίησης ενός ατόμου</a:t>
            </a:r>
            <a:endParaRPr lang="el-GR" dirty="0"/>
          </a:p>
        </p:txBody>
      </p:sp>
      <p:sp>
        <p:nvSpPr>
          <p:cNvPr id="33" name="Arc 32">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356326059"/>
      </p:ext>
    </p:extLst>
  </p:cSld>
  <p:clrMapOvr>
    <a:masterClrMapping/>
  </p:clrMapOvr>
</p:sld>
</file>

<file path=ppt/theme/theme1.xml><?xml version="1.0" encoding="utf-8"?>
<a:theme xmlns:a="http://schemas.openxmlformats.org/drawingml/2006/main" name="Office Theme">
  <a:themeElements>
    <a:clrScheme name="Θέμα του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Retrospect</Template>
  <TotalTime>676</TotalTime>
  <Words>581</Words>
  <Application>Microsoft Office PowerPoint</Application>
  <PresentationFormat>Ευρεία οθόνη</PresentationFormat>
  <Paragraphs>29</Paragraphs>
  <Slides>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8</vt:i4>
      </vt:variant>
    </vt:vector>
  </HeadingPairs>
  <TitlesOfParts>
    <vt:vector size="14" baseType="lpstr">
      <vt:lpstr>Arial</vt:lpstr>
      <vt:lpstr>Calibri</vt:lpstr>
      <vt:lpstr>Calibri Light</vt:lpstr>
      <vt:lpstr>Cambria</vt:lpstr>
      <vt:lpstr>F</vt:lpstr>
      <vt:lpstr>Office Theme</vt:lpstr>
      <vt:lpstr>5. Κοινωνικοποίηση και κοινωνικός έλεγχος  5.2 Φορείς της κοινωνικοποίησης</vt:lpstr>
      <vt:lpstr>ΔΙΔΑΚΤΙΚΟΙ ΣΤΟΧΟΙ</vt:lpstr>
      <vt:lpstr>Ανάκληση Γνώσεων: </vt:lpstr>
      <vt:lpstr>«Φορείς κοινωνικοποίησης ονομάζουμε όλους τους θεσμούς και τις ομάδες που επηρεάζουν τη διαδικασία κοινωνικοποίησης ενός ατόμου. Άλλοι από αυτούς είναι τυπικοί (π.χ. οικογένεια, εκπαίδευση) και άλλοι άτυποι θεσμοί (π.χ. παρέες συνομηλίκων)»</vt:lpstr>
      <vt:lpstr>Παρουσίαση του PowerPoint</vt:lpstr>
      <vt:lpstr>Φορείς Κοινωνικοποίησης (Α)</vt:lpstr>
      <vt:lpstr>Φορείς Κοινωνικοποίησης (B)</vt:lpstr>
      <vt:lpstr>Δραστηριότητα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Άνθρωπος: «φύσει κοινωνικό ον»</dc:title>
  <dc:creator>ΚΩΝΣΤΑΝΤΙΝΟΣ ΛΑΜΠΡΑΚΗΣ</dc:creator>
  <cp:lastModifiedBy>14ο Γυμνάσιο Πειραιά</cp:lastModifiedBy>
  <cp:revision>31</cp:revision>
  <dcterms:created xsi:type="dcterms:W3CDTF">2023-09-14T16:34:34Z</dcterms:created>
  <dcterms:modified xsi:type="dcterms:W3CDTF">2024-11-08T09:15:20Z</dcterms:modified>
</cp:coreProperties>
</file>