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7" r:id="rId1"/>
  </p:sldMasterIdLst>
  <p:sldIdLst>
    <p:sldId id="256" r:id="rId2"/>
    <p:sldId id="257" r:id="rId3"/>
    <p:sldId id="259" r:id="rId4"/>
    <p:sldId id="262" r:id="rId5"/>
    <p:sldId id="267" r:id="rId6"/>
    <p:sldId id="270" r:id="rId7"/>
    <p:sldId id="269" r:id="rId8"/>
    <p:sldId id="264"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D8DA9-20E2-4993-812F-E78E88E647BE}" type="doc">
      <dgm:prSet loTypeId="urn:microsoft.com/office/officeart/2005/8/layout/target3" loCatId="relationship" qsTypeId="urn:microsoft.com/office/officeart/2005/8/quickstyle/simple1" qsCatId="simple" csTypeId="urn:microsoft.com/office/officeart/2005/8/colors/accent2_3" csCatId="accent2" phldr="1"/>
      <dgm:spPr/>
      <dgm:t>
        <a:bodyPr/>
        <a:lstStyle/>
        <a:p>
          <a:endParaRPr lang="el-GR"/>
        </a:p>
      </dgm:t>
    </dgm:pt>
    <dgm:pt modelId="{74AF9AE6-5FEC-438F-B1E2-7A45AA235FE0}">
      <dgm:prSet/>
      <dgm:spPr/>
      <dgm:t>
        <a:bodyPr/>
        <a:lstStyle/>
        <a:p>
          <a:r>
            <a:rPr lang="el-GR" dirty="0">
              <a:latin typeface="Arial" panose="020B0604020202020204" pitchFamily="34" charset="0"/>
              <a:cs typeface="Arial" panose="020B0604020202020204" pitchFamily="34" charset="0"/>
            </a:rPr>
            <a:t>Να διακρίνουμε τους τρόπους κοινωνικοποίησης (εντολές σύστασης, ταύτιση, κοινωνική κριτική)</a:t>
          </a:r>
        </a:p>
      </dgm:t>
    </dgm:pt>
    <dgm:pt modelId="{9279D4AF-6E15-487C-A6E3-2BB26E9F3EEE}" type="parTrans" cxnId="{295678C5-FE1D-451F-BDD5-242EB7F38B12}">
      <dgm:prSet/>
      <dgm:spPr/>
      <dgm:t>
        <a:bodyPr/>
        <a:lstStyle/>
        <a:p>
          <a:endParaRPr lang="el-GR"/>
        </a:p>
      </dgm:t>
    </dgm:pt>
    <dgm:pt modelId="{AA640382-CC00-4702-8F65-00BE2ADB8301}" type="sibTrans" cxnId="{295678C5-FE1D-451F-BDD5-242EB7F38B12}">
      <dgm:prSet/>
      <dgm:spPr/>
      <dgm:t>
        <a:bodyPr/>
        <a:lstStyle/>
        <a:p>
          <a:endParaRPr lang="el-GR"/>
        </a:p>
      </dgm:t>
    </dgm:pt>
    <dgm:pt modelId="{EEAD4755-EF4A-4894-AB63-C06717361CC4}">
      <dgm:prSet/>
      <dgm:spPr/>
      <dgm:t>
        <a:bodyPr/>
        <a:lstStyle/>
        <a:p>
          <a:r>
            <a:rPr lang="el-GR" dirty="0">
              <a:latin typeface="Arial" panose="020B0604020202020204" pitchFamily="34" charset="0"/>
              <a:cs typeface="Arial" panose="020B0604020202020204" pitchFamily="34" charset="0"/>
            </a:rPr>
            <a:t>Να περιγράφουμε τα χαρακτηριστικά τους </a:t>
          </a:r>
        </a:p>
      </dgm:t>
    </dgm:pt>
    <dgm:pt modelId="{F7B674CE-A372-4DFD-B1C2-BBF67D9B6021}" type="parTrans" cxnId="{C476FEB6-E30D-4A6D-BFA7-F16DED90A7C1}">
      <dgm:prSet/>
      <dgm:spPr/>
      <dgm:t>
        <a:bodyPr/>
        <a:lstStyle/>
        <a:p>
          <a:endParaRPr lang="el-GR"/>
        </a:p>
      </dgm:t>
    </dgm:pt>
    <dgm:pt modelId="{D96305E4-9222-4785-B0EA-81E4EDD5F290}" type="sibTrans" cxnId="{C476FEB6-E30D-4A6D-BFA7-F16DED90A7C1}">
      <dgm:prSet/>
      <dgm:spPr/>
      <dgm:t>
        <a:bodyPr/>
        <a:lstStyle/>
        <a:p>
          <a:endParaRPr lang="el-GR"/>
        </a:p>
      </dgm:t>
    </dgm:pt>
    <dgm:pt modelId="{82BF1466-7335-4CA7-AF01-35ADAD463A8C}" type="pres">
      <dgm:prSet presAssocID="{8AFD8DA9-20E2-4993-812F-E78E88E647BE}" presName="Name0" presStyleCnt="0">
        <dgm:presLayoutVars>
          <dgm:chMax val="7"/>
          <dgm:dir/>
          <dgm:animLvl val="lvl"/>
          <dgm:resizeHandles val="exact"/>
        </dgm:presLayoutVars>
      </dgm:prSet>
      <dgm:spPr/>
      <dgm:t>
        <a:bodyPr/>
        <a:lstStyle/>
        <a:p>
          <a:endParaRPr lang="el-GR"/>
        </a:p>
      </dgm:t>
    </dgm:pt>
    <dgm:pt modelId="{69ECC3FD-51C0-4BE4-A4EA-8C1C6410936B}" type="pres">
      <dgm:prSet presAssocID="{74AF9AE6-5FEC-438F-B1E2-7A45AA235FE0}" presName="circle1" presStyleLbl="node1" presStyleIdx="0" presStyleCnt="2"/>
      <dgm:spPr/>
    </dgm:pt>
    <dgm:pt modelId="{AB643A2C-2B9B-4F08-ADFC-A7905E664BB5}" type="pres">
      <dgm:prSet presAssocID="{74AF9AE6-5FEC-438F-B1E2-7A45AA235FE0}" presName="space" presStyleCnt="0"/>
      <dgm:spPr/>
    </dgm:pt>
    <dgm:pt modelId="{1B57C99E-81FB-4E48-A710-D86C3E0675FC}" type="pres">
      <dgm:prSet presAssocID="{74AF9AE6-5FEC-438F-B1E2-7A45AA235FE0}" presName="rect1" presStyleLbl="alignAcc1" presStyleIdx="0" presStyleCnt="2"/>
      <dgm:spPr/>
      <dgm:t>
        <a:bodyPr/>
        <a:lstStyle/>
        <a:p>
          <a:endParaRPr lang="el-GR"/>
        </a:p>
      </dgm:t>
    </dgm:pt>
    <dgm:pt modelId="{AB0A7B68-AB6E-41BB-8FE6-13E684BDA68C}" type="pres">
      <dgm:prSet presAssocID="{EEAD4755-EF4A-4894-AB63-C06717361CC4}" presName="vertSpace2" presStyleLbl="node1" presStyleIdx="0" presStyleCnt="2"/>
      <dgm:spPr/>
    </dgm:pt>
    <dgm:pt modelId="{AF9CD634-9666-497E-8ADB-042AF565E225}" type="pres">
      <dgm:prSet presAssocID="{EEAD4755-EF4A-4894-AB63-C06717361CC4}" presName="circle2" presStyleLbl="node1" presStyleIdx="1" presStyleCnt="2"/>
      <dgm:spPr/>
    </dgm:pt>
    <dgm:pt modelId="{3F7F59AE-8D75-473A-97D1-1AE1AC924136}" type="pres">
      <dgm:prSet presAssocID="{EEAD4755-EF4A-4894-AB63-C06717361CC4}" presName="rect2" presStyleLbl="alignAcc1" presStyleIdx="1" presStyleCnt="2"/>
      <dgm:spPr/>
      <dgm:t>
        <a:bodyPr/>
        <a:lstStyle/>
        <a:p>
          <a:endParaRPr lang="el-GR"/>
        </a:p>
      </dgm:t>
    </dgm:pt>
    <dgm:pt modelId="{C048E41F-C826-4B44-B36C-7E8467D20EB2}" type="pres">
      <dgm:prSet presAssocID="{74AF9AE6-5FEC-438F-B1E2-7A45AA235FE0}" presName="rect1ParTxNoCh" presStyleLbl="alignAcc1" presStyleIdx="1" presStyleCnt="2">
        <dgm:presLayoutVars>
          <dgm:chMax val="1"/>
          <dgm:bulletEnabled val="1"/>
        </dgm:presLayoutVars>
      </dgm:prSet>
      <dgm:spPr/>
      <dgm:t>
        <a:bodyPr/>
        <a:lstStyle/>
        <a:p>
          <a:endParaRPr lang="el-GR"/>
        </a:p>
      </dgm:t>
    </dgm:pt>
    <dgm:pt modelId="{4BD0BAE8-68F7-4376-A671-F7E5C98A1E40}" type="pres">
      <dgm:prSet presAssocID="{EEAD4755-EF4A-4894-AB63-C06717361CC4}" presName="rect2ParTxNoCh" presStyleLbl="alignAcc1" presStyleIdx="1" presStyleCnt="2">
        <dgm:presLayoutVars>
          <dgm:chMax val="1"/>
          <dgm:bulletEnabled val="1"/>
        </dgm:presLayoutVars>
      </dgm:prSet>
      <dgm:spPr/>
      <dgm:t>
        <a:bodyPr/>
        <a:lstStyle/>
        <a:p>
          <a:endParaRPr lang="el-GR"/>
        </a:p>
      </dgm:t>
    </dgm:pt>
  </dgm:ptLst>
  <dgm:cxnLst>
    <dgm:cxn modelId="{AD9B2F99-C99B-40C5-BE5B-A02A0E1F19BD}" type="presOf" srcId="{EEAD4755-EF4A-4894-AB63-C06717361CC4}" destId="{3F7F59AE-8D75-473A-97D1-1AE1AC924136}" srcOrd="0" destOrd="0" presId="urn:microsoft.com/office/officeart/2005/8/layout/target3"/>
    <dgm:cxn modelId="{7AE4596F-B3EB-4765-B052-3E4A5D8ABA6C}" type="presOf" srcId="{8AFD8DA9-20E2-4993-812F-E78E88E647BE}" destId="{82BF1466-7335-4CA7-AF01-35ADAD463A8C}" srcOrd="0" destOrd="0" presId="urn:microsoft.com/office/officeart/2005/8/layout/target3"/>
    <dgm:cxn modelId="{C476FEB6-E30D-4A6D-BFA7-F16DED90A7C1}" srcId="{8AFD8DA9-20E2-4993-812F-E78E88E647BE}" destId="{EEAD4755-EF4A-4894-AB63-C06717361CC4}" srcOrd="1" destOrd="0" parTransId="{F7B674CE-A372-4DFD-B1C2-BBF67D9B6021}" sibTransId="{D96305E4-9222-4785-B0EA-81E4EDD5F290}"/>
    <dgm:cxn modelId="{F5FA892F-4501-4A1C-B054-98BFBDD7596F}" type="presOf" srcId="{74AF9AE6-5FEC-438F-B1E2-7A45AA235FE0}" destId="{C048E41F-C826-4B44-B36C-7E8467D20EB2}" srcOrd="1" destOrd="0" presId="urn:microsoft.com/office/officeart/2005/8/layout/target3"/>
    <dgm:cxn modelId="{295678C5-FE1D-451F-BDD5-242EB7F38B12}" srcId="{8AFD8DA9-20E2-4993-812F-E78E88E647BE}" destId="{74AF9AE6-5FEC-438F-B1E2-7A45AA235FE0}" srcOrd="0" destOrd="0" parTransId="{9279D4AF-6E15-487C-A6E3-2BB26E9F3EEE}" sibTransId="{AA640382-CC00-4702-8F65-00BE2ADB8301}"/>
    <dgm:cxn modelId="{14B8FD72-CD0A-4C4E-9610-41DB2149ECD2}" type="presOf" srcId="{74AF9AE6-5FEC-438F-B1E2-7A45AA235FE0}" destId="{1B57C99E-81FB-4E48-A710-D86C3E0675FC}" srcOrd="0" destOrd="0" presId="urn:microsoft.com/office/officeart/2005/8/layout/target3"/>
    <dgm:cxn modelId="{0826AA00-04D9-4C53-990F-93808A7B2C71}" type="presOf" srcId="{EEAD4755-EF4A-4894-AB63-C06717361CC4}" destId="{4BD0BAE8-68F7-4376-A671-F7E5C98A1E40}" srcOrd="1" destOrd="0" presId="urn:microsoft.com/office/officeart/2005/8/layout/target3"/>
    <dgm:cxn modelId="{2283B411-5874-4F35-A962-30758E621B2F}" type="presParOf" srcId="{82BF1466-7335-4CA7-AF01-35ADAD463A8C}" destId="{69ECC3FD-51C0-4BE4-A4EA-8C1C6410936B}" srcOrd="0" destOrd="0" presId="urn:microsoft.com/office/officeart/2005/8/layout/target3"/>
    <dgm:cxn modelId="{BD7D46FE-9E81-4256-A8AE-815332AD8A70}" type="presParOf" srcId="{82BF1466-7335-4CA7-AF01-35ADAD463A8C}" destId="{AB643A2C-2B9B-4F08-ADFC-A7905E664BB5}" srcOrd="1" destOrd="0" presId="urn:microsoft.com/office/officeart/2005/8/layout/target3"/>
    <dgm:cxn modelId="{16DB94D9-5D60-41E2-8E7E-772CB26DAA42}" type="presParOf" srcId="{82BF1466-7335-4CA7-AF01-35ADAD463A8C}" destId="{1B57C99E-81FB-4E48-A710-D86C3E0675FC}" srcOrd="2" destOrd="0" presId="urn:microsoft.com/office/officeart/2005/8/layout/target3"/>
    <dgm:cxn modelId="{4B8A9F34-95A6-4259-A909-8443C9FB91E3}" type="presParOf" srcId="{82BF1466-7335-4CA7-AF01-35ADAD463A8C}" destId="{AB0A7B68-AB6E-41BB-8FE6-13E684BDA68C}" srcOrd="3" destOrd="0" presId="urn:microsoft.com/office/officeart/2005/8/layout/target3"/>
    <dgm:cxn modelId="{B7E22F85-E470-460A-8C8D-5E9212EF4156}" type="presParOf" srcId="{82BF1466-7335-4CA7-AF01-35ADAD463A8C}" destId="{AF9CD634-9666-497E-8ADB-042AF565E225}" srcOrd="4" destOrd="0" presId="urn:microsoft.com/office/officeart/2005/8/layout/target3"/>
    <dgm:cxn modelId="{0A725899-7435-42EF-8A3D-9F508BE167CC}" type="presParOf" srcId="{82BF1466-7335-4CA7-AF01-35ADAD463A8C}" destId="{3F7F59AE-8D75-473A-97D1-1AE1AC924136}" srcOrd="5" destOrd="0" presId="urn:microsoft.com/office/officeart/2005/8/layout/target3"/>
    <dgm:cxn modelId="{F992D18B-79F8-48D6-9246-3B8EC6B04FD2}" type="presParOf" srcId="{82BF1466-7335-4CA7-AF01-35ADAD463A8C}" destId="{C048E41F-C826-4B44-B36C-7E8467D20EB2}" srcOrd="6" destOrd="0" presId="urn:microsoft.com/office/officeart/2005/8/layout/target3"/>
    <dgm:cxn modelId="{C96C4E2D-76DC-423D-A560-E6E9EDA9430C}" type="presParOf" srcId="{82BF1466-7335-4CA7-AF01-35ADAD463A8C}" destId="{4BD0BAE8-68F7-4376-A671-F7E5C98A1E40}"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5969AC-B5C0-485A-9034-2A5F37E8900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6A8446F-F3E1-436B-A817-FD83C1A1871D}">
      <dgm:prSet/>
      <dgm:spPr/>
      <dgm:t>
        <a:bodyPr/>
        <a:lstStyle/>
        <a:p>
          <a:r>
            <a:rPr lang="el-GR" dirty="0">
              <a:latin typeface="Arial" panose="020B0604020202020204" pitchFamily="34" charset="0"/>
              <a:cs typeface="Arial" panose="020B0604020202020204" pitchFamily="34" charset="0"/>
            </a:rPr>
            <a:t>Τι αποκαλούμε φορείς κοινωνικοποίησης;</a:t>
          </a:r>
        </a:p>
      </dgm:t>
    </dgm:pt>
    <dgm:pt modelId="{8F5ED0F6-AB95-4F91-A5E1-D6898EE71E51}" type="parTrans" cxnId="{55A0FB23-52B8-4517-880E-B68577922E6D}">
      <dgm:prSet/>
      <dgm:spPr/>
      <dgm:t>
        <a:bodyPr/>
        <a:lstStyle/>
        <a:p>
          <a:endParaRPr lang="el-GR"/>
        </a:p>
      </dgm:t>
    </dgm:pt>
    <dgm:pt modelId="{F07EC4E4-C8E0-4CCC-9BE6-22D8D39E7975}" type="sibTrans" cxnId="{55A0FB23-52B8-4517-880E-B68577922E6D}">
      <dgm:prSet/>
      <dgm:spPr/>
      <dgm:t>
        <a:bodyPr/>
        <a:lstStyle/>
        <a:p>
          <a:endParaRPr lang="el-GR"/>
        </a:p>
      </dgm:t>
    </dgm:pt>
    <dgm:pt modelId="{E4950C94-D494-4C1C-8EEE-C4496CEEC683}">
      <dgm:prSet/>
      <dgm:spPr/>
      <dgm:t>
        <a:bodyPr/>
        <a:lstStyle/>
        <a:p>
          <a:r>
            <a:rPr lang="el-GR" dirty="0">
              <a:latin typeface="Arial" panose="020B0604020202020204" pitchFamily="34" charset="0"/>
              <a:cs typeface="Arial" panose="020B0604020202020204" pitchFamily="34" charset="0"/>
            </a:rPr>
            <a:t>-Ονοματίστε τους</a:t>
          </a:r>
          <a:r>
            <a:rPr lang="en-US" dirty="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dgm:t>
    </dgm:pt>
    <dgm:pt modelId="{3DA7D0C2-AAC4-455A-92E6-D1333B84112C}" type="parTrans" cxnId="{AEB50D70-3444-4A9C-A0DE-89025746DFFF}">
      <dgm:prSet/>
      <dgm:spPr/>
      <dgm:t>
        <a:bodyPr/>
        <a:lstStyle/>
        <a:p>
          <a:endParaRPr lang="el-GR"/>
        </a:p>
      </dgm:t>
    </dgm:pt>
    <dgm:pt modelId="{7CCB47C5-E094-4124-891A-D0368EB6D0DC}" type="sibTrans" cxnId="{AEB50D70-3444-4A9C-A0DE-89025746DFFF}">
      <dgm:prSet/>
      <dgm:spPr/>
      <dgm:t>
        <a:bodyPr/>
        <a:lstStyle/>
        <a:p>
          <a:endParaRPr lang="el-GR"/>
        </a:p>
      </dgm:t>
    </dgm:pt>
    <dgm:pt modelId="{98D61236-7820-48EE-A8EB-D8FE3ADDA43A}" type="pres">
      <dgm:prSet presAssocID="{935969AC-B5C0-485A-9034-2A5F37E89001}" presName="linear" presStyleCnt="0">
        <dgm:presLayoutVars>
          <dgm:animLvl val="lvl"/>
          <dgm:resizeHandles val="exact"/>
        </dgm:presLayoutVars>
      </dgm:prSet>
      <dgm:spPr/>
      <dgm:t>
        <a:bodyPr/>
        <a:lstStyle/>
        <a:p>
          <a:endParaRPr lang="el-GR"/>
        </a:p>
      </dgm:t>
    </dgm:pt>
    <dgm:pt modelId="{A298ED44-80A4-46FD-9FA2-8EB19EC9EEAE}" type="pres">
      <dgm:prSet presAssocID="{56A8446F-F3E1-436B-A817-FD83C1A1871D}" presName="parentText" presStyleLbl="node1" presStyleIdx="0" presStyleCnt="2">
        <dgm:presLayoutVars>
          <dgm:chMax val="0"/>
          <dgm:bulletEnabled val="1"/>
        </dgm:presLayoutVars>
      </dgm:prSet>
      <dgm:spPr>
        <a:prstGeom prst="ellipse">
          <a:avLst/>
        </a:prstGeom>
      </dgm:spPr>
      <dgm:t>
        <a:bodyPr/>
        <a:lstStyle/>
        <a:p>
          <a:endParaRPr lang="el-GR"/>
        </a:p>
      </dgm:t>
    </dgm:pt>
    <dgm:pt modelId="{40DA7B9A-539A-4EB4-A49F-F7E159DCDE62}" type="pres">
      <dgm:prSet presAssocID="{F07EC4E4-C8E0-4CCC-9BE6-22D8D39E7975}" presName="spacer" presStyleCnt="0"/>
      <dgm:spPr/>
    </dgm:pt>
    <dgm:pt modelId="{B02C767B-991B-48C2-92FC-8E6860E93318}" type="pres">
      <dgm:prSet presAssocID="{E4950C94-D494-4C1C-8EEE-C4496CEEC683}" presName="parentText" presStyleLbl="node1" presStyleIdx="1" presStyleCnt="2">
        <dgm:presLayoutVars>
          <dgm:chMax val="0"/>
          <dgm:bulletEnabled val="1"/>
        </dgm:presLayoutVars>
      </dgm:prSet>
      <dgm:spPr>
        <a:prstGeom prst="ellipse">
          <a:avLst/>
        </a:prstGeom>
      </dgm:spPr>
      <dgm:t>
        <a:bodyPr/>
        <a:lstStyle/>
        <a:p>
          <a:endParaRPr lang="el-GR"/>
        </a:p>
      </dgm:t>
    </dgm:pt>
  </dgm:ptLst>
  <dgm:cxnLst>
    <dgm:cxn modelId="{AEB50D70-3444-4A9C-A0DE-89025746DFFF}" srcId="{935969AC-B5C0-485A-9034-2A5F37E89001}" destId="{E4950C94-D494-4C1C-8EEE-C4496CEEC683}" srcOrd="1" destOrd="0" parTransId="{3DA7D0C2-AAC4-455A-92E6-D1333B84112C}" sibTransId="{7CCB47C5-E094-4124-891A-D0368EB6D0DC}"/>
    <dgm:cxn modelId="{758ABFBC-2316-42D9-B4F6-35ABBEC38A16}" type="presOf" srcId="{56A8446F-F3E1-436B-A817-FD83C1A1871D}" destId="{A298ED44-80A4-46FD-9FA2-8EB19EC9EEAE}" srcOrd="0" destOrd="0" presId="urn:microsoft.com/office/officeart/2005/8/layout/vList2"/>
    <dgm:cxn modelId="{55A0FB23-52B8-4517-880E-B68577922E6D}" srcId="{935969AC-B5C0-485A-9034-2A5F37E89001}" destId="{56A8446F-F3E1-436B-A817-FD83C1A1871D}" srcOrd="0" destOrd="0" parTransId="{8F5ED0F6-AB95-4F91-A5E1-D6898EE71E51}" sibTransId="{F07EC4E4-C8E0-4CCC-9BE6-22D8D39E7975}"/>
    <dgm:cxn modelId="{27D24DD9-CD95-49CE-94EE-B28E2E11BBB2}" type="presOf" srcId="{E4950C94-D494-4C1C-8EEE-C4496CEEC683}" destId="{B02C767B-991B-48C2-92FC-8E6860E93318}" srcOrd="0" destOrd="0" presId="urn:microsoft.com/office/officeart/2005/8/layout/vList2"/>
    <dgm:cxn modelId="{CBA91D4C-1FFE-45F1-88D7-FA78687B712E}" type="presOf" srcId="{935969AC-B5C0-485A-9034-2A5F37E89001}" destId="{98D61236-7820-48EE-A8EB-D8FE3ADDA43A}" srcOrd="0" destOrd="0" presId="urn:microsoft.com/office/officeart/2005/8/layout/vList2"/>
    <dgm:cxn modelId="{A8E9C498-5BDC-4CDE-92D5-6D9DAEDEF843}" type="presParOf" srcId="{98D61236-7820-48EE-A8EB-D8FE3ADDA43A}" destId="{A298ED44-80A4-46FD-9FA2-8EB19EC9EEAE}" srcOrd="0" destOrd="0" presId="urn:microsoft.com/office/officeart/2005/8/layout/vList2"/>
    <dgm:cxn modelId="{CB4FCCC7-4E4C-4D80-8CF1-13500251B9B4}" type="presParOf" srcId="{98D61236-7820-48EE-A8EB-D8FE3ADDA43A}" destId="{40DA7B9A-539A-4EB4-A49F-F7E159DCDE62}" srcOrd="1" destOrd="0" presId="urn:microsoft.com/office/officeart/2005/8/layout/vList2"/>
    <dgm:cxn modelId="{51BA294B-B339-4174-BD5F-CD4472926CCD}" type="presParOf" srcId="{98D61236-7820-48EE-A8EB-D8FE3ADDA43A}" destId="{B02C767B-991B-48C2-92FC-8E6860E9331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8377E0-82DF-4D1D-8C5D-95F37C7F1646}"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l-GR"/>
        </a:p>
      </dgm:t>
    </dgm:pt>
    <dgm:pt modelId="{1DF915A1-8C3F-4071-A13D-E4FACBE33352}">
      <dgm:prSet/>
      <dgm:spPr/>
      <dgm:t>
        <a:bodyPr/>
        <a:lstStyle/>
        <a:p>
          <a:pPr rtl="0"/>
          <a:r>
            <a:rPr lang="el-GR" dirty="0">
              <a:latin typeface="Arial" panose="020B0604020202020204" pitchFamily="34" charset="0"/>
              <a:cs typeface="Arial" panose="020B0604020202020204" pitchFamily="34" charset="0"/>
            </a:rPr>
            <a:t>Τους τρόπους κοινωνικοποίησης τους διακρίνουμε σε:  </a:t>
          </a:r>
        </a:p>
      </dgm:t>
    </dgm:pt>
    <dgm:pt modelId="{18C9D351-AB0B-4D9E-B6FB-9C02D4C7610D}" type="parTrans" cxnId="{E09A9ED1-259D-4C3E-9D26-06478F3DCA47}">
      <dgm:prSet/>
      <dgm:spPr/>
      <dgm:t>
        <a:bodyPr/>
        <a:lstStyle/>
        <a:p>
          <a:endParaRPr lang="el-GR"/>
        </a:p>
      </dgm:t>
    </dgm:pt>
    <dgm:pt modelId="{CA70E0E6-1862-4EC8-B8D2-2A4A0CBD52D5}" type="sibTrans" cxnId="{E09A9ED1-259D-4C3E-9D26-06478F3DCA47}">
      <dgm:prSet/>
      <dgm:spPr/>
      <dgm:t>
        <a:bodyPr/>
        <a:lstStyle/>
        <a:p>
          <a:endParaRPr lang="el-GR"/>
        </a:p>
      </dgm:t>
    </dgm:pt>
    <dgm:pt modelId="{20E10E1D-2696-41EA-8D60-E5BE1FFE4FA9}">
      <dgm:prSet/>
      <dgm:spPr/>
      <dgm:t>
        <a:bodyPr/>
        <a:lstStyle/>
        <a:p>
          <a:pPr rtl="0"/>
          <a:r>
            <a:rPr lang="el-GR" b="1" dirty="0">
              <a:latin typeface="Arial" panose="020B0604020202020204" pitchFamily="34" charset="0"/>
              <a:cs typeface="Arial" panose="020B0604020202020204" pitchFamily="34" charset="0"/>
            </a:rPr>
            <a:t>Α. </a:t>
          </a:r>
          <a:r>
            <a:rPr lang="el-GR" dirty="0">
              <a:latin typeface="Arial" panose="020B0604020202020204" pitchFamily="34" charset="0"/>
              <a:cs typeface="Arial" panose="020B0604020202020204" pitchFamily="34" charset="0"/>
            </a:rPr>
            <a:t>Εντολές σύστασης, </a:t>
          </a:r>
        </a:p>
      </dgm:t>
    </dgm:pt>
    <dgm:pt modelId="{F9AC7ED3-B163-4876-95EB-69BD46B274D8}" type="parTrans" cxnId="{551D3F41-94AF-45A1-B2FB-BA1165E63E40}">
      <dgm:prSet/>
      <dgm:spPr/>
      <dgm:t>
        <a:bodyPr/>
        <a:lstStyle/>
        <a:p>
          <a:endParaRPr lang="el-GR"/>
        </a:p>
      </dgm:t>
    </dgm:pt>
    <dgm:pt modelId="{3126E6C2-9B02-4EB9-9220-BC2F1F67C87B}" type="sibTrans" cxnId="{551D3F41-94AF-45A1-B2FB-BA1165E63E40}">
      <dgm:prSet/>
      <dgm:spPr/>
      <dgm:t>
        <a:bodyPr/>
        <a:lstStyle/>
        <a:p>
          <a:endParaRPr lang="el-GR"/>
        </a:p>
      </dgm:t>
    </dgm:pt>
    <dgm:pt modelId="{C00908D5-595D-4DEF-89B6-2D58FB43F137}">
      <dgm:prSet/>
      <dgm:spPr/>
      <dgm:t>
        <a:bodyPr/>
        <a:lstStyle/>
        <a:p>
          <a:pPr rtl="0"/>
          <a:r>
            <a:rPr lang="el-GR" b="1">
              <a:latin typeface="Arial" panose="020B0604020202020204" pitchFamily="34" charset="0"/>
              <a:cs typeface="Arial" panose="020B0604020202020204" pitchFamily="34" charset="0"/>
            </a:rPr>
            <a:t>Β</a:t>
          </a:r>
          <a:r>
            <a:rPr lang="el-GR">
              <a:latin typeface="Arial" panose="020B0604020202020204" pitchFamily="34" charset="0"/>
              <a:cs typeface="Arial" panose="020B0604020202020204" pitchFamily="34" charset="0"/>
            </a:rPr>
            <a:t>. ταύτιση, </a:t>
          </a:r>
        </a:p>
      </dgm:t>
    </dgm:pt>
    <dgm:pt modelId="{A34D3F42-FBCA-4150-91D0-2DE0C2CE3AD1}" type="parTrans" cxnId="{BFDE38A9-209A-4408-996C-0D796BE8764E}">
      <dgm:prSet/>
      <dgm:spPr/>
      <dgm:t>
        <a:bodyPr/>
        <a:lstStyle/>
        <a:p>
          <a:endParaRPr lang="el-GR"/>
        </a:p>
      </dgm:t>
    </dgm:pt>
    <dgm:pt modelId="{E25004C4-8A19-4BAC-8D6A-9176BD1FB4CF}" type="sibTrans" cxnId="{BFDE38A9-209A-4408-996C-0D796BE8764E}">
      <dgm:prSet/>
      <dgm:spPr/>
      <dgm:t>
        <a:bodyPr/>
        <a:lstStyle/>
        <a:p>
          <a:endParaRPr lang="el-GR"/>
        </a:p>
      </dgm:t>
    </dgm:pt>
    <dgm:pt modelId="{4C1AB180-2497-4382-BD77-D3F905EED35E}">
      <dgm:prSet/>
      <dgm:spPr/>
      <dgm:t>
        <a:bodyPr/>
        <a:lstStyle/>
        <a:p>
          <a:pPr rtl="0"/>
          <a:r>
            <a:rPr lang="el-GR" b="1">
              <a:latin typeface="Arial" panose="020B0604020202020204" pitchFamily="34" charset="0"/>
              <a:cs typeface="Arial" panose="020B0604020202020204" pitchFamily="34" charset="0"/>
            </a:rPr>
            <a:t>Γ</a:t>
          </a:r>
          <a:r>
            <a:rPr lang="el-GR">
              <a:latin typeface="Arial" panose="020B0604020202020204" pitchFamily="34" charset="0"/>
              <a:cs typeface="Arial" panose="020B0604020202020204" pitchFamily="34" charset="0"/>
            </a:rPr>
            <a:t>. κοινωνική κριτική</a:t>
          </a:r>
        </a:p>
      </dgm:t>
    </dgm:pt>
    <dgm:pt modelId="{AC18E183-21B1-496D-BEA3-B33EDFC4A344}" type="parTrans" cxnId="{9134FC66-3196-4305-8593-012D32C68A6C}">
      <dgm:prSet/>
      <dgm:spPr/>
      <dgm:t>
        <a:bodyPr/>
        <a:lstStyle/>
        <a:p>
          <a:endParaRPr lang="el-GR"/>
        </a:p>
      </dgm:t>
    </dgm:pt>
    <dgm:pt modelId="{C8074103-1657-423B-9B28-B43A222CABA1}" type="sibTrans" cxnId="{9134FC66-3196-4305-8593-012D32C68A6C}">
      <dgm:prSet/>
      <dgm:spPr/>
      <dgm:t>
        <a:bodyPr/>
        <a:lstStyle/>
        <a:p>
          <a:endParaRPr lang="el-GR"/>
        </a:p>
      </dgm:t>
    </dgm:pt>
    <dgm:pt modelId="{D2CA34B9-AFCB-41C8-B24A-24BC586C50F3}" type="pres">
      <dgm:prSet presAssocID="{218377E0-82DF-4D1D-8C5D-95F37C7F1646}" presName="hierChild1" presStyleCnt="0">
        <dgm:presLayoutVars>
          <dgm:orgChart val="1"/>
          <dgm:chPref val="1"/>
          <dgm:dir/>
          <dgm:animOne val="branch"/>
          <dgm:animLvl val="lvl"/>
          <dgm:resizeHandles/>
        </dgm:presLayoutVars>
      </dgm:prSet>
      <dgm:spPr/>
      <dgm:t>
        <a:bodyPr/>
        <a:lstStyle/>
        <a:p>
          <a:endParaRPr lang="el-GR"/>
        </a:p>
      </dgm:t>
    </dgm:pt>
    <dgm:pt modelId="{6A1CB386-F91B-4063-8859-27F9293D78FD}" type="pres">
      <dgm:prSet presAssocID="{1DF915A1-8C3F-4071-A13D-E4FACBE33352}" presName="hierRoot1" presStyleCnt="0">
        <dgm:presLayoutVars>
          <dgm:hierBranch val="init"/>
        </dgm:presLayoutVars>
      </dgm:prSet>
      <dgm:spPr/>
      <dgm:t>
        <a:bodyPr/>
        <a:lstStyle/>
        <a:p>
          <a:endParaRPr lang="el-GR"/>
        </a:p>
      </dgm:t>
    </dgm:pt>
    <dgm:pt modelId="{EDE0D367-A827-4431-8B22-48C31AB8BB48}" type="pres">
      <dgm:prSet presAssocID="{1DF915A1-8C3F-4071-A13D-E4FACBE33352}" presName="rootComposite1" presStyleCnt="0"/>
      <dgm:spPr/>
      <dgm:t>
        <a:bodyPr/>
        <a:lstStyle/>
        <a:p>
          <a:endParaRPr lang="el-GR"/>
        </a:p>
      </dgm:t>
    </dgm:pt>
    <dgm:pt modelId="{1127A3FD-A186-4FB6-999D-AA03CDA51E2D}" type="pres">
      <dgm:prSet presAssocID="{1DF915A1-8C3F-4071-A13D-E4FACBE33352}" presName="rootText1" presStyleLbl="node0" presStyleIdx="0" presStyleCnt="1" custScaleX="170878">
        <dgm:presLayoutVars>
          <dgm:chPref val="3"/>
        </dgm:presLayoutVars>
      </dgm:prSet>
      <dgm:spPr/>
      <dgm:t>
        <a:bodyPr/>
        <a:lstStyle/>
        <a:p>
          <a:endParaRPr lang="el-GR"/>
        </a:p>
      </dgm:t>
    </dgm:pt>
    <dgm:pt modelId="{14436A01-F682-44FC-A30B-9191BFA46234}" type="pres">
      <dgm:prSet presAssocID="{1DF915A1-8C3F-4071-A13D-E4FACBE33352}" presName="rootConnector1" presStyleLbl="node1" presStyleIdx="0" presStyleCnt="0"/>
      <dgm:spPr/>
      <dgm:t>
        <a:bodyPr/>
        <a:lstStyle/>
        <a:p>
          <a:endParaRPr lang="el-GR"/>
        </a:p>
      </dgm:t>
    </dgm:pt>
    <dgm:pt modelId="{E4CF6D8E-42A8-4F29-A95E-85A8897EC904}" type="pres">
      <dgm:prSet presAssocID="{1DF915A1-8C3F-4071-A13D-E4FACBE33352}" presName="hierChild2" presStyleCnt="0"/>
      <dgm:spPr/>
      <dgm:t>
        <a:bodyPr/>
        <a:lstStyle/>
        <a:p>
          <a:endParaRPr lang="el-GR"/>
        </a:p>
      </dgm:t>
    </dgm:pt>
    <dgm:pt modelId="{ECCC6211-14AE-4995-AEE0-61723FB542F9}" type="pres">
      <dgm:prSet presAssocID="{F9AC7ED3-B163-4876-95EB-69BD46B274D8}" presName="Name37" presStyleLbl="parChTrans1D2" presStyleIdx="0" presStyleCnt="3"/>
      <dgm:spPr/>
      <dgm:t>
        <a:bodyPr/>
        <a:lstStyle/>
        <a:p>
          <a:endParaRPr lang="el-GR"/>
        </a:p>
      </dgm:t>
    </dgm:pt>
    <dgm:pt modelId="{DCC45424-16EE-465C-9D35-790F913B0F4E}" type="pres">
      <dgm:prSet presAssocID="{20E10E1D-2696-41EA-8D60-E5BE1FFE4FA9}" presName="hierRoot2" presStyleCnt="0">
        <dgm:presLayoutVars>
          <dgm:hierBranch val="init"/>
        </dgm:presLayoutVars>
      </dgm:prSet>
      <dgm:spPr/>
      <dgm:t>
        <a:bodyPr/>
        <a:lstStyle/>
        <a:p>
          <a:endParaRPr lang="el-GR"/>
        </a:p>
      </dgm:t>
    </dgm:pt>
    <dgm:pt modelId="{AF24CDB6-9996-425C-A94E-E93841CAF04B}" type="pres">
      <dgm:prSet presAssocID="{20E10E1D-2696-41EA-8D60-E5BE1FFE4FA9}" presName="rootComposite" presStyleCnt="0"/>
      <dgm:spPr/>
      <dgm:t>
        <a:bodyPr/>
        <a:lstStyle/>
        <a:p>
          <a:endParaRPr lang="el-GR"/>
        </a:p>
      </dgm:t>
    </dgm:pt>
    <dgm:pt modelId="{CA8BAB5C-49CE-46DD-9563-41A4AB00FFC9}" type="pres">
      <dgm:prSet presAssocID="{20E10E1D-2696-41EA-8D60-E5BE1FFE4FA9}" presName="rootText" presStyleLbl="node2" presStyleIdx="0" presStyleCnt="3">
        <dgm:presLayoutVars>
          <dgm:chPref val="3"/>
        </dgm:presLayoutVars>
      </dgm:prSet>
      <dgm:spPr/>
      <dgm:t>
        <a:bodyPr/>
        <a:lstStyle/>
        <a:p>
          <a:endParaRPr lang="el-GR"/>
        </a:p>
      </dgm:t>
    </dgm:pt>
    <dgm:pt modelId="{96587866-0D09-4211-A7EC-06C31786C537}" type="pres">
      <dgm:prSet presAssocID="{20E10E1D-2696-41EA-8D60-E5BE1FFE4FA9}" presName="rootConnector" presStyleLbl="node2" presStyleIdx="0" presStyleCnt="3"/>
      <dgm:spPr/>
      <dgm:t>
        <a:bodyPr/>
        <a:lstStyle/>
        <a:p>
          <a:endParaRPr lang="el-GR"/>
        </a:p>
      </dgm:t>
    </dgm:pt>
    <dgm:pt modelId="{44DA73C6-128C-4425-9845-69513AB42F31}" type="pres">
      <dgm:prSet presAssocID="{20E10E1D-2696-41EA-8D60-E5BE1FFE4FA9}" presName="hierChild4" presStyleCnt="0"/>
      <dgm:spPr/>
      <dgm:t>
        <a:bodyPr/>
        <a:lstStyle/>
        <a:p>
          <a:endParaRPr lang="el-GR"/>
        </a:p>
      </dgm:t>
    </dgm:pt>
    <dgm:pt modelId="{3F174F29-5632-4FCD-857E-1CCF5FDE0169}" type="pres">
      <dgm:prSet presAssocID="{20E10E1D-2696-41EA-8D60-E5BE1FFE4FA9}" presName="hierChild5" presStyleCnt="0"/>
      <dgm:spPr/>
      <dgm:t>
        <a:bodyPr/>
        <a:lstStyle/>
        <a:p>
          <a:endParaRPr lang="el-GR"/>
        </a:p>
      </dgm:t>
    </dgm:pt>
    <dgm:pt modelId="{A2441887-2D07-4140-B203-EF2AD5696330}" type="pres">
      <dgm:prSet presAssocID="{A34D3F42-FBCA-4150-91D0-2DE0C2CE3AD1}" presName="Name37" presStyleLbl="parChTrans1D2" presStyleIdx="1" presStyleCnt="3"/>
      <dgm:spPr/>
      <dgm:t>
        <a:bodyPr/>
        <a:lstStyle/>
        <a:p>
          <a:endParaRPr lang="el-GR"/>
        </a:p>
      </dgm:t>
    </dgm:pt>
    <dgm:pt modelId="{3CF15C8D-8D07-42A8-B5DF-72B21633E335}" type="pres">
      <dgm:prSet presAssocID="{C00908D5-595D-4DEF-89B6-2D58FB43F137}" presName="hierRoot2" presStyleCnt="0">
        <dgm:presLayoutVars>
          <dgm:hierBranch val="init"/>
        </dgm:presLayoutVars>
      </dgm:prSet>
      <dgm:spPr/>
      <dgm:t>
        <a:bodyPr/>
        <a:lstStyle/>
        <a:p>
          <a:endParaRPr lang="el-GR"/>
        </a:p>
      </dgm:t>
    </dgm:pt>
    <dgm:pt modelId="{E324DA42-0531-4F6B-B9CF-982664B3E5CE}" type="pres">
      <dgm:prSet presAssocID="{C00908D5-595D-4DEF-89B6-2D58FB43F137}" presName="rootComposite" presStyleCnt="0"/>
      <dgm:spPr/>
      <dgm:t>
        <a:bodyPr/>
        <a:lstStyle/>
        <a:p>
          <a:endParaRPr lang="el-GR"/>
        </a:p>
      </dgm:t>
    </dgm:pt>
    <dgm:pt modelId="{B68133DC-4E05-4EC0-9550-45BB3D4CCEC9}" type="pres">
      <dgm:prSet presAssocID="{C00908D5-595D-4DEF-89B6-2D58FB43F137}" presName="rootText" presStyleLbl="node2" presStyleIdx="1" presStyleCnt="3">
        <dgm:presLayoutVars>
          <dgm:chPref val="3"/>
        </dgm:presLayoutVars>
      </dgm:prSet>
      <dgm:spPr/>
      <dgm:t>
        <a:bodyPr/>
        <a:lstStyle/>
        <a:p>
          <a:endParaRPr lang="el-GR"/>
        </a:p>
      </dgm:t>
    </dgm:pt>
    <dgm:pt modelId="{F9448875-D7EC-444B-84CE-1AE17AA97EFD}" type="pres">
      <dgm:prSet presAssocID="{C00908D5-595D-4DEF-89B6-2D58FB43F137}" presName="rootConnector" presStyleLbl="node2" presStyleIdx="1" presStyleCnt="3"/>
      <dgm:spPr/>
      <dgm:t>
        <a:bodyPr/>
        <a:lstStyle/>
        <a:p>
          <a:endParaRPr lang="el-GR"/>
        </a:p>
      </dgm:t>
    </dgm:pt>
    <dgm:pt modelId="{2F79CCFB-385B-49AA-A18F-5503E0952129}" type="pres">
      <dgm:prSet presAssocID="{C00908D5-595D-4DEF-89B6-2D58FB43F137}" presName="hierChild4" presStyleCnt="0"/>
      <dgm:spPr/>
      <dgm:t>
        <a:bodyPr/>
        <a:lstStyle/>
        <a:p>
          <a:endParaRPr lang="el-GR"/>
        </a:p>
      </dgm:t>
    </dgm:pt>
    <dgm:pt modelId="{FE376F5F-A317-462A-B8B6-BC8B01952269}" type="pres">
      <dgm:prSet presAssocID="{C00908D5-595D-4DEF-89B6-2D58FB43F137}" presName="hierChild5" presStyleCnt="0"/>
      <dgm:spPr/>
      <dgm:t>
        <a:bodyPr/>
        <a:lstStyle/>
        <a:p>
          <a:endParaRPr lang="el-GR"/>
        </a:p>
      </dgm:t>
    </dgm:pt>
    <dgm:pt modelId="{F03B9BC4-7EBE-4FF3-9078-593E8EEE896B}" type="pres">
      <dgm:prSet presAssocID="{AC18E183-21B1-496D-BEA3-B33EDFC4A344}" presName="Name37" presStyleLbl="parChTrans1D2" presStyleIdx="2" presStyleCnt="3"/>
      <dgm:spPr/>
      <dgm:t>
        <a:bodyPr/>
        <a:lstStyle/>
        <a:p>
          <a:endParaRPr lang="el-GR"/>
        </a:p>
      </dgm:t>
    </dgm:pt>
    <dgm:pt modelId="{42798DF1-3BFF-4866-A331-416913EF7C5C}" type="pres">
      <dgm:prSet presAssocID="{4C1AB180-2497-4382-BD77-D3F905EED35E}" presName="hierRoot2" presStyleCnt="0">
        <dgm:presLayoutVars>
          <dgm:hierBranch val="init"/>
        </dgm:presLayoutVars>
      </dgm:prSet>
      <dgm:spPr/>
      <dgm:t>
        <a:bodyPr/>
        <a:lstStyle/>
        <a:p>
          <a:endParaRPr lang="el-GR"/>
        </a:p>
      </dgm:t>
    </dgm:pt>
    <dgm:pt modelId="{D6F6AC16-605E-44D1-9AEC-3EFC4F1E5110}" type="pres">
      <dgm:prSet presAssocID="{4C1AB180-2497-4382-BD77-D3F905EED35E}" presName="rootComposite" presStyleCnt="0"/>
      <dgm:spPr/>
      <dgm:t>
        <a:bodyPr/>
        <a:lstStyle/>
        <a:p>
          <a:endParaRPr lang="el-GR"/>
        </a:p>
      </dgm:t>
    </dgm:pt>
    <dgm:pt modelId="{0A9E0AE7-647E-4DFD-AE9F-881C7F5698CE}" type="pres">
      <dgm:prSet presAssocID="{4C1AB180-2497-4382-BD77-D3F905EED35E}" presName="rootText" presStyleLbl="node2" presStyleIdx="2" presStyleCnt="3">
        <dgm:presLayoutVars>
          <dgm:chPref val="3"/>
        </dgm:presLayoutVars>
      </dgm:prSet>
      <dgm:spPr/>
      <dgm:t>
        <a:bodyPr/>
        <a:lstStyle/>
        <a:p>
          <a:endParaRPr lang="el-GR"/>
        </a:p>
      </dgm:t>
    </dgm:pt>
    <dgm:pt modelId="{0FA6A83F-BE62-4289-918E-1F8003974B39}" type="pres">
      <dgm:prSet presAssocID="{4C1AB180-2497-4382-BD77-D3F905EED35E}" presName="rootConnector" presStyleLbl="node2" presStyleIdx="2" presStyleCnt="3"/>
      <dgm:spPr/>
      <dgm:t>
        <a:bodyPr/>
        <a:lstStyle/>
        <a:p>
          <a:endParaRPr lang="el-GR"/>
        </a:p>
      </dgm:t>
    </dgm:pt>
    <dgm:pt modelId="{2AF508E9-8139-4D96-885D-9AAE20C1812C}" type="pres">
      <dgm:prSet presAssocID="{4C1AB180-2497-4382-BD77-D3F905EED35E}" presName="hierChild4" presStyleCnt="0"/>
      <dgm:spPr/>
      <dgm:t>
        <a:bodyPr/>
        <a:lstStyle/>
        <a:p>
          <a:endParaRPr lang="el-GR"/>
        </a:p>
      </dgm:t>
    </dgm:pt>
    <dgm:pt modelId="{AD4DBF26-AAFD-419A-8488-8806592D74DC}" type="pres">
      <dgm:prSet presAssocID="{4C1AB180-2497-4382-BD77-D3F905EED35E}" presName="hierChild5" presStyleCnt="0"/>
      <dgm:spPr/>
      <dgm:t>
        <a:bodyPr/>
        <a:lstStyle/>
        <a:p>
          <a:endParaRPr lang="el-GR"/>
        </a:p>
      </dgm:t>
    </dgm:pt>
    <dgm:pt modelId="{9E17729C-FBDD-43E7-A8D9-200B9F023B0F}" type="pres">
      <dgm:prSet presAssocID="{1DF915A1-8C3F-4071-A13D-E4FACBE33352}" presName="hierChild3" presStyleCnt="0"/>
      <dgm:spPr/>
      <dgm:t>
        <a:bodyPr/>
        <a:lstStyle/>
        <a:p>
          <a:endParaRPr lang="el-GR"/>
        </a:p>
      </dgm:t>
    </dgm:pt>
  </dgm:ptLst>
  <dgm:cxnLst>
    <dgm:cxn modelId="{254BDF62-E16A-4696-B080-2F07BDCF9158}" type="presOf" srcId="{C00908D5-595D-4DEF-89B6-2D58FB43F137}" destId="{F9448875-D7EC-444B-84CE-1AE17AA97EFD}" srcOrd="1" destOrd="0" presId="urn:microsoft.com/office/officeart/2005/8/layout/orgChart1"/>
    <dgm:cxn modelId="{7EDE1955-7764-48DE-8AB5-8F5B00E225BF}" type="presOf" srcId="{AC18E183-21B1-496D-BEA3-B33EDFC4A344}" destId="{F03B9BC4-7EBE-4FF3-9078-593E8EEE896B}" srcOrd="0" destOrd="0" presId="urn:microsoft.com/office/officeart/2005/8/layout/orgChart1"/>
    <dgm:cxn modelId="{E09A9ED1-259D-4C3E-9D26-06478F3DCA47}" srcId="{218377E0-82DF-4D1D-8C5D-95F37C7F1646}" destId="{1DF915A1-8C3F-4071-A13D-E4FACBE33352}" srcOrd="0" destOrd="0" parTransId="{18C9D351-AB0B-4D9E-B6FB-9C02D4C7610D}" sibTransId="{CA70E0E6-1862-4EC8-B8D2-2A4A0CBD52D5}"/>
    <dgm:cxn modelId="{A0A6956C-3B42-4014-BD8C-B1059A19E3A0}" type="presOf" srcId="{4C1AB180-2497-4382-BD77-D3F905EED35E}" destId="{0FA6A83F-BE62-4289-918E-1F8003974B39}" srcOrd="1" destOrd="0" presId="urn:microsoft.com/office/officeart/2005/8/layout/orgChart1"/>
    <dgm:cxn modelId="{6329EB23-8E01-4AFF-90EE-92F16CA7D389}" type="presOf" srcId="{20E10E1D-2696-41EA-8D60-E5BE1FFE4FA9}" destId="{CA8BAB5C-49CE-46DD-9563-41A4AB00FFC9}" srcOrd="0" destOrd="0" presId="urn:microsoft.com/office/officeart/2005/8/layout/orgChart1"/>
    <dgm:cxn modelId="{27EA475A-F870-4F2C-97F9-2F6690405180}" type="presOf" srcId="{A34D3F42-FBCA-4150-91D0-2DE0C2CE3AD1}" destId="{A2441887-2D07-4140-B203-EF2AD5696330}" srcOrd="0" destOrd="0" presId="urn:microsoft.com/office/officeart/2005/8/layout/orgChart1"/>
    <dgm:cxn modelId="{BFDE38A9-209A-4408-996C-0D796BE8764E}" srcId="{1DF915A1-8C3F-4071-A13D-E4FACBE33352}" destId="{C00908D5-595D-4DEF-89B6-2D58FB43F137}" srcOrd="1" destOrd="0" parTransId="{A34D3F42-FBCA-4150-91D0-2DE0C2CE3AD1}" sibTransId="{E25004C4-8A19-4BAC-8D6A-9176BD1FB4CF}"/>
    <dgm:cxn modelId="{551D3F41-94AF-45A1-B2FB-BA1165E63E40}" srcId="{1DF915A1-8C3F-4071-A13D-E4FACBE33352}" destId="{20E10E1D-2696-41EA-8D60-E5BE1FFE4FA9}" srcOrd="0" destOrd="0" parTransId="{F9AC7ED3-B163-4876-95EB-69BD46B274D8}" sibTransId="{3126E6C2-9B02-4EB9-9220-BC2F1F67C87B}"/>
    <dgm:cxn modelId="{59DE8039-4CA0-42DA-BF1F-9179A35DD402}" type="presOf" srcId="{C00908D5-595D-4DEF-89B6-2D58FB43F137}" destId="{B68133DC-4E05-4EC0-9550-45BB3D4CCEC9}" srcOrd="0" destOrd="0" presId="urn:microsoft.com/office/officeart/2005/8/layout/orgChart1"/>
    <dgm:cxn modelId="{9134FC66-3196-4305-8593-012D32C68A6C}" srcId="{1DF915A1-8C3F-4071-A13D-E4FACBE33352}" destId="{4C1AB180-2497-4382-BD77-D3F905EED35E}" srcOrd="2" destOrd="0" parTransId="{AC18E183-21B1-496D-BEA3-B33EDFC4A344}" sibTransId="{C8074103-1657-423B-9B28-B43A222CABA1}"/>
    <dgm:cxn modelId="{F03DB3A6-6BE9-44F8-B8AC-1838DE82C8F6}" type="presOf" srcId="{1DF915A1-8C3F-4071-A13D-E4FACBE33352}" destId="{1127A3FD-A186-4FB6-999D-AA03CDA51E2D}" srcOrd="0" destOrd="0" presId="urn:microsoft.com/office/officeart/2005/8/layout/orgChart1"/>
    <dgm:cxn modelId="{F9719132-8901-4EB6-82BF-9CEA2FCDE74F}" type="presOf" srcId="{1DF915A1-8C3F-4071-A13D-E4FACBE33352}" destId="{14436A01-F682-44FC-A30B-9191BFA46234}" srcOrd="1" destOrd="0" presId="urn:microsoft.com/office/officeart/2005/8/layout/orgChart1"/>
    <dgm:cxn modelId="{37170F16-DBE5-46CA-892F-AF2F85A21E05}" type="presOf" srcId="{218377E0-82DF-4D1D-8C5D-95F37C7F1646}" destId="{D2CA34B9-AFCB-41C8-B24A-24BC586C50F3}" srcOrd="0" destOrd="0" presId="urn:microsoft.com/office/officeart/2005/8/layout/orgChart1"/>
    <dgm:cxn modelId="{BDFD9B6F-25BA-4E0C-BFD2-36DEB9B03BB2}" type="presOf" srcId="{20E10E1D-2696-41EA-8D60-E5BE1FFE4FA9}" destId="{96587866-0D09-4211-A7EC-06C31786C537}" srcOrd="1" destOrd="0" presId="urn:microsoft.com/office/officeart/2005/8/layout/orgChart1"/>
    <dgm:cxn modelId="{8D8FA714-8DCD-4834-9A93-3FB202F7AAED}" type="presOf" srcId="{4C1AB180-2497-4382-BD77-D3F905EED35E}" destId="{0A9E0AE7-647E-4DFD-AE9F-881C7F5698CE}" srcOrd="0" destOrd="0" presId="urn:microsoft.com/office/officeart/2005/8/layout/orgChart1"/>
    <dgm:cxn modelId="{B04057A2-934D-4A94-B96C-C1830497DDB5}" type="presOf" srcId="{F9AC7ED3-B163-4876-95EB-69BD46B274D8}" destId="{ECCC6211-14AE-4995-AEE0-61723FB542F9}" srcOrd="0" destOrd="0" presId="urn:microsoft.com/office/officeart/2005/8/layout/orgChart1"/>
    <dgm:cxn modelId="{62D96929-FC62-4343-AF30-537A26C4C914}" type="presParOf" srcId="{D2CA34B9-AFCB-41C8-B24A-24BC586C50F3}" destId="{6A1CB386-F91B-4063-8859-27F9293D78FD}" srcOrd="0" destOrd="0" presId="urn:microsoft.com/office/officeart/2005/8/layout/orgChart1"/>
    <dgm:cxn modelId="{DCC64BCE-116E-4756-83AE-54765D8FE041}" type="presParOf" srcId="{6A1CB386-F91B-4063-8859-27F9293D78FD}" destId="{EDE0D367-A827-4431-8B22-48C31AB8BB48}" srcOrd="0" destOrd="0" presId="urn:microsoft.com/office/officeart/2005/8/layout/orgChart1"/>
    <dgm:cxn modelId="{81B02AC7-1F91-43E4-8701-D1BC605CB603}" type="presParOf" srcId="{EDE0D367-A827-4431-8B22-48C31AB8BB48}" destId="{1127A3FD-A186-4FB6-999D-AA03CDA51E2D}" srcOrd="0" destOrd="0" presId="urn:microsoft.com/office/officeart/2005/8/layout/orgChart1"/>
    <dgm:cxn modelId="{A30A252F-29FC-4020-8F8E-F1FE3F6DF3E3}" type="presParOf" srcId="{EDE0D367-A827-4431-8B22-48C31AB8BB48}" destId="{14436A01-F682-44FC-A30B-9191BFA46234}" srcOrd="1" destOrd="0" presId="urn:microsoft.com/office/officeart/2005/8/layout/orgChart1"/>
    <dgm:cxn modelId="{E700C0D0-0091-4D87-B6D1-693CB7C1FB3D}" type="presParOf" srcId="{6A1CB386-F91B-4063-8859-27F9293D78FD}" destId="{E4CF6D8E-42A8-4F29-A95E-85A8897EC904}" srcOrd="1" destOrd="0" presId="urn:microsoft.com/office/officeart/2005/8/layout/orgChart1"/>
    <dgm:cxn modelId="{9E548784-65F6-47C3-92BB-72BC28CE81B8}" type="presParOf" srcId="{E4CF6D8E-42A8-4F29-A95E-85A8897EC904}" destId="{ECCC6211-14AE-4995-AEE0-61723FB542F9}" srcOrd="0" destOrd="0" presId="urn:microsoft.com/office/officeart/2005/8/layout/orgChart1"/>
    <dgm:cxn modelId="{2EE718FB-EED2-4298-BAAC-C781F92D55FD}" type="presParOf" srcId="{E4CF6D8E-42A8-4F29-A95E-85A8897EC904}" destId="{DCC45424-16EE-465C-9D35-790F913B0F4E}" srcOrd="1" destOrd="0" presId="urn:microsoft.com/office/officeart/2005/8/layout/orgChart1"/>
    <dgm:cxn modelId="{EFF11460-4661-40CA-88B1-424FC04F29D2}" type="presParOf" srcId="{DCC45424-16EE-465C-9D35-790F913B0F4E}" destId="{AF24CDB6-9996-425C-A94E-E93841CAF04B}" srcOrd="0" destOrd="0" presId="urn:microsoft.com/office/officeart/2005/8/layout/orgChart1"/>
    <dgm:cxn modelId="{367EF6B0-343D-45ED-AE47-30999A0FC3D3}" type="presParOf" srcId="{AF24CDB6-9996-425C-A94E-E93841CAF04B}" destId="{CA8BAB5C-49CE-46DD-9563-41A4AB00FFC9}" srcOrd="0" destOrd="0" presId="urn:microsoft.com/office/officeart/2005/8/layout/orgChart1"/>
    <dgm:cxn modelId="{C9FD925A-02B7-4711-8120-F7B22C61A828}" type="presParOf" srcId="{AF24CDB6-9996-425C-A94E-E93841CAF04B}" destId="{96587866-0D09-4211-A7EC-06C31786C537}" srcOrd="1" destOrd="0" presId="urn:microsoft.com/office/officeart/2005/8/layout/orgChart1"/>
    <dgm:cxn modelId="{AAB56D86-1E02-494C-83FB-6761FE7DAAB6}" type="presParOf" srcId="{DCC45424-16EE-465C-9D35-790F913B0F4E}" destId="{44DA73C6-128C-4425-9845-69513AB42F31}" srcOrd="1" destOrd="0" presId="urn:microsoft.com/office/officeart/2005/8/layout/orgChart1"/>
    <dgm:cxn modelId="{42F89C44-52C1-4B12-8E6B-E01DF9C826D8}" type="presParOf" srcId="{DCC45424-16EE-465C-9D35-790F913B0F4E}" destId="{3F174F29-5632-4FCD-857E-1CCF5FDE0169}" srcOrd="2" destOrd="0" presId="urn:microsoft.com/office/officeart/2005/8/layout/orgChart1"/>
    <dgm:cxn modelId="{6878075D-19CF-4745-940E-FDFCA8D18E85}" type="presParOf" srcId="{E4CF6D8E-42A8-4F29-A95E-85A8897EC904}" destId="{A2441887-2D07-4140-B203-EF2AD5696330}" srcOrd="2" destOrd="0" presId="urn:microsoft.com/office/officeart/2005/8/layout/orgChart1"/>
    <dgm:cxn modelId="{ED2AE3FA-32FD-46BD-8FD5-0CD41D908817}" type="presParOf" srcId="{E4CF6D8E-42A8-4F29-A95E-85A8897EC904}" destId="{3CF15C8D-8D07-42A8-B5DF-72B21633E335}" srcOrd="3" destOrd="0" presId="urn:microsoft.com/office/officeart/2005/8/layout/orgChart1"/>
    <dgm:cxn modelId="{32C8F642-EA42-49FB-9CBB-B8AA2CB92A16}" type="presParOf" srcId="{3CF15C8D-8D07-42A8-B5DF-72B21633E335}" destId="{E324DA42-0531-4F6B-B9CF-982664B3E5CE}" srcOrd="0" destOrd="0" presId="urn:microsoft.com/office/officeart/2005/8/layout/orgChart1"/>
    <dgm:cxn modelId="{BC1199BB-6756-4D8C-A85F-F822FD22CF66}" type="presParOf" srcId="{E324DA42-0531-4F6B-B9CF-982664B3E5CE}" destId="{B68133DC-4E05-4EC0-9550-45BB3D4CCEC9}" srcOrd="0" destOrd="0" presId="urn:microsoft.com/office/officeart/2005/8/layout/orgChart1"/>
    <dgm:cxn modelId="{F9BBD446-984F-4477-8AFE-C56C5FC01DB3}" type="presParOf" srcId="{E324DA42-0531-4F6B-B9CF-982664B3E5CE}" destId="{F9448875-D7EC-444B-84CE-1AE17AA97EFD}" srcOrd="1" destOrd="0" presId="urn:microsoft.com/office/officeart/2005/8/layout/orgChart1"/>
    <dgm:cxn modelId="{2AAAF3D4-5B31-4B93-A571-C79E747FE2AC}" type="presParOf" srcId="{3CF15C8D-8D07-42A8-B5DF-72B21633E335}" destId="{2F79CCFB-385B-49AA-A18F-5503E0952129}" srcOrd="1" destOrd="0" presId="urn:microsoft.com/office/officeart/2005/8/layout/orgChart1"/>
    <dgm:cxn modelId="{319BD9E9-1360-465B-A308-04B2DE04C95E}" type="presParOf" srcId="{3CF15C8D-8D07-42A8-B5DF-72B21633E335}" destId="{FE376F5F-A317-462A-B8B6-BC8B01952269}" srcOrd="2" destOrd="0" presId="urn:microsoft.com/office/officeart/2005/8/layout/orgChart1"/>
    <dgm:cxn modelId="{BBF07A91-19E0-48C8-B00D-2AFE30AA6D65}" type="presParOf" srcId="{E4CF6D8E-42A8-4F29-A95E-85A8897EC904}" destId="{F03B9BC4-7EBE-4FF3-9078-593E8EEE896B}" srcOrd="4" destOrd="0" presId="urn:microsoft.com/office/officeart/2005/8/layout/orgChart1"/>
    <dgm:cxn modelId="{E600F269-D0EE-44C0-AF9C-AC0BA593D90B}" type="presParOf" srcId="{E4CF6D8E-42A8-4F29-A95E-85A8897EC904}" destId="{42798DF1-3BFF-4866-A331-416913EF7C5C}" srcOrd="5" destOrd="0" presId="urn:microsoft.com/office/officeart/2005/8/layout/orgChart1"/>
    <dgm:cxn modelId="{8F0A8282-E125-42B9-A888-B0CE46C80AE0}" type="presParOf" srcId="{42798DF1-3BFF-4866-A331-416913EF7C5C}" destId="{D6F6AC16-605E-44D1-9AEC-3EFC4F1E5110}" srcOrd="0" destOrd="0" presId="urn:microsoft.com/office/officeart/2005/8/layout/orgChart1"/>
    <dgm:cxn modelId="{B4941C62-55FA-4DA5-8A80-9FCD65835834}" type="presParOf" srcId="{D6F6AC16-605E-44D1-9AEC-3EFC4F1E5110}" destId="{0A9E0AE7-647E-4DFD-AE9F-881C7F5698CE}" srcOrd="0" destOrd="0" presId="urn:microsoft.com/office/officeart/2005/8/layout/orgChart1"/>
    <dgm:cxn modelId="{4E61D6D8-EA53-441B-A843-804C59E98597}" type="presParOf" srcId="{D6F6AC16-605E-44D1-9AEC-3EFC4F1E5110}" destId="{0FA6A83F-BE62-4289-918E-1F8003974B39}" srcOrd="1" destOrd="0" presId="urn:microsoft.com/office/officeart/2005/8/layout/orgChart1"/>
    <dgm:cxn modelId="{EF7FB0DA-E97C-4E19-8A01-22FEEA0DADF6}" type="presParOf" srcId="{42798DF1-3BFF-4866-A331-416913EF7C5C}" destId="{2AF508E9-8139-4D96-885D-9AAE20C1812C}" srcOrd="1" destOrd="0" presId="urn:microsoft.com/office/officeart/2005/8/layout/orgChart1"/>
    <dgm:cxn modelId="{FB816A1B-6A92-4ECE-A722-5DC6383A01A3}" type="presParOf" srcId="{42798DF1-3BFF-4866-A331-416913EF7C5C}" destId="{AD4DBF26-AAFD-419A-8488-8806592D74DC}" srcOrd="2" destOrd="0" presId="urn:microsoft.com/office/officeart/2005/8/layout/orgChart1"/>
    <dgm:cxn modelId="{F35654C2-83C6-48ED-AD5D-A532266ED379}" type="presParOf" srcId="{6A1CB386-F91B-4063-8859-27F9293D78FD}" destId="{9E17729C-FBDD-43E7-A8D9-200B9F023B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CC3FD-51C0-4BE4-A4EA-8C1C6410936B}">
      <dsp:nvSpPr>
        <dsp:cNvPr id="0" name=""/>
        <dsp:cNvSpPr/>
      </dsp:nvSpPr>
      <dsp:spPr>
        <a:xfrm>
          <a:off x="0" y="0"/>
          <a:ext cx="4351338" cy="4351338"/>
        </a:xfrm>
        <a:prstGeom prst="pie">
          <a:avLst>
            <a:gd name="adj1" fmla="val 5400000"/>
            <a:gd name="adj2" fmla="val 16200000"/>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57C99E-81FB-4E48-A710-D86C3E0675FC}">
      <dsp:nvSpPr>
        <dsp:cNvPr id="0" name=""/>
        <dsp:cNvSpPr/>
      </dsp:nvSpPr>
      <dsp:spPr>
        <a:xfrm>
          <a:off x="2175669" y="0"/>
          <a:ext cx="8035131" cy="4351338"/>
        </a:xfrm>
        <a:prstGeom prst="rect">
          <a:avLst/>
        </a:prstGeom>
        <a:solidFill>
          <a:schemeClr val="lt1">
            <a:alpha val="9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l-GR" sz="3600" kern="1200" dirty="0">
              <a:latin typeface="Arial" panose="020B0604020202020204" pitchFamily="34" charset="0"/>
              <a:cs typeface="Arial" panose="020B0604020202020204" pitchFamily="34" charset="0"/>
            </a:rPr>
            <a:t>Να διακρίνουμε τους τρόπους κοινωνικοποίησης (εντολές σύστασης, ταύτιση, κοινωνική κριτική)</a:t>
          </a:r>
        </a:p>
      </dsp:txBody>
      <dsp:txXfrm>
        <a:off x="2175669" y="0"/>
        <a:ext cx="8035131" cy="2066885"/>
      </dsp:txXfrm>
    </dsp:sp>
    <dsp:sp modelId="{AF9CD634-9666-497E-8ADB-042AF565E225}">
      <dsp:nvSpPr>
        <dsp:cNvPr id="0" name=""/>
        <dsp:cNvSpPr/>
      </dsp:nvSpPr>
      <dsp:spPr>
        <a:xfrm>
          <a:off x="1142226" y="2066885"/>
          <a:ext cx="2066885" cy="2066885"/>
        </a:xfrm>
        <a:prstGeom prst="pie">
          <a:avLst>
            <a:gd name="adj1" fmla="val 5400000"/>
            <a:gd name="adj2" fmla="val 16200000"/>
          </a:avLst>
        </a:prstGeom>
        <a:solidFill>
          <a:schemeClr val="accent2">
            <a:shade val="80000"/>
            <a:hueOff val="347000"/>
            <a:satOff val="-7101"/>
            <a:lumOff val="266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F59AE-8D75-473A-97D1-1AE1AC924136}">
      <dsp:nvSpPr>
        <dsp:cNvPr id="0" name=""/>
        <dsp:cNvSpPr/>
      </dsp:nvSpPr>
      <dsp:spPr>
        <a:xfrm>
          <a:off x="2175669" y="2066885"/>
          <a:ext cx="8035131" cy="2066885"/>
        </a:xfrm>
        <a:prstGeom prst="rect">
          <a:avLst/>
        </a:prstGeom>
        <a:solidFill>
          <a:schemeClr val="lt1">
            <a:alpha val="90000"/>
            <a:hueOff val="0"/>
            <a:satOff val="0"/>
            <a:lumOff val="0"/>
            <a:alphaOff val="0"/>
          </a:schemeClr>
        </a:solidFill>
        <a:ln w="12700" cap="flat" cmpd="sng" algn="ctr">
          <a:solidFill>
            <a:schemeClr val="accent2">
              <a:shade val="80000"/>
              <a:hueOff val="347000"/>
              <a:satOff val="-7101"/>
              <a:lumOff val="2663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l-GR" sz="3600" kern="1200" dirty="0">
              <a:latin typeface="Arial" panose="020B0604020202020204" pitchFamily="34" charset="0"/>
              <a:cs typeface="Arial" panose="020B0604020202020204" pitchFamily="34" charset="0"/>
            </a:rPr>
            <a:t>Να περιγράφουμε τα χαρακτηριστικά τους </a:t>
          </a:r>
        </a:p>
      </dsp:txBody>
      <dsp:txXfrm>
        <a:off x="2175669" y="2066885"/>
        <a:ext cx="8035131" cy="2066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98ED44-80A4-46FD-9FA2-8EB19EC9EEAE}">
      <dsp:nvSpPr>
        <dsp:cNvPr id="0" name=""/>
        <dsp:cNvSpPr/>
      </dsp:nvSpPr>
      <dsp:spPr>
        <a:xfrm>
          <a:off x="0" y="58697"/>
          <a:ext cx="6224335" cy="26009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l-GR" sz="3900" kern="1200" dirty="0">
              <a:latin typeface="Arial" panose="020B0604020202020204" pitchFamily="34" charset="0"/>
              <a:cs typeface="Arial" panose="020B0604020202020204" pitchFamily="34" charset="0"/>
            </a:rPr>
            <a:t>Τι αποκαλούμε φορείς κοινωνικοποίησης;</a:t>
          </a:r>
        </a:p>
      </dsp:txBody>
      <dsp:txXfrm>
        <a:off x="911533" y="439591"/>
        <a:ext cx="4401269" cy="1839122"/>
      </dsp:txXfrm>
    </dsp:sp>
    <dsp:sp modelId="{B02C767B-991B-48C2-92FC-8E6860E93318}">
      <dsp:nvSpPr>
        <dsp:cNvPr id="0" name=""/>
        <dsp:cNvSpPr/>
      </dsp:nvSpPr>
      <dsp:spPr>
        <a:xfrm>
          <a:off x="0" y="2771928"/>
          <a:ext cx="6224335" cy="26009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l-GR" sz="3900" kern="1200" dirty="0">
              <a:latin typeface="Arial" panose="020B0604020202020204" pitchFamily="34" charset="0"/>
              <a:cs typeface="Arial" panose="020B0604020202020204" pitchFamily="34" charset="0"/>
            </a:rPr>
            <a:t>-Ονοματίστε τους</a:t>
          </a:r>
          <a:r>
            <a:rPr lang="en-US" sz="3900" kern="1200" dirty="0">
              <a:latin typeface="Arial" panose="020B0604020202020204" pitchFamily="34" charset="0"/>
              <a:cs typeface="Arial" panose="020B0604020202020204" pitchFamily="34" charset="0"/>
            </a:rPr>
            <a:t>.</a:t>
          </a:r>
          <a:endParaRPr lang="el-GR" sz="3900" kern="1200" dirty="0">
            <a:latin typeface="Arial" panose="020B0604020202020204" pitchFamily="34" charset="0"/>
            <a:cs typeface="Arial" panose="020B0604020202020204" pitchFamily="34" charset="0"/>
          </a:endParaRPr>
        </a:p>
      </dsp:txBody>
      <dsp:txXfrm>
        <a:off x="911533" y="3152822"/>
        <a:ext cx="4401269" cy="18391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B9BC4-7EBE-4FF3-9078-593E8EEE896B}">
      <dsp:nvSpPr>
        <dsp:cNvPr id="0" name=""/>
        <dsp:cNvSpPr/>
      </dsp:nvSpPr>
      <dsp:spPr>
        <a:xfrm>
          <a:off x="5616116" y="1996412"/>
          <a:ext cx="3973443" cy="689605"/>
        </a:xfrm>
        <a:custGeom>
          <a:avLst/>
          <a:gdLst/>
          <a:ahLst/>
          <a:cxnLst/>
          <a:rect l="0" t="0" r="0" b="0"/>
          <a:pathLst>
            <a:path>
              <a:moveTo>
                <a:pt x="0" y="0"/>
              </a:moveTo>
              <a:lnTo>
                <a:pt x="0" y="344802"/>
              </a:lnTo>
              <a:lnTo>
                <a:pt x="3973443" y="344802"/>
              </a:lnTo>
              <a:lnTo>
                <a:pt x="3973443" y="68960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2441887-2D07-4140-B203-EF2AD5696330}">
      <dsp:nvSpPr>
        <dsp:cNvPr id="0" name=""/>
        <dsp:cNvSpPr/>
      </dsp:nvSpPr>
      <dsp:spPr>
        <a:xfrm>
          <a:off x="5570396" y="1996412"/>
          <a:ext cx="91440" cy="689605"/>
        </a:xfrm>
        <a:custGeom>
          <a:avLst/>
          <a:gdLst/>
          <a:ahLst/>
          <a:cxnLst/>
          <a:rect l="0" t="0" r="0" b="0"/>
          <a:pathLst>
            <a:path>
              <a:moveTo>
                <a:pt x="45720" y="0"/>
              </a:moveTo>
              <a:lnTo>
                <a:pt x="45720" y="68960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CCC6211-14AE-4995-AEE0-61723FB542F9}">
      <dsp:nvSpPr>
        <dsp:cNvPr id="0" name=""/>
        <dsp:cNvSpPr/>
      </dsp:nvSpPr>
      <dsp:spPr>
        <a:xfrm>
          <a:off x="1642672" y="1996412"/>
          <a:ext cx="3973443" cy="689605"/>
        </a:xfrm>
        <a:custGeom>
          <a:avLst/>
          <a:gdLst/>
          <a:ahLst/>
          <a:cxnLst/>
          <a:rect l="0" t="0" r="0" b="0"/>
          <a:pathLst>
            <a:path>
              <a:moveTo>
                <a:pt x="3973443" y="0"/>
              </a:moveTo>
              <a:lnTo>
                <a:pt x="3973443" y="344802"/>
              </a:lnTo>
              <a:lnTo>
                <a:pt x="0" y="344802"/>
              </a:lnTo>
              <a:lnTo>
                <a:pt x="0" y="68960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127A3FD-A186-4FB6-999D-AA03CDA51E2D}">
      <dsp:nvSpPr>
        <dsp:cNvPr id="0" name=""/>
        <dsp:cNvSpPr/>
      </dsp:nvSpPr>
      <dsp:spPr>
        <a:xfrm>
          <a:off x="2810438" y="354493"/>
          <a:ext cx="5611355" cy="164191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el-GR" sz="4000" kern="1200" dirty="0">
              <a:latin typeface="Arial" panose="020B0604020202020204" pitchFamily="34" charset="0"/>
              <a:cs typeface="Arial" panose="020B0604020202020204" pitchFamily="34" charset="0"/>
            </a:rPr>
            <a:t>Τους τρόπους κοινωνικοποίησης τους διακρίνουμε σε:  </a:t>
          </a:r>
        </a:p>
      </dsp:txBody>
      <dsp:txXfrm>
        <a:off x="2810438" y="354493"/>
        <a:ext cx="5611355" cy="1641918"/>
      </dsp:txXfrm>
    </dsp:sp>
    <dsp:sp modelId="{CA8BAB5C-49CE-46DD-9563-41A4AB00FFC9}">
      <dsp:nvSpPr>
        <dsp:cNvPr id="0" name=""/>
        <dsp:cNvSpPr/>
      </dsp:nvSpPr>
      <dsp:spPr>
        <a:xfrm>
          <a:off x="754" y="2686018"/>
          <a:ext cx="3283837" cy="164191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el-GR" sz="4000" b="1" kern="1200" dirty="0">
              <a:latin typeface="Arial" panose="020B0604020202020204" pitchFamily="34" charset="0"/>
              <a:cs typeface="Arial" panose="020B0604020202020204" pitchFamily="34" charset="0"/>
            </a:rPr>
            <a:t>Α. </a:t>
          </a:r>
          <a:r>
            <a:rPr lang="el-GR" sz="4000" kern="1200" dirty="0">
              <a:latin typeface="Arial" panose="020B0604020202020204" pitchFamily="34" charset="0"/>
              <a:cs typeface="Arial" panose="020B0604020202020204" pitchFamily="34" charset="0"/>
            </a:rPr>
            <a:t>Εντολές σύστασης, </a:t>
          </a:r>
        </a:p>
      </dsp:txBody>
      <dsp:txXfrm>
        <a:off x="754" y="2686018"/>
        <a:ext cx="3283837" cy="1641918"/>
      </dsp:txXfrm>
    </dsp:sp>
    <dsp:sp modelId="{B68133DC-4E05-4EC0-9550-45BB3D4CCEC9}">
      <dsp:nvSpPr>
        <dsp:cNvPr id="0" name=""/>
        <dsp:cNvSpPr/>
      </dsp:nvSpPr>
      <dsp:spPr>
        <a:xfrm>
          <a:off x="3974197" y="2686018"/>
          <a:ext cx="3283837" cy="164191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el-GR" sz="4000" b="1" kern="1200">
              <a:latin typeface="Arial" panose="020B0604020202020204" pitchFamily="34" charset="0"/>
              <a:cs typeface="Arial" panose="020B0604020202020204" pitchFamily="34" charset="0"/>
            </a:rPr>
            <a:t>Β</a:t>
          </a:r>
          <a:r>
            <a:rPr lang="el-GR" sz="4000" kern="1200">
              <a:latin typeface="Arial" panose="020B0604020202020204" pitchFamily="34" charset="0"/>
              <a:cs typeface="Arial" panose="020B0604020202020204" pitchFamily="34" charset="0"/>
            </a:rPr>
            <a:t>. ταύτιση, </a:t>
          </a:r>
        </a:p>
      </dsp:txBody>
      <dsp:txXfrm>
        <a:off x="3974197" y="2686018"/>
        <a:ext cx="3283837" cy="1641918"/>
      </dsp:txXfrm>
    </dsp:sp>
    <dsp:sp modelId="{0A9E0AE7-647E-4DFD-AE9F-881C7F5698CE}">
      <dsp:nvSpPr>
        <dsp:cNvPr id="0" name=""/>
        <dsp:cNvSpPr/>
      </dsp:nvSpPr>
      <dsp:spPr>
        <a:xfrm>
          <a:off x="7947640" y="2686018"/>
          <a:ext cx="3283837" cy="164191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el-GR" sz="4000" b="1" kern="1200">
              <a:latin typeface="Arial" panose="020B0604020202020204" pitchFamily="34" charset="0"/>
              <a:cs typeface="Arial" panose="020B0604020202020204" pitchFamily="34" charset="0"/>
            </a:rPr>
            <a:t>Γ</a:t>
          </a:r>
          <a:r>
            <a:rPr lang="el-GR" sz="4000" kern="1200">
              <a:latin typeface="Arial" panose="020B0604020202020204" pitchFamily="34" charset="0"/>
              <a:cs typeface="Arial" panose="020B0604020202020204" pitchFamily="34" charset="0"/>
            </a:rPr>
            <a:t>. κοινωνική κριτική</a:t>
          </a:r>
        </a:p>
      </dsp:txBody>
      <dsp:txXfrm>
        <a:off x="7947640" y="2686018"/>
        <a:ext cx="3283837" cy="164191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55869279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94285956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6201613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67502122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13607017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0375239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F481A142-DA77-4A5F-AD1F-14E6C18F0F5F}" type="datetime1">
              <a:rPr lang="en-US" smtClean="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81039976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F481A142-DA77-4A5F-AD1F-14E6C18F0F5F}" type="datetime1">
              <a:rPr lang="en-US" smtClean="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71947974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1A142-DA77-4A5F-AD1F-14E6C18F0F5F}" type="datetime1">
              <a:rPr lang="en-US" smtClean="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26918974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80985953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87931765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11/8/2024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3609898921"/>
      </p:ext>
    </p:extLst>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8" name="Arc 37">
            <a:extLst>
              <a:ext uri="{FF2B5EF4-FFF2-40B4-BE49-F238E27FC236}">
                <a16:creationId xmlns:a16="http://schemas.microsoft.com/office/drawing/2014/main"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BBB27966-D5D8-11FD-F12A-9264C89CDEFA}"/>
              </a:ext>
            </a:extLst>
          </p:cNvPr>
          <p:cNvSpPr>
            <a:spLocks noGrp="1"/>
          </p:cNvSpPr>
          <p:nvPr>
            <p:ph type="ctrTitle"/>
          </p:nvPr>
        </p:nvSpPr>
        <p:spPr>
          <a:xfrm>
            <a:off x="4038600" y="1939159"/>
            <a:ext cx="7644627" cy="2751086"/>
          </a:xfrm>
        </p:spPr>
        <p:txBody>
          <a:bodyPr anchor="ctr">
            <a:normAutofit/>
          </a:bodyPr>
          <a:lstStyle/>
          <a:p>
            <a:pPr>
              <a:spcBef>
                <a:spcPts val="300"/>
              </a:spcBef>
              <a:spcAft>
                <a:spcPts val="720"/>
              </a:spcAft>
            </a:pPr>
            <a:r>
              <a:rPr lang="el-GR" sz="2500" dirty="0">
                <a:effectLst/>
                <a:latin typeface="Arial" panose="020B0604020202020204" pitchFamily="34" charset="0"/>
                <a:ea typeface="Calibri" panose="020F0502020204030204" pitchFamily="34" charset="0"/>
                <a:cs typeface="Arial" panose="020B0604020202020204" pitchFamily="34" charset="0"/>
              </a:rPr>
              <a:t>5. Κοινωνικοποίηση και κοινωνικός έλεγχος</a:t>
            </a:r>
            <a:r>
              <a:rPr lang="el-GR" sz="3000" b="1" dirty="0">
                <a:effectLst/>
                <a:latin typeface="Arial" panose="020B0604020202020204" pitchFamily="34" charset="0"/>
                <a:ea typeface="Calibri" panose="020F0502020204030204" pitchFamily="34" charset="0"/>
                <a:cs typeface="Arial" panose="020B0604020202020204" pitchFamily="34" charset="0"/>
              </a:rPr>
              <a:t/>
            </a:r>
            <a:br>
              <a:rPr lang="el-GR" sz="3000" b="1" dirty="0">
                <a:effectLst/>
                <a:latin typeface="Arial" panose="020B0604020202020204" pitchFamily="34" charset="0"/>
                <a:ea typeface="Calibri" panose="020F0502020204030204" pitchFamily="34" charset="0"/>
                <a:cs typeface="Arial" panose="020B0604020202020204" pitchFamily="34" charset="0"/>
              </a:rPr>
            </a:br>
            <a:r>
              <a:rPr lang="el-GR" sz="3800" b="1" dirty="0">
                <a:effectLst/>
                <a:latin typeface="Arial" panose="020B0604020202020204" pitchFamily="34" charset="0"/>
                <a:ea typeface="Calibri" panose="020F0502020204030204" pitchFamily="34" charset="0"/>
                <a:cs typeface="Arial" panose="020B0604020202020204" pitchFamily="34" charset="0"/>
              </a:rPr>
              <a:t/>
            </a:r>
            <a:br>
              <a:rPr lang="el-GR" sz="3800" b="1" dirty="0">
                <a:effectLst/>
                <a:latin typeface="Arial" panose="020B0604020202020204" pitchFamily="34" charset="0"/>
                <a:ea typeface="Calibri" panose="020F0502020204030204" pitchFamily="34" charset="0"/>
                <a:cs typeface="Arial" panose="020B0604020202020204" pitchFamily="34" charset="0"/>
              </a:rPr>
            </a:br>
            <a:r>
              <a:rPr lang="el-GR" sz="4000" b="1" dirty="0">
                <a:latin typeface="Arial" panose="020B0604020202020204" pitchFamily="34" charset="0"/>
                <a:ea typeface="Calibri" panose="020F0502020204030204" pitchFamily="34" charset="0"/>
                <a:cs typeface="F"/>
              </a:rPr>
              <a:t>5.3 Τρόποι κοινωνικοποίησης</a:t>
            </a:r>
            <a:endParaRPr lang="el-GR" sz="4000" b="1" dirty="0">
              <a:effectLst/>
              <a:latin typeface="Calibri" panose="020F0502020204030204" pitchFamily="34" charset="0"/>
              <a:ea typeface="Calibri" panose="020F0502020204030204" pitchFamily="34" charset="0"/>
              <a:cs typeface="F"/>
            </a:endParaRPr>
          </a:p>
        </p:txBody>
      </p:sp>
      <p:sp>
        <p:nvSpPr>
          <p:cNvPr id="3" name="Υπότιτλος 2">
            <a:extLst>
              <a:ext uri="{FF2B5EF4-FFF2-40B4-BE49-F238E27FC236}">
                <a16:creationId xmlns:a16="http://schemas.microsoft.com/office/drawing/2014/main" id="{4DCCDD30-9CD9-C6F0-2DEF-6460FFD4FEBC}"/>
              </a:ext>
            </a:extLst>
          </p:cNvPr>
          <p:cNvSpPr>
            <a:spLocks noGrp="1"/>
          </p:cNvSpPr>
          <p:nvPr>
            <p:ph type="subTitle" idx="1"/>
          </p:nvPr>
        </p:nvSpPr>
        <p:spPr>
          <a:xfrm>
            <a:off x="4038600" y="4782320"/>
            <a:ext cx="7644627" cy="1329443"/>
          </a:xfrm>
        </p:spPr>
        <p:txBody>
          <a:bodyPr>
            <a:normAutofit/>
          </a:bodyPr>
          <a:lstStyle/>
          <a:p>
            <a:pPr>
              <a:spcBef>
                <a:spcPts val="300"/>
              </a:spcBef>
              <a:spcAft>
                <a:spcPts val="720"/>
              </a:spcAft>
            </a:pPr>
            <a:r>
              <a:rPr lang="el-GR" dirty="0">
                <a:effectLst/>
                <a:latin typeface="Arial" panose="020B0604020202020204" pitchFamily="34" charset="0"/>
                <a:ea typeface="Calibri" panose="020F0502020204030204" pitchFamily="34" charset="0"/>
                <a:cs typeface="F"/>
              </a:rPr>
              <a:t>Κοινωνική και Πολιτική Αγωγή Γ΄ Γυμνάσιου, βιβλίο μαθητή, Κεφ. 5.3., σ. 42. </a:t>
            </a:r>
            <a:endParaRPr lang="el-GR" dirty="0">
              <a:effectLst/>
              <a:latin typeface="Calibri" panose="020F0502020204030204" pitchFamily="34" charset="0"/>
              <a:ea typeface="Calibri" panose="020F0502020204030204" pitchFamily="34" charset="0"/>
              <a:cs typeface="F"/>
            </a:endParaRPr>
          </a:p>
        </p:txBody>
      </p:sp>
    </p:spTree>
    <p:extLst>
      <p:ext uri="{BB962C8B-B14F-4D97-AF65-F5344CB8AC3E}">
        <p14:creationId xmlns:p14="http://schemas.microsoft.com/office/powerpoint/2010/main" val="235676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C8908E2-EE49-44D2-9428-A28D2312A8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0" name="Group 19">
            <a:extLst>
              <a:ext uri="{FF2B5EF4-FFF2-40B4-BE49-F238E27FC236}">
                <a16:creationId xmlns:a16="http://schemas.microsoft.com/office/drawing/2014/main" id="{05314994-6337-4875-8CF5-652CAFE8342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21" name="Rectangle 20">
              <a:extLst>
                <a:ext uri="{FF2B5EF4-FFF2-40B4-BE49-F238E27FC236}">
                  <a16:creationId xmlns:a16="http://schemas.microsoft.com/office/drawing/2014/main" id="{B3A2D4D6-D501-439A-9FC6-397879C465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5CD20BAA-1998-4EBB-AD61-13A92072EC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4" name="Freeform: Shape 23">
            <a:extLst>
              <a:ext uri="{FF2B5EF4-FFF2-40B4-BE49-F238E27FC236}">
                <a16:creationId xmlns:a16="http://schemas.microsoft.com/office/drawing/2014/main" id="{7449A6C7-D15F-4AA5-BFA5-71A404B470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6" name="Rectangle 25">
            <a:extLst>
              <a:ext uri="{FF2B5EF4-FFF2-40B4-BE49-F238E27FC236}">
                <a16:creationId xmlns:a16="http://schemas.microsoft.com/office/drawing/2014/main" id="{ED888B23-07FA-482A-96DF-47E31AF1A6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Τίτλος 1">
            <a:extLst>
              <a:ext uri="{FF2B5EF4-FFF2-40B4-BE49-F238E27FC236}">
                <a16:creationId xmlns:a16="http://schemas.microsoft.com/office/drawing/2014/main" id="{93D8527A-4349-02D0-4A1C-7A0FCB9D228A}"/>
              </a:ext>
            </a:extLst>
          </p:cNvPr>
          <p:cNvSpPr>
            <a:spLocks noGrp="1"/>
          </p:cNvSpPr>
          <p:nvPr>
            <p:ph type="title"/>
          </p:nvPr>
        </p:nvSpPr>
        <p:spPr>
          <a:xfrm>
            <a:off x="1143000" y="990599"/>
            <a:ext cx="9906000" cy="685800"/>
          </a:xfrm>
        </p:spPr>
        <p:txBody>
          <a:bodyPr vert="horz" lIns="91440" tIns="45720" rIns="91440" bIns="45720" rtlCol="0" anchor="t">
            <a:normAutofit/>
          </a:bodyPr>
          <a:lstStyle/>
          <a:p>
            <a:pPr algn="ctr"/>
            <a:r>
              <a:rPr lang="en-US" sz="4000" kern="1200" dirty="0">
                <a:solidFill>
                  <a:schemeClr val="tx1"/>
                </a:solidFill>
                <a:latin typeface="Arial" panose="020B0604020202020204" pitchFamily="34" charset="0"/>
                <a:cs typeface="Arial" panose="020B0604020202020204" pitchFamily="34" charset="0"/>
              </a:rPr>
              <a:t>ΔΙΔΑΚΤΙΚΟΙ ΣΤΟΧΟΙ</a:t>
            </a:r>
          </a:p>
        </p:txBody>
      </p:sp>
      <p:graphicFrame>
        <p:nvGraphicFramePr>
          <p:cNvPr id="5" name="Θέση περιεχομένου 4">
            <a:extLst>
              <a:ext uri="{FF2B5EF4-FFF2-40B4-BE49-F238E27FC236}">
                <a16:creationId xmlns:a16="http://schemas.microsoft.com/office/drawing/2014/main" id="{21DD65CD-B8E3-4803-5895-30F6675E1829}"/>
              </a:ext>
            </a:extLst>
          </p:cNvPr>
          <p:cNvGraphicFramePr>
            <a:graphicFrameLocks noGrp="1"/>
          </p:cNvGraphicFramePr>
          <p:nvPr>
            <p:ph sz="half" idx="1"/>
            <p:extLst>
              <p:ext uri="{D42A27DB-BD31-4B8C-83A1-F6EECF244321}">
                <p14:modId xmlns:p14="http://schemas.microsoft.com/office/powerpoint/2010/main" val="3602946852"/>
              </p:ext>
            </p:extLst>
          </p:nvPr>
        </p:nvGraphicFramePr>
        <p:xfrm>
          <a:off x="838200" y="1825625"/>
          <a:ext cx="102108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777A147A-9ED8-46B4-8660-1B3C2AA880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a16="http://schemas.microsoft.com/office/drawing/2014/main" id="{152C5B2E-7DA7-31CB-9555-EC8813BA6EAE}"/>
              </a:ext>
            </a:extLst>
          </p:cNvPr>
          <p:cNvSpPr>
            <a:spLocks noGrp="1"/>
          </p:cNvSpPr>
          <p:nvPr>
            <p:ph type="title"/>
          </p:nvPr>
        </p:nvSpPr>
        <p:spPr>
          <a:xfrm>
            <a:off x="841248" y="548640"/>
            <a:ext cx="3600860" cy="5431536"/>
          </a:xfrm>
        </p:spPr>
        <p:txBody>
          <a:bodyPr anchor="ctr">
            <a:normAutofit/>
          </a:bodyPr>
          <a:lstStyle/>
          <a:p>
            <a:r>
              <a:rPr lang="el-GR" sz="5400" dirty="0">
                <a:latin typeface="Arial" pitchFamily="34" charset="0"/>
                <a:cs typeface="Arial" pitchFamily="34" charset="0"/>
              </a:rPr>
              <a:t>Ανάκληση Γνώσεων</a:t>
            </a:r>
            <a:r>
              <a:rPr lang="en-US" sz="5400" dirty="0">
                <a:latin typeface="Arial" pitchFamily="34" charset="0"/>
                <a:cs typeface="Arial" pitchFamily="34" charset="0"/>
              </a:rPr>
              <a:t>: </a:t>
            </a:r>
            <a:endParaRPr lang="el-GR" sz="5400" dirty="0">
              <a:latin typeface="Arial" pitchFamily="34" charset="0"/>
              <a:cs typeface="Arial" pitchFamily="34" charset="0"/>
            </a:endParaRPr>
          </a:p>
        </p:txBody>
      </p:sp>
      <p:graphicFrame>
        <p:nvGraphicFramePr>
          <p:cNvPr id="21" name="Θέση περιεχομένου 6">
            <a:extLst>
              <a:ext uri="{FF2B5EF4-FFF2-40B4-BE49-F238E27FC236}">
                <a16:creationId xmlns:a16="http://schemas.microsoft.com/office/drawing/2014/main" id="{5E97394D-BC2F-7385-59F8-FB8B81657425}"/>
              </a:ext>
            </a:extLst>
          </p:cNvPr>
          <p:cNvGraphicFramePr>
            <a:graphicFrameLocks noGrp="1"/>
          </p:cNvGraphicFramePr>
          <p:nvPr>
            <p:ph idx="1"/>
            <p:extLst>
              <p:ext uri="{D42A27DB-BD31-4B8C-83A1-F6EECF244321}">
                <p14:modId xmlns:p14="http://schemas.microsoft.com/office/powerpoint/2010/main" val="2016768756"/>
              </p:ext>
            </p:extLst>
          </p:nvPr>
        </p:nvGraphicFramePr>
        <p:xfrm>
          <a:off x="5126418" y="552091"/>
          <a:ext cx="6224335" cy="5431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57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DA608043-F13A-1506-A350-3E27D0B1881E}"/>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3200" kern="1200" dirty="0">
                <a:solidFill>
                  <a:schemeClr val="tx1"/>
                </a:solidFill>
                <a:latin typeface="Arial" panose="020B0604020202020204" pitchFamily="34" charset="0"/>
                <a:cs typeface="Arial" panose="020B0604020202020204" pitchFamily="34" charset="0"/>
              </a:rPr>
              <a:t/>
            </a:r>
            <a:br>
              <a:rPr lang="en-US" sz="3200" kern="1200" dirty="0">
                <a:solidFill>
                  <a:schemeClr val="tx1"/>
                </a:solidFill>
                <a:latin typeface="Arial" panose="020B0604020202020204" pitchFamily="34" charset="0"/>
                <a:cs typeface="Arial" panose="020B0604020202020204" pitchFamily="34" charset="0"/>
              </a:rPr>
            </a:br>
            <a:r>
              <a:rPr lang="en-US" sz="3200" kern="1200" dirty="0" err="1">
                <a:solidFill>
                  <a:schemeClr val="tx1"/>
                </a:solidFill>
                <a:latin typeface="Arial" panose="020B0604020202020204" pitchFamily="34" charset="0"/>
                <a:cs typeface="Arial" panose="020B0604020202020204" pitchFamily="34" charset="0"/>
              </a:rPr>
              <a:t>Με</a:t>
            </a:r>
            <a:r>
              <a:rPr lang="en-US" sz="3200" kern="1200" dirty="0">
                <a:solidFill>
                  <a:schemeClr val="tx1"/>
                </a:solidFill>
                <a:latin typeface="Arial" panose="020B0604020202020204" pitchFamily="34" charset="0"/>
                <a:cs typeface="Arial" panose="020B0604020202020204" pitchFamily="34" charset="0"/>
              </a:rPr>
              <a:t> π</a:t>
            </a:r>
            <a:r>
              <a:rPr lang="en-US" sz="3200" kern="1200" dirty="0" err="1">
                <a:solidFill>
                  <a:schemeClr val="tx1"/>
                </a:solidFill>
                <a:latin typeface="Arial" panose="020B0604020202020204" pitchFamily="34" charset="0"/>
                <a:cs typeface="Arial" panose="020B0604020202020204" pitchFamily="34" charset="0"/>
              </a:rPr>
              <a:t>οιους</a:t>
            </a:r>
            <a:r>
              <a:rPr lang="en-US" sz="3200" kern="1200" dirty="0">
                <a:solidFill>
                  <a:schemeClr val="tx1"/>
                </a:solidFill>
                <a:latin typeface="Arial" panose="020B0604020202020204" pitchFamily="34" charset="0"/>
                <a:cs typeface="Arial" panose="020B0604020202020204" pitchFamily="34" charset="0"/>
              </a:rPr>
              <a:t> </a:t>
            </a:r>
            <a:r>
              <a:rPr lang="en-US" sz="3200" kern="1200" dirty="0" err="1">
                <a:solidFill>
                  <a:schemeClr val="tx1"/>
                </a:solidFill>
                <a:latin typeface="Arial" panose="020B0604020202020204" pitchFamily="34" charset="0"/>
                <a:cs typeface="Arial" panose="020B0604020202020204" pitchFamily="34" charset="0"/>
              </a:rPr>
              <a:t>τρό</a:t>
            </a:r>
            <a:r>
              <a:rPr lang="en-US" sz="3200" kern="1200" dirty="0">
                <a:solidFill>
                  <a:schemeClr val="tx1"/>
                </a:solidFill>
                <a:latin typeface="Arial" panose="020B0604020202020204" pitchFamily="34" charset="0"/>
                <a:cs typeface="Arial" panose="020B0604020202020204" pitchFamily="34" charset="0"/>
              </a:rPr>
              <a:t>πους μάθατε πώς να απευθύνεστε σε έναν άγνωστο ή πώς να συμπεριφέρεστε στο σχoλείο; </a:t>
            </a:r>
            <a:br>
              <a:rPr lang="en-US" sz="3200" kern="1200" dirty="0">
                <a:solidFill>
                  <a:schemeClr val="tx1"/>
                </a:solidFill>
                <a:latin typeface="Arial" panose="020B0604020202020204" pitchFamily="34" charset="0"/>
                <a:cs typeface="Arial" panose="020B0604020202020204" pitchFamily="34" charset="0"/>
              </a:rPr>
            </a:br>
            <a:r>
              <a:rPr lang="en-US" sz="3200" kern="1200" dirty="0">
                <a:solidFill>
                  <a:schemeClr val="tx1"/>
                </a:solidFill>
                <a:latin typeface="Arial" panose="020B0604020202020204" pitchFamily="34" charset="0"/>
                <a:cs typeface="Arial" panose="020B0604020202020204" pitchFamily="34" charset="0"/>
              </a:rPr>
              <a:t/>
            </a:r>
            <a:br>
              <a:rPr lang="en-US" sz="3200" kern="1200" dirty="0">
                <a:solidFill>
                  <a:schemeClr val="tx1"/>
                </a:solidFill>
                <a:latin typeface="Arial" panose="020B0604020202020204" pitchFamily="34" charset="0"/>
                <a:cs typeface="Arial" panose="020B0604020202020204" pitchFamily="34" charset="0"/>
              </a:rPr>
            </a:br>
            <a:r>
              <a:rPr lang="en-US" sz="3200" kern="1200" dirty="0">
                <a:solidFill>
                  <a:schemeClr val="tx1"/>
                </a:solidFill>
                <a:latin typeface="Arial" panose="020B0604020202020204" pitchFamily="34" charset="0"/>
                <a:cs typeface="Arial" panose="020B0604020202020204" pitchFamily="34" charset="0"/>
              </a:rPr>
              <a:t>Μπορείτε να τους ανακαλέσετε;</a:t>
            </a:r>
            <a:br>
              <a:rPr lang="en-US" sz="3200" kern="1200" dirty="0">
                <a:solidFill>
                  <a:schemeClr val="tx1"/>
                </a:solidFill>
                <a:latin typeface="Arial" panose="020B0604020202020204" pitchFamily="34" charset="0"/>
                <a:cs typeface="Arial" panose="020B0604020202020204" pitchFamily="34" charset="0"/>
              </a:rPr>
            </a:br>
            <a:endParaRPr lang="en-US" sz="3200" kern="1200" dirty="0">
              <a:solidFill>
                <a:schemeClr val="tx1"/>
              </a:solidFill>
              <a:effectLst/>
              <a:latin typeface="Arial" panose="020B0604020202020204" pitchFamily="34" charset="0"/>
              <a:cs typeface="Arial" panose="020B0604020202020204" pitchFamily="34" charset="0"/>
            </a:endParaRPr>
          </a:p>
        </p:txBody>
      </p:sp>
      <p:cxnSp>
        <p:nvCxnSpPr>
          <p:cNvPr id="43" name="Straight Connector 42">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4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07A7C91-BCC1-74EF-8A1D-BB0784FE7705}"/>
              </a:ext>
            </a:extLst>
          </p:cNvPr>
          <p:cNvSpPr>
            <a:spLocks noGrp="1"/>
          </p:cNvSpPr>
          <p:nvPr>
            <p:ph type="title"/>
          </p:nvPr>
        </p:nvSpPr>
        <p:spPr>
          <a:xfrm>
            <a:off x="838200" y="365125"/>
            <a:ext cx="10515600" cy="887603"/>
          </a:xfrm>
        </p:spPr>
        <p:txBody>
          <a:bodyPr>
            <a:normAutofit fontScale="90000"/>
          </a:bodyPr>
          <a:lstStyle/>
          <a:p>
            <a:pPr algn="ctr"/>
            <a:r>
              <a:rPr lang="el-GR" sz="5400" dirty="0">
                <a:latin typeface="Arial" panose="020B0604020202020204" pitchFamily="34" charset="0"/>
                <a:cs typeface="Arial" panose="020B0604020202020204" pitchFamily="34" charset="0"/>
              </a:rPr>
              <a:t>Διάκριση τρόπων κοινωνικοποίησης</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770251633"/>
              </p:ext>
            </p:extLst>
          </p:nvPr>
        </p:nvGraphicFramePr>
        <p:xfrm>
          <a:off x="669036" y="1929383"/>
          <a:ext cx="11232232" cy="4682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191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p:cNvSpPr>
            <a:spLocks noGrp="1"/>
          </p:cNvSpPr>
          <p:nvPr>
            <p:ph type="ctrTitle"/>
          </p:nvPr>
        </p:nvSpPr>
        <p:spPr>
          <a:xfrm>
            <a:off x="1132610" y="956482"/>
            <a:ext cx="9725889" cy="3456103"/>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lt1"/>
          </a:fillRef>
          <a:effectRef idx="0">
            <a:schemeClr val="accent1"/>
          </a:effectRef>
          <a:fontRef idx="minor">
            <a:schemeClr val="dk1"/>
          </a:fontRef>
        </p:style>
        <p:txBody>
          <a:bodyPr anchor="ctr">
            <a:normAutofit/>
          </a:bodyPr>
          <a:lstStyle/>
          <a:p>
            <a:pPr>
              <a:spcBef>
                <a:spcPts val="300"/>
              </a:spcBef>
              <a:spcAft>
                <a:spcPts val="720"/>
              </a:spcAft>
            </a:pPr>
            <a:r>
              <a:rPr lang="el-GR" sz="3400" dirty="0">
                <a:latin typeface="Arial" panose="020B0604020202020204" pitchFamily="34" charset="0"/>
                <a:ea typeface="Calibri" panose="020F0502020204030204" pitchFamily="34" charset="0"/>
                <a:cs typeface="Arial" panose="020B0604020202020204" pitchFamily="34" charset="0"/>
              </a:rPr>
              <a:t>Εντολές σύστασης, Ταύτιση, Κοινωνική κριτική για την αφομοίωση αξιών και συμπεριφορών: </a:t>
            </a:r>
            <a:r>
              <a:rPr lang="en-US" sz="3400" dirty="0">
                <a:latin typeface="Arial" panose="020B0604020202020204" pitchFamily="34" charset="0"/>
                <a:ea typeface="Calibri" panose="020F0502020204030204" pitchFamily="34" charset="0"/>
                <a:cs typeface="Arial" panose="020B0604020202020204" pitchFamily="34" charset="0"/>
              </a:rPr>
              <a:t/>
            </a:r>
            <a:br>
              <a:rPr lang="en-US" sz="3400" dirty="0">
                <a:latin typeface="Arial" panose="020B0604020202020204" pitchFamily="34" charset="0"/>
                <a:ea typeface="Calibri" panose="020F0502020204030204" pitchFamily="34" charset="0"/>
                <a:cs typeface="Arial" panose="020B0604020202020204" pitchFamily="34" charset="0"/>
              </a:rPr>
            </a:br>
            <a:r>
              <a:rPr lang="el-GR" sz="3400" dirty="0">
                <a:latin typeface="Arial" panose="020B0604020202020204" pitchFamily="34" charset="0"/>
                <a:ea typeface="Calibri" panose="020F0502020204030204" pitchFamily="34" charset="0"/>
                <a:cs typeface="Arial" panose="020B0604020202020204" pitchFamily="34" charset="0"/>
              </a:rPr>
              <a:t/>
            </a:r>
            <a:br>
              <a:rPr lang="el-GR" sz="3400" dirty="0">
                <a:latin typeface="Arial" panose="020B0604020202020204" pitchFamily="34" charset="0"/>
                <a:ea typeface="Calibri" panose="020F0502020204030204" pitchFamily="34" charset="0"/>
                <a:cs typeface="Arial" panose="020B0604020202020204" pitchFamily="34" charset="0"/>
              </a:rPr>
            </a:br>
            <a:r>
              <a:rPr lang="el-GR" sz="3400" dirty="0">
                <a:latin typeface="Arial" panose="020B0604020202020204" pitchFamily="34" charset="0"/>
                <a:ea typeface="Calibri" panose="020F0502020204030204" pitchFamily="34" charset="0"/>
                <a:cs typeface="Arial" panose="020B0604020202020204" pitchFamily="34" charset="0"/>
              </a:rPr>
              <a:t>Τι μπορεί να περιλαμβάνει; Αναφέρετε παραδείγματα που μπορείτε να σκεφτείτε</a:t>
            </a:r>
            <a:endParaRPr lang="el-GR" sz="3400" dirty="0">
              <a:latin typeface="Arial" panose="020B0604020202020204" pitchFamily="34" charset="0"/>
              <a:cs typeface="Arial" panose="020B0604020202020204" pitchFamily="34" charset="0"/>
            </a:endParaRPr>
          </a:p>
        </p:txBody>
      </p:sp>
      <p:cxnSp>
        <p:nvCxnSpPr>
          <p:cNvPr id="27" name="Straight Connector 26">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162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07A7C91-BCC1-74EF-8A1D-BB0784FE7705}"/>
              </a:ext>
            </a:extLst>
          </p:cNvPr>
          <p:cNvSpPr>
            <a:spLocks noGrp="1"/>
          </p:cNvSpPr>
          <p:nvPr>
            <p:ph type="title"/>
          </p:nvPr>
        </p:nvSpPr>
        <p:spPr>
          <a:xfrm>
            <a:off x="838200" y="365126"/>
            <a:ext cx="10515600" cy="1078526"/>
          </a:xfrm>
        </p:spPr>
        <p:txBody>
          <a:bodyPr>
            <a:normAutofit fontScale="90000"/>
          </a:bodyPr>
          <a:lstStyle/>
          <a:p>
            <a:pPr algn="ctr"/>
            <a:r>
              <a:rPr lang="el-GR" sz="5400" dirty="0">
                <a:latin typeface="Arial" panose="020B0604020202020204" pitchFamily="34" charset="0"/>
                <a:cs typeface="Arial" panose="020B0604020202020204" pitchFamily="34" charset="0"/>
              </a:rPr>
              <a:t>Τρόποι κοινωνικοποίησης</a:t>
            </a:r>
            <a:r>
              <a:rPr lang="en-US" sz="5400" dirty="0">
                <a:latin typeface="Arial" panose="020B0604020202020204" pitchFamily="34" charset="0"/>
                <a:cs typeface="Arial" panose="020B0604020202020204" pitchFamily="34" charset="0"/>
              </a:rPr>
              <a:t>: </a:t>
            </a:r>
            <a:r>
              <a:rPr lang="el-GR" sz="5400" dirty="0">
                <a:latin typeface="Arial" panose="020B0604020202020204" pitchFamily="34" charset="0"/>
                <a:cs typeface="Arial" panose="020B0604020202020204" pitchFamily="34" charset="0"/>
              </a:rPr>
              <a:t>σύνοψη</a:t>
            </a:r>
          </a:p>
        </p:txBody>
      </p:sp>
      <p:sp>
        <p:nvSpPr>
          <p:cNvPr id="3" name="Θέση περιεχομένου 2">
            <a:extLst>
              <a:ext uri="{FF2B5EF4-FFF2-40B4-BE49-F238E27FC236}">
                <a16:creationId xmlns:a16="http://schemas.microsoft.com/office/drawing/2014/main" id="{BC62D127-7F1B-05C5-C303-8C5B25D04B34}"/>
              </a:ext>
            </a:extLst>
          </p:cNvPr>
          <p:cNvSpPr>
            <a:spLocks noGrp="1"/>
          </p:cNvSpPr>
          <p:nvPr>
            <p:ph idx="1"/>
          </p:nvPr>
        </p:nvSpPr>
        <p:spPr>
          <a:xfrm>
            <a:off x="478302" y="1929383"/>
            <a:ext cx="11515578" cy="4682431"/>
          </a:xfrm>
        </p:spPr>
        <p:txBody>
          <a:bodyPr>
            <a:noAutofit/>
          </a:bodyPr>
          <a:lstStyle/>
          <a:p>
            <a:pPr algn="just">
              <a:lnSpc>
                <a:spcPct val="115000"/>
              </a:lnSpc>
              <a:spcBef>
                <a:spcPts val="300"/>
              </a:spcBef>
              <a:spcAft>
                <a:spcPts val="720"/>
              </a:spcAft>
            </a:pPr>
            <a:r>
              <a:rPr lang="el-GR" sz="2000" dirty="0">
                <a:solidFill>
                  <a:srgbClr val="000000"/>
                </a:solidFill>
                <a:latin typeface="Arial" panose="020B0604020202020204" pitchFamily="34" charset="0"/>
                <a:ea typeface="Calibri" panose="020F0502020204030204" pitchFamily="34" charset="0"/>
                <a:cs typeface="F"/>
              </a:rPr>
              <a:t>α) </a:t>
            </a:r>
            <a:r>
              <a:rPr lang="el-GR" sz="2000" b="1" dirty="0">
                <a:solidFill>
                  <a:srgbClr val="000000"/>
                </a:solidFill>
                <a:latin typeface="Arial" panose="020B0604020202020204" pitchFamily="34" charset="0"/>
                <a:ea typeface="Calibri" panose="020F0502020204030204" pitchFamily="34" charset="0"/>
                <a:cs typeface="F"/>
              </a:rPr>
              <a:t>Εντολές και συστάσεις</a:t>
            </a:r>
            <a:r>
              <a:rPr lang="el-GR" sz="2000" dirty="0">
                <a:solidFill>
                  <a:srgbClr val="000000"/>
                </a:solidFill>
                <a:latin typeface="Arial" panose="020B0604020202020204" pitchFamily="34" charset="0"/>
                <a:ea typeface="Calibri" panose="020F0502020204030204" pitchFamily="34" charset="0"/>
                <a:cs typeface="F"/>
              </a:rPr>
              <a:t>. Το «μάλωμα» ή το «μπράβο» που λέει μια μητέρα στο παιδί της, η εντολή της διευθύντριας ενός σχολείου για τον τρόπο συμπεριφοράς των μαθητών, το νεύμα επιδοκιμασίας ή αποδοκιμασίας ενός φίλου μας, η συμπεριφορά του οικογενειακού μας περιβάλλοντος απέναντι σε άλλους ανθρώπους.</a:t>
            </a:r>
            <a:endParaRPr lang="el-GR" sz="2000" dirty="0">
              <a:latin typeface="Calibri" panose="020F0502020204030204" pitchFamily="34" charset="0"/>
              <a:ea typeface="Calibri" panose="020F0502020204030204" pitchFamily="34" charset="0"/>
              <a:cs typeface="F"/>
            </a:endParaRPr>
          </a:p>
          <a:p>
            <a:pPr algn="just">
              <a:lnSpc>
                <a:spcPct val="115000"/>
              </a:lnSpc>
              <a:spcBef>
                <a:spcPts val="300"/>
              </a:spcBef>
              <a:spcAft>
                <a:spcPts val="720"/>
              </a:spcAft>
            </a:pPr>
            <a:r>
              <a:rPr lang="el-GR" sz="2000" dirty="0">
                <a:solidFill>
                  <a:srgbClr val="000000"/>
                </a:solidFill>
                <a:latin typeface="Arial" panose="020B0604020202020204" pitchFamily="34" charset="0"/>
                <a:ea typeface="Calibri" panose="020F0502020204030204" pitchFamily="34" charset="0"/>
                <a:cs typeface="F"/>
              </a:rPr>
              <a:t>β) </a:t>
            </a:r>
            <a:r>
              <a:rPr lang="el-GR" sz="2000" b="1" dirty="0">
                <a:solidFill>
                  <a:srgbClr val="000000"/>
                </a:solidFill>
                <a:latin typeface="Arial" panose="020B0604020202020204" pitchFamily="34" charset="0"/>
                <a:ea typeface="Calibri" panose="020F0502020204030204" pitchFamily="34" charset="0"/>
                <a:cs typeface="F"/>
              </a:rPr>
              <a:t>Ταύτιση με πρότυπα που προβάλλει η κοινωνία</a:t>
            </a:r>
            <a:r>
              <a:rPr lang="el-GR" sz="2000" dirty="0">
                <a:solidFill>
                  <a:srgbClr val="000000"/>
                </a:solidFill>
                <a:latin typeface="Arial" panose="020B0604020202020204" pitchFamily="34" charset="0"/>
                <a:ea typeface="Calibri" panose="020F0502020204030204" pitchFamily="34" charset="0"/>
                <a:cs typeface="F"/>
              </a:rPr>
              <a:t>. Ο άνθρωπος ταυτίζεται με άτομα, ομάδες, ρόλους. Τα πρότυπα που προβάλλει η σύγχρονη κοινωνία είναι πολλά και συχνά αντιφατικά μεταξύ τους (π.χ. καταναλωτικό πρότυπο από τα ΜΜΕ, </a:t>
            </a:r>
            <a:r>
              <a:rPr lang="el-GR" sz="2000" dirty="0" err="1">
                <a:solidFill>
                  <a:srgbClr val="000000"/>
                </a:solidFill>
                <a:latin typeface="Arial" panose="020B0604020202020204" pitchFamily="34" charset="0"/>
                <a:ea typeface="Calibri" panose="020F0502020204030204" pitchFamily="34" charset="0"/>
                <a:cs typeface="F"/>
              </a:rPr>
              <a:t>αντικαταναλωτικό</a:t>
            </a:r>
            <a:r>
              <a:rPr lang="el-GR" sz="2000" dirty="0">
                <a:solidFill>
                  <a:srgbClr val="000000"/>
                </a:solidFill>
                <a:latin typeface="Arial" panose="020B0604020202020204" pitchFamily="34" charset="0"/>
                <a:ea typeface="Calibri" panose="020F0502020204030204" pitchFamily="34" charset="0"/>
                <a:cs typeface="F"/>
              </a:rPr>
              <a:t> από τα σχολικά βιβλία). Η επιλογή προτύπου ταύτισης, αποτελεί έκφραση της ιδιαιτερότητας και της μοναδικότητάς του κάθε ατόμου. </a:t>
            </a:r>
            <a:endParaRPr lang="el-GR" sz="2000" dirty="0">
              <a:latin typeface="Calibri" panose="020F0502020204030204" pitchFamily="34" charset="0"/>
              <a:ea typeface="Calibri" panose="020F0502020204030204" pitchFamily="34" charset="0"/>
              <a:cs typeface="F"/>
            </a:endParaRPr>
          </a:p>
          <a:p>
            <a:pPr algn="just">
              <a:lnSpc>
                <a:spcPct val="115000"/>
              </a:lnSpc>
              <a:spcBef>
                <a:spcPts val="300"/>
              </a:spcBef>
              <a:spcAft>
                <a:spcPts val="720"/>
              </a:spcAft>
            </a:pPr>
            <a:r>
              <a:rPr lang="el-GR" sz="2000" dirty="0">
                <a:solidFill>
                  <a:srgbClr val="000000"/>
                </a:solidFill>
                <a:latin typeface="Arial" panose="020B0604020202020204" pitchFamily="34" charset="0"/>
                <a:ea typeface="Calibri" panose="020F0502020204030204" pitchFamily="34" charset="0"/>
                <a:cs typeface="F"/>
              </a:rPr>
              <a:t>γ) </a:t>
            </a:r>
            <a:r>
              <a:rPr lang="el-GR" sz="2000" b="1" dirty="0">
                <a:solidFill>
                  <a:srgbClr val="000000"/>
                </a:solidFill>
                <a:latin typeface="Arial" panose="020B0604020202020204" pitchFamily="34" charset="0"/>
                <a:ea typeface="Calibri" panose="020F0502020204030204" pitchFamily="34" charset="0"/>
                <a:cs typeface="F"/>
              </a:rPr>
              <a:t>Κοινωνική κριτική. </a:t>
            </a:r>
            <a:r>
              <a:rPr lang="el-GR" sz="2000" dirty="0">
                <a:solidFill>
                  <a:srgbClr val="000000"/>
                </a:solidFill>
                <a:latin typeface="Arial" panose="020B0604020202020204" pitchFamily="34" charset="0"/>
                <a:ea typeface="Calibri" panose="020F0502020204030204" pitchFamily="34" charset="0"/>
                <a:cs typeface="F"/>
              </a:rPr>
              <a:t>Αποτελείται από την (</a:t>
            </a:r>
            <a:r>
              <a:rPr lang="en-US" sz="2000" dirty="0" err="1">
                <a:solidFill>
                  <a:srgbClr val="000000"/>
                </a:solidFill>
                <a:latin typeface="Arial" panose="020B0604020202020204" pitchFamily="34" charset="0"/>
                <a:ea typeface="Calibri" panose="020F0502020204030204" pitchFamily="34" charset="0"/>
                <a:cs typeface="F"/>
              </a:rPr>
              <a:t>i</a:t>
            </a:r>
            <a:r>
              <a:rPr lang="el-GR" sz="2000" dirty="0">
                <a:solidFill>
                  <a:srgbClr val="000000"/>
                </a:solidFill>
                <a:latin typeface="Arial" panose="020B0604020202020204" pitchFamily="34" charset="0"/>
                <a:ea typeface="Calibri" panose="020F0502020204030204" pitchFamily="34" charset="0"/>
                <a:cs typeface="F"/>
              </a:rPr>
              <a:t>) </a:t>
            </a:r>
            <a:r>
              <a:rPr lang="el-GR" sz="2000" b="1" dirty="0">
                <a:solidFill>
                  <a:srgbClr val="000000"/>
                </a:solidFill>
                <a:latin typeface="Arial" panose="020B0604020202020204" pitchFamily="34" charset="0"/>
                <a:ea typeface="Calibri" panose="020F0502020204030204" pitchFamily="34" charset="0"/>
                <a:cs typeface="F"/>
              </a:rPr>
              <a:t>άτυπη</a:t>
            </a:r>
            <a:r>
              <a:rPr lang="el-GR" sz="2000" dirty="0">
                <a:solidFill>
                  <a:srgbClr val="000000"/>
                </a:solidFill>
                <a:latin typeface="Arial" panose="020B0604020202020204" pitchFamily="34" charset="0"/>
                <a:ea typeface="Calibri" panose="020F0502020204030204" pitchFamily="34" charset="0"/>
                <a:cs typeface="F"/>
              </a:rPr>
              <a:t> έκφραση της κοινής γνώμης προς το πρόσωπό μας.) είτε από την (</a:t>
            </a:r>
            <a:r>
              <a:rPr lang="en-US" sz="2000" dirty="0">
                <a:solidFill>
                  <a:srgbClr val="000000"/>
                </a:solidFill>
                <a:latin typeface="Arial" panose="020B0604020202020204" pitchFamily="34" charset="0"/>
                <a:ea typeface="Calibri" panose="020F0502020204030204" pitchFamily="34" charset="0"/>
                <a:cs typeface="F"/>
              </a:rPr>
              <a:t>ii</a:t>
            </a:r>
            <a:r>
              <a:rPr lang="el-GR" sz="2000" dirty="0">
                <a:solidFill>
                  <a:srgbClr val="000000"/>
                </a:solidFill>
                <a:latin typeface="Arial" panose="020B0604020202020204" pitchFamily="34" charset="0"/>
                <a:ea typeface="Calibri" panose="020F0502020204030204" pitchFamily="34" charset="0"/>
                <a:cs typeface="F"/>
              </a:rPr>
              <a:t>) </a:t>
            </a:r>
            <a:r>
              <a:rPr lang="el-GR" sz="2000" b="1" dirty="0">
                <a:solidFill>
                  <a:srgbClr val="000000"/>
                </a:solidFill>
                <a:latin typeface="Arial" panose="020B0604020202020204" pitchFamily="34" charset="0"/>
                <a:ea typeface="Calibri" panose="020F0502020204030204" pitchFamily="34" charset="0"/>
                <a:cs typeface="F"/>
              </a:rPr>
              <a:t>τυπική</a:t>
            </a:r>
            <a:r>
              <a:rPr lang="el-GR" sz="2000" dirty="0">
                <a:solidFill>
                  <a:srgbClr val="000000"/>
                </a:solidFill>
                <a:latin typeface="Arial" panose="020B0604020202020204" pitchFamily="34" charset="0"/>
                <a:ea typeface="Calibri" panose="020F0502020204030204" pitchFamily="34" charset="0"/>
                <a:cs typeface="F"/>
              </a:rPr>
              <a:t> επέμβαση των κοινωνικών θεσμών (με έπαινο ή ποινή). Στόχος της να μας παροτρύνει ή να μας αποθαρρύνει σε μια πράξη.</a:t>
            </a:r>
            <a:endParaRPr lang="el-GR" sz="2000" dirty="0">
              <a:latin typeface="Calibri" panose="020F0502020204030204" pitchFamily="34" charset="0"/>
              <a:ea typeface="Calibri" panose="020F0502020204030204" pitchFamily="34" charset="0"/>
              <a:cs typeface="F"/>
            </a:endParaRPr>
          </a:p>
          <a:p>
            <a:pPr marL="0" indent="0" algn="just">
              <a:lnSpc>
                <a:spcPct val="100000"/>
              </a:lnSpc>
              <a:spcAft>
                <a:spcPts val="300"/>
              </a:spcAft>
              <a:buNone/>
            </a:pPr>
            <a:endParaRPr lang="el-GR" sz="1800" dirty="0">
              <a:latin typeface="Calibri" panose="020F0502020204030204" pitchFamily="34" charset="0"/>
              <a:ea typeface="Calibri" panose="020F0502020204030204" pitchFamily="34" charset="0"/>
              <a:cs typeface="F"/>
            </a:endParaRPr>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381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A47F710-6138-E0A9-EE87-409E5276EB43}"/>
              </a:ext>
            </a:extLst>
          </p:cNvPr>
          <p:cNvSpPr>
            <a:spLocks noGrp="1"/>
          </p:cNvSpPr>
          <p:nvPr>
            <p:ph type="title"/>
          </p:nvPr>
        </p:nvSpPr>
        <p:spPr>
          <a:xfrm>
            <a:off x="487680" y="365125"/>
            <a:ext cx="10866120" cy="736311"/>
          </a:xfrm>
        </p:spPr>
        <p:txBody>
          <a:bodyPr>
            <a:normAutofit/>
          </a:bodyPr>
          <a:lstStyle/>
          <a:p>
            <a:pPr algn="ctr"/>
            <a:r>
              <a:rPr lang="el-GR" sz="3400" dirty="0">
                <a:latin typeface="Arial" pitchFamily="34" charset="0"/>
                <a:ea typeface="Cambria" panose="02040503050406030204" pitchFamily="18" charset="0"/>
                <a:cs typeface="Arial" pitchFamily="34" charset="0"/>
              </a:rPr>
              <a:t>Δραστηριότητα</a:t>
            </a:r>
          </a:p>
        </p:txBody>
      </p:sp>
      <p:sp>
        <p:nvSpPr>
          <p:cNvPr id="3" name="Θέση περιεχομένου 2">
            <a:extLst>
              <a:ext uri="{FF2B5EF4-FFF2-40B4-BE49-F238E27FC236}">
                <a16:creationId xmlns:a16="http://schemas.microsoft.com/office/drawing/2014/main" id="{28EB09D3-185E-E37A-072A-904A115C8199}"/>
              </a:ext>
            </a:extLst>
          </p:cNvPr>
          <p:cNvSpPr>
            <a:spLocks noGrp="1"/>
          </p:cNvSpPr>
          <p:nvPr>
            <p:ph idx="1"/>
          </p:nvPr>
        </p:nvSpPr>
        <p:spPr>
          <a:xfrm>
            <a:off x="487680" y="1248987"/>
            <a:ext cx="10866120" cy="5030151"/>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anchor="ctr">
            <a:normAutofit/>
          </a:bodyPr>
          <a:lstStyle/>
          <a:p>
            <a:pPr algn="just"/>
            <a:r>
              <a:rPr lang="el-GR" sz="2600" dirty="0">
                <a:latin typeface="Arial" panose="020B0604020202020204" pitchFamily="34" charset="0"/>
                <a:cs typeface="Arial" panose="020B0604020202020204" pitchFamily="34" charset="0"/>
              </a:rPr>
              <a:t>Οι σύγχρονες κοινωνίες είναι πολυφωνικές. Αυτό σημαίνει ότι συνυπάρχουν ομάδες με διαφορετικές ιδεολογίες, αξίες και πρότυπα. Για το λόγο αυτό είναι συχνό το φαινόμενο οι φορείς κοινωνικοποίησης να προβάλλουν πρότυπα αντιφατικά για τους νέους. Η ελευθερία επιλογής είναι μια δημοκρατική αξία μέσα από την οποία τελικά διαμορφώνεται η προσωπικότητα του ατόμου. </a:t>
            </a:r>
          </a:p>
          <a:p>
            <a:pPr algn="just"/>
            <a:r>
              <a:rPr lang="el-GR" sz="2600" dirty="0">
                <a:latin typeface="Arial" panose="020B0604020202020204" pitchFamily="34" charset="0"/>
                <a:cs typeface="Arial" panose="020B0604020202020204" pitchFamily="34" charset="0"/>
              </a:rPr>
              <a:t> Καταγράψτε πρότυπα κοινωνικοποίησης που προβάλλουν φορείς κοινωνικοποίησης (π.χ. </a:t>
            </a:r>
            <a:r>
              <a:rPr lang="en-US" sz="2600" dirty="0">
                <a:latin typeface="Arial" panose="020B0604020202020204" pitchFamily="34" charset="0"/>
                <a:cs typeface="Arial" panose="020B0604020202020204" pitchFamily="34" charset="0"/>
              </a:rPr>
              <a:t>Social Media</a:t>
            </a:r>
            <a:r>
              <a:rPr lang="el-GR" sz="2600" dirty="0">
                <a:latin typeface="Arial" panose="020B0604020202020204" pitchFamily="34" charset="0"/>
                <a:cs typeface="Arial" panose="020B0604020202020204" pitchFamily="34" charset="0"/>
              </a:rPr>
              <a:t>, ΜΜΕ) που συγκρούονται μεταξύ τους; Αναφέρετε ένα πρότυπο κοινωνικοποίησης που θεωρείται εσείς προσωπικά θετική επιρροή για τη διαμόρφωση της προσωπικότητας των ανθρώπων και ένα πρότυπο που θεωρείται αρνητική επιρροή. Αιτιολογήστε την επιλογή σας. </a:t>
            </a:r>
          </a:p>
          <a:p>
            <a:pPr marL="0" indent="0">
              <a:buNone/>
            </a:pPr>
            <a:endParaRPr lang="el-GR" dirty="0"/>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356326059"/>
      </p:ext>
    </p:extLst>
  </p:cSld>
  <p:clrMapOvr>
    <a:masterClrMapping/>
  </p:clrMapOvr>
</p:sld>
</file>

<file path=ppt/theme/theme1.xml><?xml version="1.0" encoding="utf-8"?>
<a:theme xmlns:a="http://schemas.openxmlformats.org/drawingml/2006/main" name="Office Theme">
  <a:themeElements>
    <a:clrScheme name="Θέμα του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732</TotalTime>
  <Words>424</Words>
  <Application>Microsoft Office PowerPoint</Application>
  <PresentationFormat>Ευρεία οθόνη</PresentationFormat>
  <Paragraphs>22</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Calibri</vt:lpstr>
      <vt:lpstr>Calibri Light</vt:lpstr>
      <vt:lpstr>Cambria</vt:lpstr>
      <vt:lpstr>F</vt:lpstr>
      <vt:lpstr>Office Theme</vt:lpstr>
      <vt:lpstr>5. Κοινωνικοποίηση και κοινωνικός έλεγχος  5.3 Τρόποι κοινωνικοποίησης</vt:lpstr>
      <vt:lpstr>ΔΙΔΑΚΤΙΚΟΙ ΣΤΟΧΟΙ</vt:lpstr>
      <vt:lpstr>Ανάκληση Γνώσεων: </vt:lpstr>
      <vt:lpstr> Με ποιους τρόπους μάθατε πώς να απευθύνεστε σε έναν άγνωστο ή πώς να συμπεριφέρεστε στο σχoλείο;   Μπορείτε να τους ανακαλέσετε; </vt:lpstr>
      <vt:lpstr>Διάκριση τρόπων κοινωνικοποίησης</vt:lpstr>
      <vt:lpstr>Εντολές σύστασης, Ταύτιση, Κοινωνική κριτική για την αφομοίωση αξιών και συμπεριφορών:   Τι μπορεί να περιλαμβάνει; Αναφέρετε παραδείγματα που μπορείτε να σκεφτείτε</vt:lpstr>
      <vt:lpstr>Τρόποι κοινωνικοποίησης: σύνοψη</vt:lpstr>
      <vt:lpstr>Δραστηριότητα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14ο Γυμνάσιο Πειραιά</cp:lastModifiedBy>
  <cp:revision>36</cp:revision>
  <dcterms:created xsi:type="dcterms:W3CDTF">2023-09-14T16:34:34Z</dcterms:created>
  <dcterms:modified xsi:type="dcterms:W3CDTF">2024-11-08T09:19:06Z</dcterms:modified>
</cp:coreProperties>
</file>