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257" r:id="rId3"/>
    <p:sldId id="262" r:id="rId4"/>
    <p:sldId id="260" r:id="rId5"/>
    <p:sldId id="269" r:id="rId6"/>
    <p:sldId id="270" r:id="rId7"/>
    <p:sldId id="271" r:id="rId8"/>
    <p:sldId id="27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E7C1F-5B53-4A3E-8D3E-13C2AE169753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23E065-81BB-4446-9086-88D56BFE61B4}">
      <dgm:prSet/>
      <dgm:spPr/>
      <dgm:t>
        <a:bodyPr/>
        <a:lstStyle/>
        <a:p>
          <a:r>
            <a:rPr lang="el-GR"/>
            <a:t>Πως επηρεάζουν τις ζωές μας και την καθημερινότητα μας τα κοινωνικά προβλήματα; </a:t>
          </a:r>
          <a:endParaRPr lang="en-US"/>
        </a:p>
      </dgm:t>
    </dgm:pt>
    <dgm:pt modelId="{B380DE1B-E277-40FB-AB53-E58A456959C0}" type="parTrans" cxnId="{2573AF92-1F62-4659-9DB2-15DAF53D3D1B}">
      <dgm:prSet/>
      <dgm:spPr/>
      <dgm:t>
        <a:bodyPr/>
        <a:lstStyle/>
        <a:p>
          <a:endParaRPr lang="en-US"/>
        </a:p>
      </dgm:t>
    </dgm:pt>
    <dgm:pt modelId="{2AFD33AF-FCC8-43EB-9870-EE9339D64240}" type="sibTrans" cxnId="{2573AF92-1F62-4659-9DB2-15DAF53D3D1B}">
      <dgm:prSet/>
      <dgm:spPr/>
      <dgm:t>
        <a:bodyPr/>
        <a:lstStyle/>
        <a:p>
          <a:endParaRPr lang="en-US"/>
        </a:p>
      </dgm:t>
    </dgm:pt>
    <dgm:pt modelId="{17AFE3E6-39BC-4FAB-B82D-00D8A53728AE}">
      <dgm:prSet/>
      <dgm:spPr>
        <a:solidFill>
          <a:schemeClr val="accent1"/>
        </a:solidFill>
      </dgm:spPr>
      <dgm:t>
        <a:bodyPr/>
        <a:lstStyle/>
        <a:p>
          <a:r>
            <a:rPr lang="el-GR"/>
            <a:t>Π.χ. ποιες μπορεί να είναι οι συνέπειες της ακρίβειας και της αύξησης του κόστους ζωής;</a:t>
          </a:r>
          <a:endParaRPr lang="en-US"/>
        </a:p>
      </dgm:t>
    </dgm:pt>
    <dgm:pt modelId="{6329A48D-2209-4806-9ABF-1B5990BC76BA}" type="parTrans" cxnId="{079A5A09-2B37-4488-AB42-B20E47092424}">
      <dgm:prSet/>
      <dgm:spPr/>
      <dgm:t>
        <a:bodyPr/>
        <a:lstStyle/>
        <a:p>
          <a:endParaRPr lang="en-US"/>
        </a:p>
      </dgm:t>
    </dgm:pt>
    <dgm:pt modelId="{6968FAC1-CF47-43CA-B724-1658BB65ED60}" type="sibTrans" cxnId="{079A5A09-2B37-4488-AB42-B20E47092424}">
      <dgm:prSet/>
      <dgm:spPr/>
      <dgm:t>
        <a:bodyPr/>
        <a:lstStyle/>
        <a:p>
          <a:endParaRPr lang="en-US"/>
        </a:p>
      </dgm:t>
    </dgm:pt>
    <dgm:pt modelId="{36D2E17B-DE5F-470E-9EC0-0CD86F37189A}" type="pres">
      <dgm:prSet presAssocID="{543E7C1F-5B53-4A3E-8D3E-13C2AE1697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4A12122-38A4-4E72-AB39-77E2B2B5F473}" type="pres">
      <dgm:prSet presAssocID="{17AFE3E6-39BC-4FAB-B82D-00D8A53728AE}" presName="boxAndChildren" presStyleCnt="0"/>
      <dgm:spPr/>
    </dgm:pt>
    <dgm:pt modelId="{9B4F84DA-6B98-45CC-8133-DB1E56D246D4}" type="pres">
      <dgm:prSet presAssocID="{17AFE3E6-39BC-4FAB-B82D-00D8A53728AE}" presName="parentTextBox" presStyleLbl="node1" presStyleIdx="0" presStyleCnt="2"/>
      <dgm:spPr/>
      <dgm:t>
        <a:bodyPr/>
        <a:lstStyle/>
        <a:p>
          <a:endParaRPr lang="el-GR"/>
        </a:p>
      </dgm:t>
    </dgm:pt>
    <dgm:pt modelId="{1F094412-60AA-478B-ADD8-35DC26156991}" type="pres">
      <dgm:prSet presAssocID="{2AFD33AF-FCC8-43EB-9870-EE9339D64240}" presName="sp" presStyleCnt="0"/>
      <dgm:spPr/>
    </dgm:pt>
    <dgm:pt modelId="{DE4DFB5E-9A45-4C17-A2D4-B59449CD42AB}" type="pres">
      <dgm:prSet presAssocID="{F823E065-81BB-4446-9086-88D56BFE61B4}" presName="arrowAndChildren" presStyleCnt="0"/>
      <dgm:spPr/>
    </dgm:pt>
    <dgm:pt modelId="{343D0C1E-F9A1-4580-BF6E-12815387365B}" type="pres">
      <dgm:prSet presAssocID="{F823E065-81BB-4446-9086-88D56BFE61B4}" presName="parentTextArrow" presStyleLbl="node1" presStyleIdx="1" presStyleCnt="2"/>
      <dgm:spPr/>
      <dgm:t>
        <a:bodyPr/>
        <a:lstStyle/>
        <a:p>
          <a:endParaRPr lang="el-GR"/>
        </a:p>
      </dgm:t>
    </dgm:pt>
  </dgm:ptLst>
  <dgm:cxnLst>
    <dgm:cxn modelId="{D535302E-E5BA-4CCA-BFD1-EB243E30F998}" type="presOf" srcId="{F823E065-81BB-4446-9086-88D56BFE61B4}" destId="{343D0C1E-F9A1-4580-BF6E-12815387365B}" srcOrd="0" destOrd="0" presId="urn:microsoft.com/office/officeart/2005/8/layout/process4"/>
    <dgm:cxn modelId="{F1770870-66FC-4D60-8C6E-B4A0910B0FCE}" type="presOf" srcId="{17AFE3E6-39BC-4FAB-B82D-00D8A53728AE}" destId="{9B4F84DA-6B98-45CC-8133-DB1E56D246D4}" srcOrd="0" destOrd="0" presId="urn:microsoft.com/office/officeart/2005/8/layout/process4"/>
    <dgm:cxn modelId="{2573AF92-1F62-4659-9DB2-15DAF53D3D1B}" srcId="{543E7C1F-5B53-4A3E-8D3E-13C2AE169753}" destId="{F823E065-81BB-4446-9086-88D56BFE61B4}" srcOrd="0" destOrd="0" parTransId="{B380DE1B-E277-40FB-AB53-E58A456959C0}" sibTransId="{2AFD33AF-FCC8-43EB-9870-EE9339D64240}"/>
    <dgm:cxn modelId="{079A5A09-2B37-4488-AB42-B20E47092424}" srcId="{543E7C1F-5B53-4A3E-8D3E-13C2AE169753}" destId="{17AFE3E6-39BC-4FAB-B82D-00D8A53728AE}" srcOrd="1" destOrd="0" parTransId="{6329A48D-2209-4806-9ABF-1B5990BC76BA}" sibTransId="{6968FAC1-CF47-43CA-B724-1658BB65ED60}"/>
    <dgm:cxn modelId="{4A1D7BDA-74EE-4B9D-B33C-5E59F5115FB5}" type="presOf" srcId="{543E7C1F-5B53-4A3E-8D3E-13C2AE169753}" destId="{36D2E17B-DE5F-470E-9EC0-0CD86F37189A}" srcOrd="0" destOrd="0" presId="urn:microsoft.com/office/officeart/2005/8/layout/process4"/>
    <dgm:cxn modelId="{C681A62C-9E4B-4AF7-BD76-8226D3208840}" type="presParOf" srcId="{36D2E17B-DE5F-470E-9EC0-0CD86F37189A}" destId="{04A12122-38A4-4E72-AB39-77E2B2B5F473}" srcOrd="0" destOrd="0" presId="urn:microsoft.com/office/officeart/2005/8/layout/process4"/>
    <dgm:cxn modelId="{B4A63BD9-9FBD-438D-B82F-4A1C5DFB0FAA}" type="presParOf" srcId="{04A12122-38A4-4E72-AB39-77E2B2B5F473}" destId="{9B4F84DA-6B98-45CC-8133-DB1E56D246D4}" srcOrd="0" destOrd="0" presId="urn:microsoft.com/office/officeart/2005/8/layout/process4"/>
    <dgm:cxn modelId="{D8A892D7-22E4-4390-B9BB-16A8B650908D}" type="presParOf" srcId="{36D2E17B-DE5F-470E-9EC0-0CD86F37189A}" destId="{1F094412-60AA-478B-ADD8-35DC26156991}" srcOrd="1" destOrd="0" presId="urn:microsoft.com/office/officeart/2005/8/layout/process4"/>
    <dgm:cxn modelId="{F2C78AEB-DF98-43F2-9760-D42B06BA8F92}" type="presParOf" srcId="{36D2E17B-DE5F-470E-9EC0-0CD86F37189A}" destId="{DE4DFB5E-9A45-4C17-A2D4-B59449CD42AB}" srcOrd="2" destOrd="0" presId="urn:microsoft.com/office/officeart/2005/8/layout/process4"/>
    <dgm:cxn modelId="{CB22F5E4-487B-40EF-889F-F860E35E03B3}" type="presParOf" srcId="{DE4DFB5E-9A45-4C17-A2D4-B59449CD42AB}" destId="{343D0C1E-F9A1-4580-BF6E-1281538736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89153E-0B00-4582-9C52-ECF87EA8DCA6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D38A302-61FD-4F9F-911D-0B695946FCE7}">
      <dgm:prSet custT="1"/>
      <dgm:spPr/>
      <dgm:t>
        <a:bodyPr/>
        <a:lstStyle/>
        <a:p>
          <a:r>
            <a:rPr lang="el-GR" sz="2500" dirty="0" smtClean="0">
              <a:latin typeface="Arial" panose="020B0604020202020204" pitchFamily="34" charset="0"/>
              <a:cs typeface="Arial" panose="020B0604020202020204" pitchFamily="34" charset="0"/>
            </a:rPr>
            <a:t>α</a:t>
          </a:r>
          <a:r>
            <a:rPr lang="el-GR" sz="2500" dirty="0">
              <a:latin typeface="Arial" panose="020B0604020202020204" pitchFamily="34" charset="0"/>
              <a:cs typeface="Arial" panose="020B0604020202020204" pitchFamily="34" charset="0"/>
            </a:rPr>
            <a:t>) επηρεάζουν αρνητικά ένα σημαντικό τμήμα του κοινωνικού συνόλου, 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469BD-C8D0-400A-A0E3-145B0B6B395A}" type="parTrans" cxnId="{346F7F9A-CCEF-47BF-857A-83A8E27889D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A364C-2C9F-4833-B2AD-CD2AA378B005}" type="sibTrans" cxnId="{346F7F9A-CCEF-47BF-857A-83A8E27889D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50093-46C4-46FD-8F4C-0C7172518786}">
      <dgm:prSet custT="1"/>
      <dgm:spPr/>
      <dgm:t>
        <a:bodyPr/>
        <a:lstStyle/>
        <a:p>
          <a:r>
            <a:rPr lang="el-GR" sz="2500" dirty="0">
              <a:latin typeface="Arial" panose="020B0604020202020204" pitchFamily="34" charset="0"/>
              <a:cs typeface="Arial" panose="020B0604020202020204" pitchFamily="34" charset="0"/>
            </a:rPr>
            <a:t>β) παραβιάζουν τις αξίες και τα ιδεώδη του κοινωνικού συνόλου, 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BC13E-F410-43BA-A68C-81AEEDC2FEF6}" type="parTrans" cxnId="{C60CDA2B-312D-490E-BD41-2ABF62A3911C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03896-C96C-4D80-9064-8A0F4E290698}" type="sibTrans" cxnId="{C60CDA2B-312D-490E-BD41-2ABF62A3911C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C3EDF-90EA-447C-B1E7-54E03B0A7336}">
      <dgm:prSet custT="1"/>
      <dgm:spPr/>
      <dgm:t>
        <a:bodyPr/>
        <a:lstStyle/>
        <a:p>
          <a:r>
            <a:rPr lang="el-GR" sz="2500" dirty="0">
              <a:latin typeface="Arial" panose="020B0604020202020204" pitchFamily="34" charset="0"/>
              <a:cs typeface="Arial" panose="020B0604020202020204" pitchFamily="34" charset="0"/>
            </a:rPr>
            <a:t>γ) οφείλονται σε κοινωνικούς και όχι ατομικούς παράγοντες, 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0F75C-7C4A-4590-8F8A-BDB17017C143}" type="parTrans" cxnId="{A3EDD984-B0CB-40F5-90ED-BF3A30DAA961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CB3CA-5EE5-4D07-988B-02A9F3FA1688}" type="sibTrans" cxnId="{A3EDD984-B0CB-40F5-90ED-BF3A30DAA961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416C2-22BC-408B-B633-33B940ABE6A9}">
      <dgm:prSet custT="1"/>
      <dgm:spPr/>
      <dgm:t>
        <a:bodyPr/>
        <a:lstStyle/>
        <a:p>
          <a:r>
            <a:rPr lang="el-GR" sz="2500" dirty="0">
              <a:latin typeface="Arial" panose="020B0604020202020204" pitchFamily="34" charset="0"/>
              <a:cs typeface="Arial" panose="020B0604020202020204" pitchFamily="34" charset="0"/>
            </a:rPr>
            <a:t>δ) μπορούν να αντιμετωπιστούν με τη συλλογική δράση ατόμων και ομάδων και με κοινωνικά μέτρα της Πολιτείας.</a:t>
          </a:r>
          <a:endParaRPr lang="en-US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73889-24BA-439A-AFF7-490585796ACA}" type="parTrans" cxnId="{582F627C-4CA3-4CC9-AE91-734869AECDE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80DC4-49F9-4A19-85D9-85D856ADF0EA}" type="sibTrans" cxnId="{582F627C-4CA3-4CC9-AE91-734869AECDE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36434-442A-4CE2-9844-C4031804B78A}">
      <dgm:prSet custT="1"/>
      <dgm:spPr/>
      <dgm:t>
        <a:bodyPr/>
        <a:lstStyle/>
        <a:p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Έχουν συνέπειες</a:t>
          </a:r>
          <a:r>
            <a:rPr lang="el-G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l-GR" sz="2400" dirty="0" smtClean="0">
              <a:latin typeface="Arial" panose="020B0604020202020204" pitchFamily="34" charset="0"/>
              <a:cs typeface="Arial" panose="020B0604020202020204" pitchFamily="34" charset="0"/>
            </a:rPr>
            <a:t>α. και στο άτομο (υγεία, ποιότητα ζωής) β. και στην κοινωνία (οξύνουν κοινωνικές αντιπαραθέσεις, κρίση εμπιστοσύνης στο πολιτικό σύστημα, διαταράσσουν την οικονομική ζωή).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0B6F0-99A9-4A1F-95FA-AB8E32AC133E}" type="parTrans" cxnId="{0CABEF6A-04F8-44D2-A903-C094C8DD8D9C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24BAC-730E-4235-9CE9-E980D5CB7C31}" type="sibTrans" cxnId="{0CABEF6A-04F8-44D2-A903-C094C8DD8D9C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CBBF1-8C30-43E7-A350-F6031F10FC2A}" type="pres">
      <dgm:prSet presAssocID="{B189153E-0B00-4582-9C52-ECF87EA8DC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02110629-003F-4765-9E19-04715FAE57E3}" type="pres">
      <dgm:prSet presAssocID="{7D38A302-61FD-4F9F-911D-0B695946FCE7}" presName="thickLine" presStyleLbl="alignNode1" presStyleIdx="0" presStyleCnt="5"/>
      <dgm:spPr/>
      <dgm:t>
        <a:bodyPr/>
        <a:lstStyle/>
        <a:p>
          <a:endParaRPr lang="el-GR"/>
        </a:p>
      </dgm:t>
    </dgm:pt>
    <dgm:pt modelId="{D3D575A0-8F1E-4ECC-8FCC-7A82A4D54C07}" type="pres">
      <dgm:prSet presAssocID="{7D38A302-61FD-4F9F-911D-0B695946FCE7}" presName="horz1" presStyleCnt="0"/>
      <dgm:spPr/>
      <dgm:t>
        <a:bodyPr/>
        <a:lstStyle/>
        <a:p>
          <a:endParaRPr lang="el-GR"/>
        </a:p>
      </dgm:t>
    </dgm:pt>
    <dgm:pt modelId="{7148974A-B5BC-466A-8BD7-E027AD4FF404}" type="pres">
      <dgm:prSet presAssocID="{7D38A302-61FD-4F9F-911D-0B695946FCE7}" presName="tx1" presStyleLbl="revTx" presStyleIdx="0" presStyleCnt="5"/>
      <dgm:spPr/>
      <dgm:t>
        <a:bodyPr/>
        <a:lstStyle/>
        <a:p>
          <a:endParaRPr lang="el-GR"/>
        </a:p>
      </dgm:t>
    </dgm:pt>
    <dgm:pt modelId="{114983C0-5E7A-494B-AF9F-D2F0C0DCE039}" type="pres">
      <dgm:prSet presAssocID="{7D38A302-61FD-4F9F-911D-0B695946FCE7}" presName="vert1" presStyleCnt="0"/>
      <dgm:spPr/>
      <dgm:t>
        <a:bodyPr/>
        <a:lstStyle/>
        <a:p>
          <a:endParaRPr lang="el-GR"/>
        </a:p>
      </dgm:t>
    </dgm:pt>
    <dgm:pt modelId="{C1F81869-7C3E-4DA1-8D78-1FE22D2FCDDF}" type="pres">
      <dgm:prSet presAssocID="{1E650093-46C4-46FD-8F4C-0C7172518786}" presName="thickLine" presStyleLbl="alignNode1" presStyleIdx="1" presStyleCnt="5"/>
      <dgm:spPr/>
      <dgm:t>
        <a:bodyPr/>
        <a:lstStyle/>
        <a:p>
          <a:endParaRPr lang="el-GR"/>
        </a:p>
      </dgm:t>
    </dgm:pt>
    <dgm:pt modelId="{B46E7EDF-3C63-448D-970E-D05419FD5321}" type="pres">
      <dgm:prSet presAssocID="{1E650093-46C4-46FD-8F4C-0C7172518786}" presName="horz1" presStyleCnt="0"/>
      <dgm:spPr/>
      <dgm:t>
        <a:bodyPr/>
        <a:lstStyle/>
        <a:p>
          <a:endParaRPr lang="el-GR"/>
        </a:p>
      </dgm:t>
    </dgm:pt>
    <dgm:pt modelId="{3A8083F9-233A-4D49-8B0E-58B31676BCB9}" type="pres">
      <dgm:prSet presAssocID="{1E650093-46C4-46FD-8F4C-0C7172518786}" presName="tx1" presStyleLbl="revTx" presStyleIdx="1" presStyleCnt="5"/>
      <dgm:spPr/>
      <dgm:t>
        <a:bodyPr/>
        <a:lstStyle/>
        <a:p>
          <a:endParaRPr lang="el-GR"/>
        </a:p>
      </dgm:t>
    </dgm:pt>
    <dgm:pt modelId="{90876879-D839-4AE5-8413-A7E9F39B2B81}" type="pres">
      <dgm:prSet presAssocID="{1E650093-46C4-46FD-8F4C-0C7172518786}" presName="vert1" presStyleCnt="0"/>
      <dgm:spPr/>
      <dgm:t>
        <a:bodyPr/>
        <a:lstStyle/>
        <a:p>
          <a:endParaRPr lang="el-GR"/>
        </a:p>
      </dgm:t>
    </dgm:pt>
    <dgm:pt modelId="{45B7228A-01AF-4774-9D6C-6E461983EA3D}" type="pres">
      <dgm:prSet presAssocID="{B95C3EDF-90EA-447C-B1E7-54E03B0A7336}" presName="thickLine" presStyleLbl="alignNode1" presStyleIdx="2" presStyleCnt="5"/>
      <dgm:spPr/>
      <dgm:t>
        <a:bodyPr/>
        <a:lstStyle/>
        <a:p>
          <a:endParaRPr lang="el-GR"/>
        </a:p>
      </dgm:t>
    </dgm:pt>
    <dgm:pt modelId="{86D7492C-9782-4BF1-ADC7-2FE9ABB69FC7}" type="pres">
      <dgm:prSet presAssocID="{B95C3EDF-90EA-447C-B1E7-54E03B0A7336}" presName="horz1" presStyleCnt="0"/>
      <dgm:spPr/>
      <dgm:t>
        <a:bodyPr/>
        <a:lstStyle/>
        <a:p>
          <a:endParaRPr lang="el-GR"/>
        </a:p>
      </dgm:t>
    </dgm:pt>
    <dgm:pt modelId="{9F4AD3AB-3971-44B0-A775-1BF09EA68E34}" type="pres">
      <dgm:prSet presAssocID="{B95C3EDF-90EA-447C-B1E7-54E03B0A7336}" presName="tx1" presStyleLbl="revTx" presStyleIdx="2" presStyleCnt="5"/>
      <dgm:spPr/>
      <dgm:t>
        <a:bodyPr/>
        <a:lstStyle/>
        <a:p>
          <a:endParaRPr lang="el-GR"/>
        </a:p>
      </dgm:t>
    </dgm:pt>
    <dgm:pt modelId="{E65DDACA-BAC9-48AF-A506-7E417ABFBF51}" type="pres">
      <dgm:prSet presAssocID="{B95C3EDF-90EA-447C-B1E7-54E03B0A7336}" presName="vert1" presStyleCnt="0"/>
      <dgm:spPr/>
      <dgm:t>
        <a:bodyPr/>
        <a:lstStyle/>
        <a:p>
          <a:endParaRPr lang="el-GR"/>
        </a:p>
      </dgm:t>
    </dgm:pt>
    <dgm:pt modelId="{3DCC167B-FC64-41A2-8061-0939BEF976F0}" type="pres">
      <dgm:prSet presAssocID="{1DF416C2-22BC-408B-B633-33B940ABE6A9}" presName="thickLine" presStyleLbl="alignNode1" presStyleIdx="3" presStyleCnt="5"/>
      <dgm:spPr/>
      <dgm:t>
        <a:bodyPr/>
        <a:lstStyle/>
        <a:p>
          <a:endParaRPr lang="el-GR"/>
        </a:p>
      </dgm:t>
    </dgm:pt>
    <dgm:pt modelId="{DAC0A65E-DE51-4511-B1D9-88D9BF24E626}" type="pres">
      <dgm:prSet presAssocID="{1DF416C2-22BC-408B-B633-33B940ABE6A9}" presName="horz1" presStyleCnt="0"/>
      <dgm:spPr/>
      <dgm:t>
        <a:bodyPr/>
        <a:lstStyle/>
        <a:p>
          <a:endParaRPr lang="el-GR"/>
        </a:p>
      </dgm:t>
    </dgm:pt>
    <dgm:pt modelId="{A155033E-706A-4D85-AC0D-FD39DCEB9FC6}" type="pres">
      <dgm:prSet presAssocID="{1DF416C2-22BC-408B-B633-33B940ABE6A9}" presName="tx1" presStyleLbl="revTx" presStyleIdx="3" presStyleCnt="5"/>
      <dgm:spPr/>
      <dgm:t>
        <a:bodyPr/>
        <a:lstStyle/>
        <a:p>
          <a:endParaRPr lang="el-GR"/>
        </a:p>
      </dgm:t>
    </dgm:pt>
    <dgm:pt modelId="{89C5A4AB-7A79-4E4B-9AB5-9D3B602D0860}" type="pres">
      <dgm:prSet presAssocID="{1DF416C2-22BC-408B-B633-33B940ABE6A9}" presName="vert1" presStyleCnt="0"/>
      <dgm:spPr/>
      <dgm:t>
        <a:bodyPr/>
        <a:lstStyle/>
        <a:p>
          <a:endParaRPr lang="el-GR"/>
        </a:p>
      </dgm:t>
    </dgm:pt>
    <dgm:pt modelId="{B07F647A-4DC4-40DC-B81C-213418785195}" type="pres">
      <dgm:prSet presAssocID="{C3236434-442A-4CE2-9844-C4031804B78A}" presName="thickLine" presStyleLbl="alignNode1" presStyleIdx="4" presStyleCnt="5"/>
      <dgm:spPr/>
      <dgm:t>
        <a:bodyPr/>
        <a:lstStyle/>
        <a:p>
          <a:endParaRPr lang="el-GR"/>
        </a:p>
      </dgm:t>
    </dgm:pt>
    <dgm:pt modelId="{9E899BEE-B49B-49A4-A23E-A626A6C162A0}" type="pres">
      <dgm:prSet presAssocID="{C3236434-442A-4CE2-9844-C4031804B78A}" presName="horz1" presStyleCnt="0"/>
      <dgm:spPr/>
      <dgm:t>
        <a:bodyPr/>
        <a:lstStyle/>
        <a:p>
          <a:endParaRPr lang="el-GR"/>
        </a:p>
      </dgm:t>
    </dgm:pt>
    <dgm:pt modelId="{105D25A9-E327-4AFC-9339-05B3CF49F1A9}" type="pres">
      <dgm:prSet presAssocID="{C3236434-442A-4CE2-9844-C4031804B78A}" presName="tx1" presStyleLbl="revTx" presStyleIdx="4" presStyleCnt="5"/>
      <dgm:spPr/>
      <dgm:t>
        <a:bodyPr/>
        <a:lstStyle/>
        <a:p>
          <a:endParaRPr lang="el-GR"/>
        </a:p>
      </dgm:t>
    </dgm:pt>
    <dgm:pt modelId="{9D2140EE-021F-49BD-A9F8-502D3DF4AC2C}" type="pres">
      <dgm:prSet presAssocID="{C3236434-442A-4CE2-9844-C4031804B78A}" presName="vert1" presStyleCnt="0"/>
      <dgm:spPr/>
      <dgm:t>
        <a:bodyPr/>
        <a:lstStyle/>
        <a:p>
          <a:endParaRPr lang="el-GR"/>
        </a:p>
      </dgm:t>
    </dgm:pt>
  </dgm:ptLst>
  <dgm:cxnLst>
    <dgm:cxn modelId="{594C5155-79A6-4183-A271-BE9004C9157C}" type="presOf" srcId="{C3236434-442A-4CE2-9844-C4031804B78A}" destId="{105D25A9-E327-4AFC-9339-05B3CF49F1A9}" srcOrd="0" destOrd="0" presId="urn:microsoft.com/office/officeart/2008/layout/LinedList"/>
    <dgm:cxn modelId="{0CABEF6A-04F8-44D2-A903-C094C8DD8D9C}" srcId="{B189153E-0B00-4582-9C52-ECF87EA8DCA6}" destId="{C3236434-442A-4CE2-9844-C4031804B78A}" srcOrd="4" destOrd="0" parTransId="{99E0B6F0-99A9-4A1F-95FA-AB8E32AC133E}" sibTransId="{5D624BAC-730E-4235-9CE9-E980D5CB7C31}"/>
    <dgm:cxn modelId="{B8095781-8A1B-499E-B135-D361FB24E066}" type="presOf" srcId="{B189153E-0B00-4582-9C52-ECF87EA8DCA6}" destId="{B87CBBF1-8C30-43E7-A350-F6031F10FC2A}" srcOrd="0" destOrd="0" presId="urn:microsoft.com/office/officeart/2008/layout/LinedList"/>
    <dgm:cxn modelId="{CDFAA589-2954-435A-9C64-4AF0F7441857}" type="presOf" srcId="{1E650093-46C4-46FD-8F4C-0C7172518786}" destId="{3A8083F9-233A-4D49-8B0E-58B31676BCB9}" srcOrd="0" destOrd="0" presId="urn:microsoft.com/office/officeart/2008/layout/LinedList"/>
    <dgm:cxn modelId="{D0050FA2-18A4-489E-9D4A-05A515E6F55F}" type="presOf" srcId="{B95C3EDF-90EA-447C-B1E7-54E03B0A7336}" destId="{9F4AD3AB-3971-44B0-A775-1BF09EA68E34}" srcOrd="0" destOrd="0" presId="urn:microsoft.com/office/officeart/2008/layout/LinedList"/>
    <dgm:cxn modelId="{582F627C-4CA3-4CC9-AE91-734869AECDE0}" srcId="{B189153E-0B00-4582-9C52-ECF87EA8DCA6}" destId="{1DF416C2-22BC-408B-B633-33B940ABE6A9}" srcOrd="3" destOrd="0" parTransId="{15573889-24BA-439A-AFF7-490585796ACA}" sibTransId="{DE080DC4-49F9-4A19-85D9-85D856ADF0EA}"/>
    <dgm:cxn modelId="{A3EDD984-B0CB-40F5-90ED-BF3A30DAA961}" srcId="{B189153E-0B00-4582-9C52-ECF87EA8DCA6}" destId="{B95C3EDF-90EA-447C-B1E7-54E03B0A7336}" srcOrd="2" destOrd="0" parTransId="{1460F75C-7C4A-4590-8F8A-BDB17017C143}" sibTransId="{F37CB3CA-5EE5-4D07-988B-02A9F3FA1688}"/>
    <dgm:cxn modelId="{718ED0A8-B7A1-47ED-B2D8-7345B6B0C2EE}" type="presOf" srcId="{1DF416C2-22BC-408B-B633-33B940ABE6A9}" destId="{A155033E-706A-4D85-AC0D-FD39DCEB9FC6}" srcOrd="0" destOrd="0" presId="urn:microsoft.com/office/officeart/2008/layout/LinedList"/>
    <dgm:cxn modelId="{45DDB324-D1FC-4BD7-9F92-779F27C1E2D9}" type="presOf" srcId="{7D38A302-61FD-4F9F-911D-0B695946FCE7}" destId="{7148974A-B5BC-466A-8BD7-E027AD4FF404}" srcOrd="0" destOrd="0" presId="urn:microsoft.com/office/officeart/2008/layout/LinedList"/>
    <dgm:cxn modelId="{346F7F9A-CCEF-47BF-857A-83A8E27889DE}" srcId="{B189153E-0B00-4582-9C52-ECF87EA8DCA6}" destId="{7D38A302-61FD-4F9F-911D-0B695946FCE7}" srcOrd="0" destOrd="0" parTransId="{277469BD-C8D0-400A-A0E3-145B0B6B395A}" sibTransId="{FB0A364C-2C9F-4833-B2AD-CD2AA378B005}"/>
    <dgm:cxn modelId="{C60CDA2B-312D-490E-BD41-2ABF62A3911C}" srcId="{B189153E-0B00-4582-9C52-ECF87EA8DCA6}" destId="{1E650093-46C4-46FD-8F4C-0C7172518786}" srcOrd="1" destOrd="0" parTransId="{57DBC13E-F410-43BA-A68C-81AEEDC2FEF6}" sibTransId="{06303896-C96C-4D80-9064-8A0F4E290698}"/>
    <dgm:cxn modelId="{DB83DBBC-2E2D-49CE-997E-D82F4D5D7F5D}" type="presParOf" srcId="{B87CBBF1-8C30-43E7-A350-F6031F10FC2A}" destId="{02110629-003F-4765-9E19-04715FAE57E3}" srcOrd="0" destOrd="0" presId="urn:microsoft.com/office/officeart/2008/layout/LinedList"/>
    <dgm:cxn modelId="{2BD47676-2C39-4408-925E-77134860491D}" type="presParOf" srcId="{B87CBBF1-8C30-43E7-A350-F6031F10FC2A}" destId="{D3D575A0-8F1E-4ECC-8FCC-7A82A4D54C07}" srcOrd="1" destOrd="0" presId="urn:microsoft.com/office/officeart/2008/layout/LinedList"/>
    <dgm:cxn modelId="{3D297BFC-8A55-4149-BBEE-6E861BF21936}" type="presParOf" srcId="{D3D575A0-8F1E-4ECC-8FCC-7A82A4D54C07}" destId="{7148974A-B5BC-466A-8BD7-E027AD4FF404}" srcOrd="0" destOrd="0" presId="urn:microsoft.com/office/officeart/2008/layout/LinedList"/>
    <dgm:cxn modelId="{AB544C08-3D56-4A11-8E3C-EEA9C732B214}" type="presParOf" srcId="{D3D575A0-8F1E-4ECC-8FCC-7A82A4D54C07}" destId="{114983C0-5E7A-494B-AF9F-D2F0C0DCE039}" srcOrd="1" destOrd="0" presId="urn:microsoft.com/office/officeart/2008/layout/LinedList"/>
    <dgm:cxn modelId="{9517165D-77A7-4BD1-8CB4-64B0DAAD3DD6}" type="presParOf" srcId="{B87CBBF1-8C30-43E7-A350-F6031F10FC2A}" destId="{C1F81869-7C3E-4DA1-8D78-1FE22D2FCDDF}" srcOrd="2" destOrd="0" presId="urn:microsoft.com/office/officeart/2008/layout/LinedList"/>
    <dgm:cxn modelId="{ED9E5A60-DFB2-4140-9244-0043F0BADBAF}" type="presParOf" srcId="{B87CBBF1-8C30-43E7-A350-F6031F10FC2A}" destId="{B46E7EDF-3C63-448D-970E-D05419FD5321}" srcOrd="3" destOrd="0" presId="urn:microsoft.com/office/officeart/2008/layout/LinedList"/>
    <dgm:cxn modelId="{FEE2BF30-BC23-4771-ACCE-59C891FC983A}" type="presParOf" srcId="{B46E7EDF-3C63-448D-970E-D05419FD5321}" destId="{3A8083F9-233A-4D49-8B0E-58B31676BCB9}" srcOrd="0" destOrd="0" presId="urn:microsoft.com/office/officeart/2008/layout/LinedList"/>
    <dgm:cxn modelId="{FB83516A-DE8F-4DE0-8349-C123B0BA0E83}" type="presParOf" srcId="{B46E7EDF-3C63-448D-970E-D05419FD5321}" destId="{90876879-D839-4AE5-8413-A7E9F39B2B81}" srcOrd="1" destOrd="0" presId="urn:microsoft.com/office/officeart/2008/layout/LinedList"/>
    <dgm:cxn modelId="{02F72994-C348-4A0B-A5D0-AB517A6B434F}" type="presParOf" srcId="{B87CBBF1-8C30-43E7-A350-F6031F10FC2A}" destId="{45B7228A-01AF-4774-9D6C-6E461983EA3D}" srcOrd="4" destOrd="0" presId="urn:microsoft.com/office/officeart/2008/layout/LinedList"/>
    <dgm:cxn modelId="{DCAE01C2-58D4-46D0-B54D-E8798E8784F4}" type="presParOf" srcId="{B87CBBF1-8C30-43E7-A350-F6031F10FC2A}" destId="{86D7492C-9782-4BF1-ADC7-2FE9ABB69FC7}" srcOrd="5" destOrd="0" presId="urn:microsoft.com/office/officeart/2008/layout/LinedList"/>
    <dgm:cxn modelId="{62F50372-0E2C-473A-A972-D4DDD8FF320D}" type="presParOf" srcId="{86D7492C-9782-4BF1-ADC7-2FE9ABB69FC7}" destId="{9F4AD3AB-3971-44B0-A775-1BF09EA68E34}" srcOrd="0" destOrd="0" presId="urn:microsoft.com/office/officeart/2008/layout/LinedList"/>
    <dgm:cxn modelId="{53A13341-F036-4311-85A8-5905A7095038}" type="presParOf" srcId="{86D7492C-9782-4BF1-ADC7-2FE9ABB69FC7}" destId="{E65DDACA-BAC9-48AF-A506-7E417ABFBF51}" srcOrd="1" destOrd="0" presId="urn:microsoft.com/office/officeart/2008/layout/LinedList"/>
    <dgm:cxn modelId="{2FFDE29C-FDE5-438E-B492-E77267F3E301}" type="presParOf" srcId="{B87CBBF1-8C30-43E7-A350-F6031F10FC2A}" destId="{3DCC167B-FC64-41A2-8061-0939BEF976F0}" srcOrd="6" destOrd="0" presId="urn:microsoft.com/office/officeart/2008/layout/LinedList"/>
    <dgm:cxn modelId="{CEE2B517-E53C-4815-AC52-DA6C3A1AA8C3}" type="presParOf" srcId="{B87CBBF1-8C30-43E7-A350-F6031F10FC2A}" destId="{DAC0A65E-DE51-4511-B1D9-88D9BF24E626}" srcOrd="7" destOrd="0" presId="urn:microsoft.com/office/officeart/2008/layout/LinedList"/>
    <dgm:cxn modelId="{EC736106-DC0C-4B5B-B628-A4898A231B18}" type="presParOf" srcId="{DAC0A65E-DE51-4511-B1D9-88D9BF24E626}" destId="{A155033E-706A-4D85-AC0D-FD39DCEB9FC6}" srcOrd="0" destOrd="0" presId="urn:microsoft.com/office/officeart/2008/layout/LinedList"/>
    <dgm:cxn modelId="{66CEAF64-CF9F-46C8-837B-95C681FCA44F}" type="presParOf" srcId="{DAC0A65E-DE51-4511-B1D9-88D9BF24E626}" destId="{89C5A4AB-7A79-4E4B-9AB5-9D3B602D0860}" srcOrd="1" destOrd="0" presId="urn:microsoft.com/office/officeart/2008/layout/LinedList"/>
    <dgm:cxn modelId="{43B7347D-1072-4587-AF24-540894436B62}" type="presParOf" srcId="{B87CBBF1-8C30-43E7-A350-F6031F10FC2A}" destId="{B07F647A-4DC4-40DC-B81C-213418785195}" srcOrd="8" destOrd="0" presId="urn:microsoft.com/office/officeart/2008/layout/LinedList"/>
    <dgm:cxn modelId="{D2493C91-6EE0-48E5-B811-E3582E07635C}" type="presParOf" srcId="{B87CBBF1-8C30-43E7-A350-F6031F10FC2A}" destId="{9E899BEE-B49B-49A4-A23E-A626A6C162A0}" srcOrd="9" destOrd="0" presId="urn:microsoft.com/office/officeart/2008/layout/LinedList"/>
    <dgm:cxn modelId="{C555FFA5-147B-49F3-9627-342F7D9B2D58}" type="presParOf" srcId="{9E899BEE-B49B-49A4-A23E-A626A6C162A0}" destId="{105D25A9-E327-4AFC-9339-05B3CF49F1A9}" srcOrd="0" destOrd="0" presId="urn:microsoft.com/office/officeart/2008/layout/LinedList"/>
    <dgm:cxn modelId="{91041001-042B-4881-8A54-864CA683D5FC}" type="presParOf" srcId="{9E899BEE-B49B-49A4-A23E-A626A6C162A0}" destId="{9D2140EE-021F-49BD-A9F8-502D3DF4AC2C}" srcOrd="1" destOrd="0" presId="urn:microsoft.com/office/officeart/2008/layout/LinedList"/>
  </dgm:cxnLst>
  <dgm:bg>
    <a:solidFill>
      <a:schemeClr val="bg1">
        <a:alpha val="25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F84DA-6B98-45CC-8133-DB1E56D246D4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/>
            <a:t>Π.χ. ποιες μπορεί να είναι οι συνέπειες της ακρίβειας και της αύξησης του κόστους ζωής;</a:t>
          </a:r>
          <a:endParaRPr lang="en-US" sz="4000" kern="1200"/>
        </a:p>
      </dsp:txBody>
      <dsp:txXfrm>
        <a:off x="0" y="2626263"/>
        <a:ext cx="10515600" cy="1723112"/>
      </dsp:txXfrm>
    </dsp:sp>
    <dsp:sp modelId="{343D0C1E-F9A1-4580-BF6E-12815387365B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/>
            <a:t>Πως επηρεάζουν τις ζωές μας και την καθημερινότητα μας τα κοινωνικά προβλήματα; </a:t>
          </a:r>
          <a:endParaRPr lang="en-US" sz="4000" kern="1200"/>
        </a:p>
      </dsp:txBody>
      <dsp:txXfrm rot="10800000">
        <a:off x="0" y="1962"/>
        <a:ext cx="10515600" cy="1721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10629-003F-4765-9E19-04715FAE57E3}">
      <dsp:nvSpPr>
        <dsp:cNvPr id="0" name=""/>
        <dsp:cNvSpPr/>
      </dsp:nvSpPr>
      <dsp:spPr>
        <a:xfrm>
          <a:off x="0" y="608"/>
          <a:ext cx="10866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8974A-B5BC-466A-8BD7-E027AD4FF404}">
      <dsp:nvSpPr>
        <dsp:cNvPr id="0" name=""/>
        <dsp:cNvSpPr/>
      </dsp:nvSpPr>
      <dsp:spPr>
        <a:xfrm>
          <a:off x="0" y="608"/>
          <a:ext cx="10866119" cy="99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latin typeface="Arial" panose="020B0604020202020204" pitchFamily="34" charset="0"/>
              <a:cs typeface="Arial" panose="020B0604020202020204" pitchFamily="34" charset="0"/>
            </a:rPr>
            <a:t>α) επηρεάζουν αρνητικά ένα σημαντικό τμήμα του κοινωνικού συνόλου, 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08"/>
        <a:ext cx="10866119" cy="997282"/>
      </dsp:txXfrm>
    </dsp:sp>
    <dsp:sp modelId="{C1F81869-7C3E-4DA1-8D78-1FE22D2FCDDF}">
      <dsp:nvSpPr>
        <dsp:cNvPr id="0" name=""/>
        <dsp:cNvSpPr/>
      </dsp:nvSpPr>
      <dsp:spPr>
        <a:xfrm>
          <a:off x="0" y="997891"/>
          <a:ext cx="1086611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083F9-233A-4D49-8B0E-58B31676BCB9}">
      <dsp:nvSpPr>
        <dsp:cNvPr id="0" name=""/>
        <dsp:cNvSpPr/>
      </dsp:nvSpPr>
      <dsp:spPr>
        <a:xfrm>
          <a:off x="0" y="997891"/>
          <a:ext cx="10866119" cy="99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>
              <a:latin typeface="Arial" panose="020B0604020202020204" pitchFamily="34" charset="0"/>
              <a:cs typeface="Arial" panose="020B0604020202020204" pitchFamily="34" charset="0"/>
            </a:rPr>
            <a:t>β) παραβιάζουν τις αξίες και τα ιδεώδη του κοινωνικού συνόλου, 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97891"/>
        <a:ext cx="10866119" cy="997282"/>
      </dsp:txXfrm>
    </dsp:sp>
    <dsp:sp modelId="{45B7228A-01AF-4774-9D6C-6E461983EA3D}">
      <dsp:nvSpPr>
        <dsp:cNvPr id="0" name=""/>
        <dsp:cNvSpPr/>
      </dsp:nvSpPr>
      <dsp:spPr>
        <a:xfrm>
          <a:off x="0" y="1995174"/>
          <a:ext cx="1086611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AD3AB-3971-44B0-A775-1BF09EA68E34}">
      <dsp:nvSpPr>
        <dsp:cNvPr id="0" name=""/>
        <dsp:cNvSpPr/>
      </dsp:nvSpPr>
      <dsp:spPr>
        <a:xfrm>
          <a:off x="0" y="1995174"/>
          <a:ext cx="10866119" cy="99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>
              <a:latin typeface="Arial" panose="020B0604020202020204" pitchFamily="34" charset="0"/>
              <a:cs typeface="Arial" panose="020B0604020202020204" pitchFamily="34" charset="0"/>
            </a:rPr>
            <a:t>γ) οφείλονται σε κοινωνικούς και όχι ατομικούς παράγοντες, 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95174"/>
        <a:ext cx="10866119" cy="997282"/>
      </dsp:txXfrm>
    </dsp:sp>
    <dsp:sp modelId="{3DCC167B-FC64-41A2-8061-0939BEF976F0}">
      <dsp:nvSpPr>
        <dsp:cNvPr id="0" name=""/>
        <dsp:cNvSpPr/>
      </dsp:nvSpPr>
      <dsp:spPr>
        <a:xfrm>
          <a:off x="0" y="2992457"/>
          <a:ext cx="1086611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5033E-706A-4D85-AC0D-FD39DCEB9FC6}">
      <dsp:nvSpPr>
        <dsp:cNvPr id="0" name=""/>
        <dsp:cNvSpPr/>
      </dsp:nvSpPr>
      <dsp:spPr>
        <a:xfrm>
          <a:off x="0" y="2992457"/>
          <a:ext cx="10866119" cy="99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>
              <a:latin typeface="Arial" panose="020B0604020202020204" pitchFamily="34" charset="0"/>
              <a:cs typeface="Arial" panose="020B0604020202020204" pitchFamily="34" charset="0"/>
            </a:rPr>
            <a:t>δ) μπορούν να αντιμετωπιστούν με τη συλλογική δράση ατόμων και ομάδων και με κοινωνικά μέτρα της Πολιτείας.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92457"/>
        <a:ext cx="10866119" cy="997282"/>
      </dsp:txXfrm>
    </dsp:sp>
    <dsp:sp modelId="{B07F647A-4DC4-40DC-B81C-213418785195}">
      <dsp:nvSpPr>
        <dsp:cNvPr id="0" name=""/>
        <dsp:cNvSpPr/>
      </dsp:nvSpPr>
      <dsp:spPr>
        <a:xfrm>
          <a:off x="0" y="3989740"/>
          <a:ext cx="108661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D25A9-E327-4AFC-9339-05B3CF49F1A9}">
      <dsp:nvSpPr>
        <dsp:cNvPr id="0" name=""/>
        <dsp:cNvSpPr/>
      </dsp:nvSpPr>
      <dsp:spPr>
        <a:xfrm>
          <a:off x="0" y="3989740"/>
          <a:ext cx="10866119" cy="99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latin typeface="Arial" panose="020B0604020202020204" pitchFamily="34" charset="0"/>
              <a:cs typeface="Arial" panose="020B0604020202020204" pitchFamily="34" charset="0"/>
            </a:rPr>
            <a:t>Έχουν συνέπειες: α. και στο άτομο (υγεία, ποιότητα ζωής) β. και στην κοινωνία (οξύνουν κοινωνικές αντιπαραθέσεις, κρίση εμπιστοσύνης στο πολιτικό σύστημα, διαταράσσουν την οικονομική ζωή). 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89740"/>
        <a:ext cx="10866119" cy="99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4260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0402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1137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8344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2099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2180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6887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6596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8821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4111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4936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A142-DA77-4A5F-AD1F-14E6C18F0F5F}" type="datetime1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16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58EDD9-0685-44E6-9B72-108BB10E1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BB27966-D5D8-11FD-F12A-9264C89CD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46" y="640081"/>
            <a:ext cx="6562262" cy="3849244"/>
          </a:xfrm>
          <a:noFill/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720"/>
              </a:spcAft>
            </a:pP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Κεφάλαιο 6: Κοινωνικά προβλήματα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/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</a:br>
            <a:r>
              <a:rPr lang="el-GR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/>
            </a:r>
            <a:br>
              <a:rPr lang="el-GR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</a:br>
            <a:r>
              <a:rPr lang="el-GR" sz="4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6.1 Κοινωνικά προβλήματα: προσδιορισμός </a:t>
            </a:r>
            <a:r>
              <a:rPr lang="en-US" sz="4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&amp; </a:t>
            </a:r>
            <a:r>
              <a:rPr lang="el-GR" sz="4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συνέπειες</a:t>
            </a:r>
            <a:endParaRPr lang="el-GR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4DCCDD30-9CD9-C6F0-2DEF-6460FFD4F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446" y="4627755"/>
            <a:ext cx="6562262" cy="1590165"/>
          </a:xfrm>
          <a:noFill/>
        </p:spPr>
        <p:txBody>
          <a:bodyPr>
            <a:normAutofit/>
          </a:bodyPr>
          <a:lstStyle/>
          <a:p>
            <a:pPr algn="l"/>
            <a:r>
              <a:rPr lang="el-GR" dirty="0">
                <a:cs typeface="Times New Roman" panose="02020603050405020304" pitchFamily="18" charset="0"/>
              </a:rPr>
              <a:t>Κοινωνική και Πολιτική Αγωγή Γ΄ Γυμνάσιου, βιβλίο μαθητή, Κεφ. 6.1., σελ. 47</a:t>
            </a:r>
          </a:p>
        </p:txBody>
      </p:sp>
      <p:pic>
        <p:nvPicPr>
          <p:cNvPr id="5" name="Picture 4" descr="Εικόνα που περιέχει πολυχρωμία, τέχνη, τετράγω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0D0B885-3C45-EDA2-B1D7-5AC3B055C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4" r="6202" b="-3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76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Περίγραμμα ρομπότ">
            <a:extLst>
              <a:ext uri="{FF2B5EF4-FFF2-40B4-BE49-F238E27FC236}">
                <a16:creationId xmlns:a16="http://schemas.microsoft.com/office/drawing/2014/main" xmlns="" id="{1E522208-F970-CC67-5218-1C20D326D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5109354-9C5D-4F8C-B0E6-D1043C7BF2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3D8527A-4349-02D0-4A1C-7A0FCB9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ΔΙΔΑΚΤΙΚΟΙ ΣΤΟΧΟΙ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xmlns="" id="{49B530FE-A87D-41A0-A920-ADC6539EA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577840" y="2798064"/>
            <a:ext cx="6008914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>
              <a:spcBef>
                <a:spcPts val="300"/>
              </a:spcBef>
              <a:spcAft>
                <a:spcPts val="720"/>
              </a:spcAft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ροσδιορίζουμε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έννοι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του κοινωνικού προβλήματος</a:t>
            </a:r>
          </a:p>
          <a:p>
            <a:pPr marL="342900" lvl="0">
              <a:spcBef>
                <a:spcPts val="300"/>
              </a:spcBef>
              <a:spcAft>
                <a:spcPts val="720"/>
              </a:spcAft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ακρίνουμε τα κοινωνικά από τα ατομικά προβλήματα</a:t>
            </a:r>
          </a:p>
          <a:p>
            <a:pPr marL="342900" lvl="0">
              <a:spcBef>
                <a:spcPts val="300"/>
              </a:spcBef>
              <a:spcAft>
                <a:spcPts val="720"/>
              </a:spcAft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εριγράφουμε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συνέ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πειες τους</a:t>
            </a:r>
          </a:p>
          <a:p>
            <a:pPr marL="342900" lvl="0">
              <a:spcBef>
                <a:spcPts val="300"/>
              </a:spcBef>
              <a:spcAft>
                <a:spcPts val="720"/>
              </a:spcAft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ανα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φέρουμε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πους για την επίλυση τους</a:t>
            </a:r>
          </a:p>
          <a:p>
            <a:pPr lvl="0"/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62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xmlns="" id="{DA608043-F13A-1506-A350-3E27D0B1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720"/>
              </a:spcAft>
            </a:pPr>
            <a:r>
              <a:rPr lang="el-GR" sz="5100" dirty="0" smtClean="0"/>
              <a:t>Περιγράψτε ένα πρόβλημα ατομικό που σας έρχεται στο μυαλό</a:t>
            </a:r>
            <a:br>
              <a:rPr lang="el-GR" sz="5100" dirty="0" smtClean="0"/>
            </a:b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Περιγράψτε το ίδιο ως ευρύτερο </a:t>
            </a:r>
            <a:r>
              <a:rPr lang="el-GR" sz="5100" b="1" dirty="0" smtClean="0"/>
              <a:t>πρόβλημα της </a:t>
            </a:r>
            <a:r>
              <a:rPr lang="el-GR" sz="5100" b="1" dirty="0" smtClean="0"/>
              <a:t>Κοινωνίας</a:t>
            </a: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41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5F241E-6E29-EDB7-147A-B8B232065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589C46-6069-2D8C-2E10-A9BA695B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Τα κοινωνικά προβλήματα</a:t>
            </a:r>
            <a:r>
              <a:rPr lang="en-US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l-GR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συνέπειες στην καθημερινή ζωή</a:t>
            </a:r>
            <a:endParaRPr lang="el-GR" b="1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74833A5B-264C-9CCC-BC23-0AA848381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26035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5534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589C46-6069-2D8C-2E10-A9BA695B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4100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Τα κοινωνικά προβλήματα</a:t>
            </a:r>
            <a:r>
              <a:rPr lang="en-US" sz="4100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l-GR" sz="4100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συνέπειες στις αξίες και τα ιδεώδη μας ως κοινωνίες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66DFE7D-67DC-7F58-DA2B-E44CA42E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algn="just">
              <a:spcBef>
                <a:spcPts val="300"/>
              </a:spcBef>
              <a:spcAft>
                <a:spcPts val="720"/>
              </a:spcAft>
            </a:pPr>
            <a:r>
              <a:rPr lang="el-GR" sz="4400" dirty="0">
                <a:ea typeface="Calibri" panose="020F0502020204030204" pitchFamily="34" charset="0"/>
                <a:cs typeface="F"/>
              </a:rPr>
              <a:t>Θίγουν τον </a:t>
            </a:r>
            <a:r>
              <a:rPr lang="el-GR" sz="4400" dirty="0" err="1">
                <a:ea typeface="Calibri" panose="020F0502020204030204" pitchFamily="34" charset="0"/>
                <a:cs typeface="F"/>
              </a:rPr>
              <a:t>αξιακό</a:t>
            </a:r>
            <a:r>
              <a:rPr lang="el-GR" sz="4400" dirty="0">
                <a:ea typeface="Calibri" panose="020F0502020204030204" pitchFamily="34" charset="0"/>
                <a:cs typeface="F"/>
              </a:rPr>
              <a:t> μας κώδικα και τα ιδεώδη μας; </a:t>
            </a:r>
          </a:p>
          <a:p>
            <a:pPr indent="0" algn="just">
              <a:spcBef>
                <a:spcPts val="1800"/>
              </a:spcBef>
              <a:spcAft>
                <a:spcPts val="1200"/>
              </a:spcAft>
              <a:buNone/>
            </a:pPr>
            <a:r>
              <a:rPr lang="el-GR" sz="3400" dirty="0">
                <a:ea typeface="Calibri" panose="020F0502020204030204" pitchFamily="34" charset="0"/>
                <a:cs typeface="F"/>
              </a:rPr>
              <a:t>Π.χ. με ποιο τρόπο θα αντιδρούσαμε αν </a:t>
            </a:r>
            <a:r>
              <a:rPr lang="el-GR" sz="3400" dirty="0" smtClean="0">
                <a:ea typeface="Calibri" panose="020F0502020204030204" pitchFamily="34" charset="0"/>
                <a:cs typeface="F"/>
              </a:rPr>
              <a:t>μαθαίναμε πως </a:t>
            </a:r>
            <a:r>
              <a:rPr lang="el-GR" sz="3400" dirty="0">
                <a:ea typeface="Calibri" panose="020F0502020204030204" pitchFamily="34" charset="0"/>
                <a:cs typeface="F"/>
              </a:rPr>
              <a:t>ένας </a:t>
            </a:r>
            <a:r>
              <a:rPr lang="el-GR" sz="3400" dirty="0" smtClean="0">
                <a:ea typeface="Calibri" panose="020F0502020204030204" pitchFamily="34" charset="0"/>
                <a:cs typeface="F"/>
              </a:rPr>
              <a:t>συμμαθητής</a:t>
            </a:r>
            <a:r>
              <a:rPr lang="en-US" sz="3400" dirty="0" smtClean="0">
                <a:ea typeface="Calibri" panose="020F0502020204030204" pitchFamily="34" charset="0"/>
                <a:cs typeface="F"/>
              </a:rPr>
              <a:t>/</a:t>
            </a:r>
            <a:r>
              <a:rPr lang="el-GR" sz="3400" dirty="0" err="1" smtClean="0">
                <a:ea typeface="Calibri" panose="020F0502020204030204" pitchFamily="34" charset="0"/>
                <a:cs typeface="F"/>
              </a:rPr>
              <a:t>τρια</a:t>
            </a:r>
            <a:r>
              <a:rPr lang="el-GR" sz="3400" dirty="0" smtClean="0">
                <a:ea typeface="Calibri" panose="020F0502020204030204" pitchFamily="34" charset="0"/>
                <a:cs typeface="F"/>
              </a:rPr>
              <a:t> </a:t>
            </a:r>
            <a:r>
              <a:rPr lang="el-GR" sz="3400" dirty="0">
                <a:ea typeface="Calibri" panose="020F0502020204030204" pitchFamily="34" charset="0"/>
                <a:cs typeface="F"/>
              </a:rPr>
              <a:t>αφήνει το σχολείο για να εργαστεί λόγω οικονομικών προβλημάτων στο σπίτι του; </a:t>
            </a:r>
          </a:p>
          <a:p>
            <a:pPr marL="0" indent="0">
              <a:spcBef>
                <a:spcPts val="300"/>
              </a:spcBef>
              <a:spcAft>
                <a:spcPts val="720"/>
              </a:spcAft>
              <a:buNone/>
            </a:pP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2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589C46-6069-2D8C-2E10-A9BA695B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Τα κοινωνικά προβλήματα</a:t>
            </a:r>
            <a:r>
              <a:rPr lang="en-US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</a:t>
            </a:r>
            <a:r>
              <a:rPr lang="el-GR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ατομικές επιλογές ή κοινωνικά ζητήματα</a:t>
            </a:r>
            <a:r>
              <a:rPr lang="en-US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;</a:t>
            </a:r>
            <a:endParaRPr lang="el-GR" b="1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66DFE7D-67DC-7F58-DA2B-E44CA42E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algn="just">
              <a:spcBef>
                <a:spcPts val="300"/>
              </a:spcBef>
              <a:spcAft>
                <a:spcPts val="720"/>
              </a:spcAft>
            </a:pPr>
            <a:r>
              <a:rPr lang="el-GR" sz="4200" dirty="0"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Αφορούν τα κοινωνικά προβλήματα ατομικές επιλογές;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F"/>
            </a:endParaRPr>
          </a:p>
          <a:p>
            <a:pPr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l-GR" sz="3400" dirty="0"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Π.χ. μια </a:t>
            </a:r>
            <a:r>
              <a:rPr lang="el-GR" sz="3400" dirty="0" err="1"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μονογονεική</a:t>
            </a:r>
            <a:r>
              <a:rPr lang="el-GR" sz="3400" dirty="0"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 οικογένεια με δύο παιδιά, όπου παρότι η μητέρα δουλεύει 12 ώρες την ημέρα, ο μισθός της δεν επαρκεί να καλύψει τα έξοδα της;</a:t>
            </a:r>
            <a:endParaRPr lang="el-GR" sz="3400" dirty="0"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 marL="0" indent="0">
              <a:spcBef>
                <a:spcPts val="300"/>
              </a:spcBef>
              <a:spcAft>
                <a:spcPts val="720"/>
              </a:spcAft>
              <a:buNone/>
            </a:pP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74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589C46-6069-2D8C-2E10-A9BA695B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34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Οι λύσεις στα κοινωνικά προβλήματα</a:t>
            </a:r>
            <a:r>
              <a:rPr lang="en-US" sz="34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</a:t>
            </a:r>
            <a:r>
              <a:rPr lang="el-GR" sz="34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συλλογική δράση &amp; μέτρα της πολιτείας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66DFE7D-67DC-7F58-DA2B-E44CA42E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anchor="ctr">
            <a:normAutofit/>
          </a:bodyPr>
          <a:lstStyle/>
          <a:p>
            <a:pPr>
              <a:spcBef>
                <a:spcPts val="300"/>
              </a:spcBef>
              <a:spcAft>
                <a:spcPts val="720"/>
              </a:spcAft>
            </a:pPr>
            <a:r>
              <a:rPr lang="el-GR" sz="4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Πως μπορούν να λυθούν τα κοινωνικά προβλήματα;  </a:t>
            </a:r>
            <a:r>
              <a:rPr lang="el-GR" sz="4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/>
            </a:r>
            <a:br>
              <a:rPr lang="el-GR" sz="4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</a:br>
            <a:endParaRPr lang="el-GR" sz="4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F"/>
            </a:endParaRPr>
          </a:p>
          <a:p>
            <a:pPr>
              <a:spcBef>
                <a:spcPts val="300"/>
              </a:spcBef>
              <a:spcAft>
                <a:spcPts val="720"/>
              </a:spcAft>
              <a:buNone/>
            </a:pPr>
            <a:r>
              <a:rPr lang="el-GR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Σκεφτείτε λύσεις με βάση την παραπάνω υποθετική περίπτωση. </a:t>
            </a:r>
            <a:endParaRPr lang="el-GR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spcBef>
                <a:spcPts val="300"/>
              </a:spcBef>
              <a:spcAft>
                <a:spcPts val="720"/>
              </a:spcAft>
            </a:pPr>
            <a:endParaRPr lang="el-G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98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E22C029-A2F7-D958-21F7-AF18BD89F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19">
            <a:extLst>
              <a:ext uri="{FF2B5EF4-FFF2-40B4-BE49-F238E27FC236}">
                <a16:creationId xmlns:a16="http://schemas.microsoft.com/office/drawing/2014/main" xmlns="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589C46-6069-2D8C-2E10-A9BA695B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23"/>
            <a:ext cx="10515600" cy="784406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Τα κοινωνικά προβλήματα</a:t>
            </a:r>
          </a:p>
        </p:txBody>
      </p:sp>
      <p:graphicFrame>
        <p:nvGraphicFramePr>
          <p:cNvPr id="14" name="Θέση περιεχομένου 2">
            <a:extLst>
              <a:ext uri="{FF2B5EF4-FFF2-40B4-BE49-F238E27FC236}">
                <a16:creationId xmlns:a16="http://schemas.microsoft.com/office/drawing/2014/main" xmlns="" id="{8919C38D-4F8F-42DA-C7D1-6A7D6C375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2193186"/>
              </p:ext>
            </p:extLst>
          </p:nvPr>
        </p:nvGraphicFramePr>
        <p:xfrm>
          <a:off x="759821" y="1110344"/>
          <a:ext cx="11088189" cy="534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7411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47F710-6138-E0A9-EE87-409E5276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8" y="1138266"/>
            <a:ext cx="6116472" cy="716660"/>
          </a:xfrm>
        </p:spPr>
        <p:txBody>
          <a:bodyPr anchor="t">
            <a:normAutofit/>
          </a:bodyPr>
          <a:lstStyle/>
          <a:p>
            <a:pPr algn="ctr"/>
            <a:r>
              <a:rPr lang="el-GR" sz="32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Δραστηριότητα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C23E3B9-5ABF-58B3-E2B0-E9A5DAA90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8EB09D3-185E-E37A-072A-904A115C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8" y="1883392"/>
            <a:ext cx="6660108" cy="4270720"/>
          </a:xfrm>
        </p:spPr>
        <p:txBody>
          <a:bodyPr anchor="ctr">
            <a:norm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l-G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Από τις </a:t>
            </a:r>
            <a:r>
              <a:rPr lang="el-G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ειδήσεις στον Τύπο να </a:t>
            </a:r>
            <a:r>
              <a:rPr lang="el-G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καταγράψετε ένα κοινωνικό πρόβλημα που παρουσιάζεται. </a:t>
            </a:r>
            <a:endParaRPr lang="en-US" sz="2600" dirty="0">
              <a:latin typeface="Arial" panose="020B0604020202020204" pitchFamily="34" charset="0"/>
              <a:ea typeface="Calibri" panose="020F0502020204030204" pitchFamily="34" charset="0"/>
              <a:cs typeface="F"/>
            </a:endParaRPr>
          </a:p>
          <a:p>
            <a:pPr marL="0" lvl="0" indent="0" algn="just">
              <a:spcAft>
                <a:spcPts val="1000"/>
              </a:spcAft>
              <a:buNone/>
            </a:pPr>
            <a:r>
              <a:rPr lang="el-G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Να εξηγήσετε γιατί αποτελεί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 </a:t>
            </a:r>
            <a:r>
              <a:rPr lang="el-G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κοινωνικό </a:t>
            </a:r>
            <a:r>
              <a:rPr lang="el-G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πρόβλημα, αξιοποιώντας το εκπαιδευτικό υλικό </a:t>
            </a:r>
            <a:r>
              <a:rPr lang="el-G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και να προτείνετε λύσεις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.</a:t>
            </a:r>
          </a:p>
          <a:p>
            <a:pPr marL="0" lvl="0" indent="0" algn="just">
              <a:spcAft>
                <a:spcPts val="1000"/>
              </a:spcAft>
              <a:buNone/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(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F"/>
              </a:rPr>
              <a:t>Βιβλίο μαθητή, κεφάλαιο 6, Άσκηση 1, σελ. 56).  </a:t>
            </a:r>
            <a:endParaRPr lang="el-G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endParaRPr lang="el-GR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F8BC164-E230-753F-2C7E-B4EE7BA77C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Θαυμαστικό σε κίτρινο φόντο">
            <a:extLst>
              <a:ext uri="{FF2B5EF4-FFF2-40B4-BE49-F238E27FC236}">
                <a16:creationId xmlns:a16="http://schemas.microsoft.com/office/drawing/2014/main" xmlns="" id="{F350C0EA-799C-2851-C026-B568BF4B7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2" r="18075"/>
          <a:stretch/>
        </p:blipFill>
        <p:spPr>
          <a:xfrm>
            <a:off x="8024191" y="884627"/>
            <a:ext cx="3452192" cy="50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3260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652</TotalTime>
  <Words>350</Words>
  <Application>Microsoft Office PowerPoint</Application>
  <PresentationFormat>Προσαρμογή</PresentationFormat>
  <Paragraphs>30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Κεφάλαιο 6: Κοινωνικά προβλήματα  6.1 Κοινωνικά προβλήματα: προσδιορισμός &amp; συνέπειες</vt:lpstr>
      <vt:lpstr>ΔΙΔΑΚΤΙΚΟΙ ΣΤΟΧΟΙ</vt:lpstr>
      <vt:lpstr>Περιγράψτε ένα πρόβλημα ατομικό που σας έρχεται στο μυαλό  Περιγράψτε το ίδιο ως ευρύτερο πρόβλημα της Κοινωνίας</vt:lpstr>
      <vt:lpstr>Τα κοινωνικά προβλήματα: συνέπειες στην καθημερινή ζωή</vt:lpstr>
      <vt:lpstr>Τα κοινωνικά προβλήματα: συνέπειες στις αξίες και τα ιδεώδη μας ως κοινωνίες</vt:lpstr>
      <vt:lpstr>Τα κοινωνικά προβλήματα: ατομικές επιλογές ή κοινωνικά ζητήματα;</vt:lpstr>
      <vt:lpstr>Οι λύσεις στα κοινωνικά προβλήματα:συλλογική δράση &amp; μέτρα της πολιτείας</vt:lpstr>
      <vt:lpstr>Τα κοινωνικά προβλήματα</vt:lpstr>
      <vt:lpstr>Δραστηριότητα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Άνθρωπος: «φύσει κοινωνικό ον»</dc:title>
  <dc:creator>ΚΩΝΣΤΑΝΤΙΝΟΣ ΛΑΜΠΡΑΚΗΣ</dc:creator>
  <cp:lastModifiedBy>user</cp:lastModifiedBy>
  <cp:revision>36</cp:revision>
  <dcterms:created xsi:type="dcterms:W3CDTF">2023-09-14T16:34:34Z</dcterms:created>
  <dcterms:modified xsi:type="dcterms:W3CDTF">2024-11-19T09:16:49Z</dcterms:modified>
</cp:coreProperties>
</file>