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sldIdLst>
    <p:sldId id="256" r:id="rId2"/>
    <p:sldId id="257" r:id="rId3"/>
    <p:sldId id="259" r:id="rId4"/>
    <p:sldId id="262" r:id="rId5"/>
    <p:sldId id="270" r:id="rId6"/>
    <p:sldId id="271" r:id="rId7"/>
    <p:sldId id="264" r:id="rId8"/>
    <p:sldId id="272"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D8DA9-20E2-4993-812F-E78E88E647BE}"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l-GR"/>
        </a:p>
      </dgm:t>
    </dgm:pt>
    <dgm:pt modelId="{F6A60DC2-6737-469A-8DC7-C09EA294C28F}">
      <dgm:prSet/>
      <dgm:spPr/>
      <dgm:t>
        <a:bodyPr/>
        <a:lstStyle/>
        <a:p>
          <a:pPr algn="l"/>
          <a:r>
            <a:rPr lang="el-GR" dirty="0" smtClean="0">
              <a:latin typeface="Arial" panose="020B0604020202020204" pitchFamily="34" charset="0"/>
              <a:cs typeface="Arial" panose="020B0604020202020204" pitchFamily="34" charset="0"/>
            </a:rPr>
            <a:t>1. Να </a:t>
          </a:r>
          <a:r>
            <a:rPr lang="el-GR" dirty="0">
              <a:latin typeface="Arial" panose="020B0604020202020204" pitchFamily="34" charset="0"/>
              <a:cs typeface="Arial" panose="020B0604020202020204" pitchFamily="34" charset="0"/>
            </a:rPr>
            <a:t>ανακαλούμε τις έννοιες «σχετική» και «απόλυτη» φτώχεια</a:t>
          </a:r>
        </a:p>
      </dgm:t>
    </dgm:pt>
    <dgm:pt modelId="{4F9DB13B-FD13-4A6D-836C-0646CCADD173}" type="parTrans" cxnId="{82C2D7ED-233E-4976-921B-070EAE7AA274}">
      <dgm:prSet/>
      <dgm:spPr/>
      <dgm:t>
        <a:bodyPr/>
        <a:lstStyle/>
        <a:p>
          <a:endParaRPr lang="el-GR"/>
        </a:p>
      </dgm:t>
    </dgm:pt>
    <dgm:pt modelId="{BC37D274-B033-423B-8145-DBDC87E99B8D}" type="sibTrans" cxnId="{82C2D7ED-233E-4976-921B-070EAE7AA274}">
      <dgm:prSet/>
      <dgm:spPr/>
      <dgm:t>
        <a:bodyPr/>
        <a:lstStyle/>
        <a:p>
          <a:endParaRPr lang="el-GR"/>
        </a:p>
      </dgm:t>
    </dgm:pt>
    <dgm:pt modelId="{43D47F5C-593F-41D2-B056-A0A16CE83FB0}">
      <dgm:prSet/>
      <dgm:spPr/>
      <dgm:t>
        <a:bodyPr/>
        <a:lstStyle/>
        <a:p>
          <a:pPr algn="l"/>
          <a:r>
            <a:rPr lang="el-GR" dirty="0" smtClean="0">
              <a:latin typeface="Arial" panose="020B0604020202020204" pitchFamily="34" charset="0"/>
              <a:cs typeface="Arial" panose="020B0604020202020204" pitchFamily="34" charset="0"/>
            </a:rPr>
            <a:t>2. Να </a:t>
          </a:r>
          <a:r>
            <a:rPr lang="el-GR" dirty="0">
              <a:latin typeface="Arial" panose="020B0604020202020204" pitchFamily="34" charset="0"/>
              <a:cs typeface="Arial" panose="020B0604020202020204" pitchFamily="34" charset="0"/>
            </a:rPr>
            <a:t>περιγράφουμε τα αίτια &amp; </a:t>
          </a:r>
          <a:r>
            <a:rPr lang="el-GR" dirty="0" smtClean="0">
              <a:latin typeface="Arial" panose="020B0604020202020204" pitchFamily="34" charset="0"/>
              <a:cs typeface="Arial" panose="020B0604020202020204" pitchFamily="34" charset="0"/>
            </a:rPr>
            <a:t>τις </a:t>
          </a:r>
          <a:r>
            <a:rPr lang="el-GR" dirty="0">
              <a:latin typeface="Arial" panose="020B0604020202020204" pitchFamily="34" charset="0"/>
              <a:cs typeface="Arial" panose="020B0604020202020204" pitchFamily="34" charset="0"/>
            </a:rPr>
            <a:t>συνέπειες της φτώχειας</a:t>
          </a:r>
        </a:p>
      </dgm:t>
    </dgm:pt>
    <dgm:pt modelId="{BF7C5757-D3D8-4E68-9DD9-6B5D63D9EF20}" type="parTrans" cxnId="{C86B2237-09D3-4C08-9A77-F034E614A0E1}">
      <dgm:prSet/>
      <dgm:spPr/>
      <dgm:t>
        <a:bodyPr/>
        <a:lstStyle/>
        <a:p>
          <a:endParaRPr lang="el-GR"/>
        </a:p>
      </dgm:t>
    </dgm:pt>
    <dgm:pt modelId="{0277DF66-43A5-4E0A-B820-2A1C31341201}" type="sibTrans" cxnId="{C86B2237-09D3-4C08-9A77-F034E614A0E1}">
      <dgm:prSet/>
      <dgm:spPr/>
      <dgm:t>
        <a:bodyPr/>
        <a:lstStyle/>
        <a:p>
          <a:endParaRPr lang="el-GR"/>
        </a:p>
      </dgm:t>
    </dgm:pt>
    <dgm:pt modelId="{E2C3A53E-D0CD-4AF2-ABAE-F9BC41F4CD0E}">
      <dgm:prSet/>
      <dgm:spPr/>
      <dgm:t>
        <a:bodyPr/>
        <a:lstStyle/>
        <a:p>
          <a:pPr algn="l"/>
          <a:r>
            <a:rPr lang="el-GR" dirty="0" smtClean="0">
              <a:latin typeface="Arial" panose="020B0604020202020204" pitchFamily="34" charset="0"/>
              <a:cs typeface="Arial" panose="020B0604020202020204" pitchFamily="34" charset="0"/>
            </a:rPr>
            <a:t>3. Να </a:t>
          </a:r>
          <a:r>
            <a:rPr lang="el-GR" dirty="0">
              <a:latin typeface="Arial" panose="020B0604020202020204" pitchFamily="34" charset="0"/>
              <a:cs typeface="Arial" panose="020B0604020202020204" pitchFamily="34" charset="0"/>
            </a:rPr>
            <a:t>προτείνουμε μέτρα για την επίλυση τους</a:t>
          </a:r>
        </a:p>
      </dgm:t>
    </dgm:pt>
    <dgm:pt modelId="{70EC76FF-8988-46D4-BCE3-FB2FD78F1552}" type="parTrans" cxnId="{F6F6BA7E-3079-4905-969B-0961F26924D9}">
      <dgm:prSet/>
      <dgm:spPr/>
      <dgm:t>
        <a:bodyPr/>
        <a:lstStyle/>
        <a:p>
          <a:endParaRPr lang="el-GR"/>
        </a:p>
      </dgm:t>
    </dgm:pt>
    <dgm:pt modelId="{9C26AF88-6781-4E87-BE65-569969418F40}" type="sibTrans" cxnId="{F6F6BA7E-3079-4905-969B-0961F26924D9}">
      <dgm:prSet/>
      <dgm:spPr/>
      <dgm:t>
        <a:bodyPr/>
        <a:lstStyle/>
        <a:p>
          <a:endParaRPr lang="el-GR"/>
        </a:p>
      </dgm:t>
    </dgm:pt>
    <dgm:pt modelId="{82BF1466-7335-4CA7-AF01-35ADAD463A8C}" type="pres">
      <dgm:prSet presAssocID="{8AFD8DA9-20E2-4993-812F-E78E88E647BE}" presName="Name0" presStyleCnt="0">
        <dgm:presLayoutVars>
          <dgm:chMax val="7"/>
          <dgm:dir/>
          <dgm:animLvl val="lvl"/>
          <dgm:resizeHandles val="exact"/>
        </dgm:presLayoutVars>
      </dgm:prSet>
      <dgm:spPr/>
      <dgm:t>
        <a:bodyPr/>
        <a:lstStyle/>
        <a:p>
          <a:endParaRPr lang="el-GR"/>
        </a:p>
      </dgm:t>
    </dgm:pt>
    <dgm:pt modelId="{976584B7-B7D3-4574-ACFC-E61A4CE62856}" type="pres">
      <dgm:prSet presAssocID="{F6A60DC2-6737-469A-8DC7-C09EA294C28F}" presName="circle1" presStyleLbl="node1" presStyleIdx="0" presStyleCnt="3"/>
      <dgm:spPr/>
    </dgm:pt>
    <dgm:pt modelId="{0C34795E-137C-41F4-9256-3E482F13669C}" type="pres">
      <dgm:prSet presAssocID="{F6A60DC2-6737-469A-8DC7-C09EA294C28F}" presName="space" presStyleCnt="0"/>
      <dgm:spPr/>
    </dgm:pt>
    <dgm:pt modelId="{02C871E2-7561-403A-A562-9C32801F7F10}" type="pres">
      <dgm:prSet presAssocID="{F6A60DC2-6737-469A-8DC7-C09EA294C28F}" presName="rect1" presStyleLbl="alignAcc1" presStyleIdx="0" presStyleCnt="3"/>
      <dgm:spPr/>
      <dgm:t>
        <a:bodyPr/>
        <a:lstStyle/>
        <a:p>
          <a:endParaRPr lang="el-GR"/>
        </a:p>
      </dgm:t>
    </dgm:pt>
    <dgm:pt modelId="{B4738EDA-15E3-4AB9-907B-7AE54137B614}" type="pres">
      <dgm:prSet presAssocID="{43D47F5C-593F-41D2-B056-A0A16CE83FB0}" presName="vertSpace2" presStyleLbl="node1" presStyleIdx="0" presStyleCnt="3"/>
      <dgm:spPr/>
    </dgm:pt>
    <dgm:pt modelId="{BE340459-FF02-4931-9CDB-1BB4A016C35C}" type="pres">
      <dgm:prSet presAssocID="{43D47F5C-593F-41D2-B056-A0A16CE83FB0}" presName="circle2" presStyleLbl="node1" presStyleIdx="1" presStyleCnt="3"/>
      <dgm:spPr/>
    </dgm:pt>
    <dgm:pt modelId="{D0E31EBB-3C20-4E2E-AAA5-E26ECFADF924}" type="pres">
      <dgm:prSet presAssocID="{43D47F5C-593F-41D2-B056-A0A16CE83FB0}" presName="rect2" presStyleLbl="alignAcc1" presStyleIdx="1" presStyleCnt="3"/>
      <dgm:spPr/>
      <dgm:t>
        <a:bodyPr/>
        <a:lstStyle/>
        <a:p>
          <a:endParaRPr lang="el-GR"/>
        </a:p>
      </dgm:t>
    </dgm:pt>
    <dgm:pt modelId="{4ACDE985-78F4-48BD-918F-68556F7BFE74}" type="pres">
      <dgm:prSet presAssocID="{E2C3A53E-D0CD-4AF2-ABAE-F9BC41F4CD0E}" presName="vertSpace3" presStyleLbl="node1" presStyleIdx="1" presStyleCnt="3"/>
      <dgm:spPr/>
    </dgm:pt>
    <dgm:pt modelId="{A9D327AB-3323-4AA7-BC26-6E40EF84CE7E}" type="pres">
      <dgm:prSet presAssocID="{E2C3A53E-D0CD-4AF2-ABAE-F9BC41F4CD0E}" presName="circle3" presStyleLbl="node1" presStyleIdx="2" presStyleCnt="3"/>
      <dgm:spPr/>
    </dgm:pt>
    <dgm:pt modelId="{63745CDF-46D4-4E64-A550-911133125C6A}" type="pres">
      <dgm:prSet presAssocID="{E2C3A53E-D0CD-4AF2-ABAE-F9BC41F4CD0E}" presName="rect3" presStyleLbl="alignAcc1" presStyleIdx="2" presStyleCnt="3"/>
      <dgm:spPr/>
      <dgm:t>
        <a:bodyPr/>
        <a:lstStyle/>
        <a:p>
          <a:endParaRPr lang="el-GR"/>
        </a:p>
      </dgm:t>
    </dgm:pt>
    <dgm:pt modelId="{5CE7A724-71FF-48EF-B49C-65EACFA7995D}" type="pres">
      <dgm:prSet presAssocID="{F6A60DC2-6737-469A-8DC7-C09EA294C28F}" presName="rect1ParTxNoCh" presStyleLbl="alignAcc1" presStyleIdx="2" presStyleCnt="3">
        <dgm:presLayoutVars>
          <dgm:chMax val="1"/>
          <dgm:bulletEnabled val="1"/>
        </dgm:presLayoutVars>
      </dgm:prSet>
      <dgm:spPr/>
      <dgm:t>
        <a:bodyPr/>
        <a:lstStyle/>
        <a:p>
          <a:endParaRPr lang="el-GR"/>
        </a:p>
      </dgm:t>
    </dgm:pt>
    <dgm:pt modelId="{31145498-87A1-44CD-A5DD-F6675F4EE184}" type="pres">
      <dgm:prSet presAssocID="{43D47F5C-593F-41D2-B056-A0A16CE83FB0}" presName="rect2ParTxNoCh" presStyleLbl="alignAcc1" presStyleIdx="2" presStyleCnt="3">
        <dgm:presLayoutVars>
          <dgm:chMax val="1"/>
          <dgm:bulletEnabled val="1"/>
        </dgm:presLayoutVars>
      </dgm:prSet>
      <dgm:spPr/>
      <dgm:t>
        <a:bodyPr/>
        <a:lstStyle/>
        <a:p>
          <a:endParaRPr lang="el-GR"/>
        </a:p>
      </dgm:t>
    </dgm:pt>
    <dgm:pt modelId="{A30F1AAB-B3FF-4D9D-983B-A095C849E831}" type="pres">
      <dgm:prSet presAssocID="{E2C3A53E-D0CD-4AF2-ABAE-F9BC41F4CD0E}" presName="rect3ParTxNoCh" presStyleLbl="alignAcc1" presStyleIdx="2" presStyleCnt="3">
        <dgm:presLayoutVars>
          <dgm:chMax val="1"/>
          <dgm:bulletEnabled val="1"/>
        </dgm:presLayoutVars>
      </dgm:prSet>
      <dgm:spPr/>
      <dgm:t>
        <a:bodyPr/>
        <a:lstStyle/>
        <a:p>
          <a:endParaRPr lang="el-GR"/>
        </a:p>
      </dgm:t>
    </dgm:pt>
  </dgm:ptLst>
  <dgm:cxnLst>
    <dgm:cxn modelId="{75D9B747-CF6E-4548-AFC5-2189ED067A6A}" type="presOf" srcId="{E2C3A53E-D0CD-4AF2-ABAE-F9BC41F4CD0E}" destId="{63745CDF-46D4-4E64-A550-911133125C6A}" srcOrd="0" destOrd="0" presId="urn:microsoft.com/office/officeart/2005/8/layout/target3"/>
    <dgm:cxn modelId="{C1587B8F-8CF3-462C-BA60-1093D43B5316}" type="presOf" srcId="{43D47F5C-593F-41D2-B056-A0A16CE83FB0}" destId="{31145498-87A1-44CD-A5DD-F6675F4EE184}" srcOrd="1" destOrd="0" presId="urn:microsoft.com/office/officeart/2005/8/layout/target3"/>
    <dgm:cxn modelId="{6EDB2EC7-1F59-4049-90F9-199517092A6C}" type="presOf" srcId="{F6A60DC2-6737-469A-8DC7-C09EA294C28F}" destId="{5CE7A724-71FF-48EF-B49C-65EACFA7995D}" srcOrd="1" destOrd="0" presId="urn:microsoft.com/office/officeart/2005/8/layout/target3"/>
    <dgm:cxn modelId="{C86B2237-09D3-4C08-9A77-F034E614A0E1}" srcId="{8AFD8DA9-20E2-4993-812F-E78E88E647BE}" destId="{43D47F5C-593F-41D2-B056-A0A16CE83FB0}" srcOrd="1" destOrd="0" parTransId="{BF7C5757-D3D8-4E68-9DD9-6B5D63D9EF20}" sibTransId="{0277DF66-43A5-4E0A-B820-2A1C31341201}"/>
    <dgm:cxn modelId="{DBD5B2BB-5EB3-4CC4-A432-12FE75BA73A6}" type="presOf" srcId="{F6A60DC2-6737-469A-8DC7-C09EA294C28F}" destId="{02C871E2-7561-403A-A562-9C32801F7F10}" srcOrd="0" destOrd="0" presId="urn:microsoft.com/office/officeart/2005/8/layout/target3"/>
    <dgm:cxn modelId="{F6F6BA7E-3079-4905-969B-0961F26924D9}" srcId="{8AFD8DA9-20E2-4993-812F-E78E88E647BE}" destId="{E2C3A53E-D0CD-4AF2-ABAE-F9BC41F4CD0E}" srcOrd="2" destOrd="0" parTransId="{70EC76FF-8988-46D4-BCE3-FB2FD78F1552}" sibTransId="{9C26AF88-6781-4E87-BE65-569969418F40}"/>
    <dgm:cxn modelId="{F55E6D06-9A4C-48C1-BC80-9AC1EE400F9C}" type="presOf" srcId="{E2C3A53E-D0CD-4AF2-ABAE-F9BC41F4CD0E}" destId="{A30F1AAB-B3FF-4D9D-983B-A095C849E831}" srcOrd="1" destOrd="0" presId="urn:microsoft.com/office/officeart/2005/8/layout/target3"/>
    <dgm:cxn modelId="{7AE4596F-B3EB-4765-B052-3E4A5D8ABA6C}" type="presOf" srcId="{8AFD8DA9-20E2-4993-812F-E78E88E647BE}" destId="{82BF1466-7335-4CA7-AF01-35ADAD463A8C}" srcOrd="0" destOrd="0" presId="urn:microsoft.com/office/officeart/2005/8/layout/target3"/>
    <dgm:cxn modelId="{82C2D7ED-233E-4976-921B-070EAE7AA274}" srcId="{8AFD8DA9-20E2-4993-812F-E78E88E647BE}" destId="{F6A60DC2-6737-469A-8DC7-C09EA294C28F}" srcOrd="0" destOrd="0" parTransId="{4F9DB13B-FD13-4A6D-836C-0646CCADD173}" sibTransId="{BC37D274-B033-423B-8145-DBDC87E99B8D}"/>
    <dgm:cxn modelId="{8564C334-6E2F-4528-A958-428946958055}" type="presOf" srcId="{43D47F5C-593F-41D2-B056-A0A16CE83FB0}" destId="{D0E31EBB-3C20-4E2E-AAA5-E26ECFADF924}" srcOrd="0" destOrd="0" presId="urn:microsoft.com/office/officeart/2005/8/layout/target3"/>
    <dgm:cxn modelId="{8A4CAEEC-581C-4E3E-90C0-CDE324E537C0}" type="presParOf" srcId="{82BF1466-7335-4CA7-AF01-35ADAD463A8C}" destId="{976584B7-B7D3-4574-ACFC-E61A4CE62856}" srcOrd="0" destOrd="0" presId="urn:microsoft.com/office/officeart/2005/8/layout/target3"/>
    <dgm:cxn modelId="{839D74E0-7E25-42EC-B5B0-DC50BE8C516B}" type="presParOf" srcId="{82BF1466-7335-4CA7-AF01-35ADAD463A8C}" destId="{0C34795E-137C-41F4-9256-3E482F13669C}" srcOrd="1" destOrd="0" presId="urn:microsoft.com/office/officeart/2005/8/layout/target3"/>
    <dgm:cxn modelId="{DCCB1C6B-F5DA-492D-A9AD-68589E730BEB}" type="presParOf" srcId="{82BF1466-7335-4CA7-AF01-35ADAD463A8C}" destId="{02C871E2-7561-403A-A562-9C32801F7F10}" srcOrd="2" destOrd="0" presId="urn:microsoft.com/office/officeart/2005/8/layout/target3"/>
    <dgm:cxn modelId="{1CD38A9C-7D54-4DDE-8158-1A3301AEB6EE}" type="presParOf" srcId="{82BF1466-7335-4CA7-AF01-35ADAD463A8C}" destId="{B4738EDA-15E3-4AB9-907B-7AE54137B614}" srcOrd="3" destOrd="0" presId="urn:microsoft.com/office/officeart/2005/8/layout/target3"/>
    <dgm:cxn modelId="{D3CC5469-D491-481B-A7A0-E3EE1312686E}" type="presParOf" srcId="{82BF1466-7335-4CA7-AF01-35ADAD463A8C}" destId="{BE340459-FF02-4931-9CDB-1BB4A016C35C}" srcOrd="4" destOrd="0" presId="urn:microsoft.com/office/officeart/2005/8/layout/target3"/>
    <dgm:cxn modelId="{F7748A6D-5F1E-4370-9F50-607C2A7F8C18}" type="presParOf" srcId="{82BF1466-7335-4CA7-AF01-35ADAD463A8C}" destId="{D0E31EBB-3C20-4E2E-AAA5-E26ECFADF924}" srcOrd="5" destOrd="0" presId="urn:microsoft.com/office/officeart/2005/8/layout/target3"/>
    <dgm:cxn modelId="{31E42321-D12C-4B22-AD48-98BCD8221A47}" type="presParOf" srcId="{82BF1466-7335-4CA7-AF01-35ADAD463A8C}" destId="{4ACDE985-78F4-48BD-918F-68556F7BFE74}" srcOrd="6" destOrd="0" presId="urn:microsoft.com/office/officeart/2005/8/layout/target3"/>
    <dgm:cxn modelId="{6AF0C808-4D54-4DF8-82CE-63CB534877FC}" type="presParOf" srcId="{82BF1466-7335-4CA7-AF01-35ADAD463A8C}" destId="{A9D327AB-3323-4AA7-BC26-6E40EF84CE7E}" srcOrd="7" destOrd="0" presId="urn:microsoft.com/office/officeart/2005/8/layout/target3"/>
    <dgm:cxn modelId="{3B9B0FD4-B51A-4947-9693-876AF68A9545}" type="presParOf" srcId="{82BF1466-7335-4CA7-AF01-35ADAD463A8C}" destId="{63745CDF-46D4-4E64-A550-911133125C6A}" srcOrd="8" destOrd="0" presId="urn:microsoft.com/office/officeart/2005/8/layout/target3"/>
    <dgm:cxn modelId="{83E620C7-08F6-43F9-A517-CA6B3586C681}" type="presParOf" srcId="{82BF1466-7335-4CA7-AF01-35ADAD463A8C}" destId="{5CE7A724-71FF-48EF-B49C-65EACFA7995D}" srcOrd="9" destOrd="0" presId="urn:microsoft.com/office/officeart/2005/8/layout/target3"/>
    <dgm:cxn modelId="{A64391D0-3296-43C6-B00C-76FDDB4C7B2B}" type="presParOf" srcId="{82BF1466-7335-4CA7-AF01-35ADAD463A8C}" destId="{31145498-87A1-44CD-A5DD-F6675F4EE184}" srcOrd="10" destOrd="0" presId="urn:microsoft.com/office/officeart/2005/8/layout/target3"/>
    <dgm:cxn modelId="{DE0579FB-3376-4577-B3C5-664DD65DB79C}" type="presParOf" srcId="{82BF1466-7335-4CA7-AF01-35ADAD463A8C}" destId="{A30F1AAB-B3FF-4D9D-983B-A095C849E831}"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969AC-B5C0-485A-9034-2A5F37E890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E516A3-A9D5-4143-A549-795917858656}">
      <dgm:prSet/>
      <dgm:spPr/>
      <dgm:t>
        <a:bodyPr/>
        <a:lstStyle/>
        <a:p>
          <a:r>
            <a:rPr lang="el-GR" dirty="0">
              <a:latin typeface="Arial" panose="020B0604020202020204" pitchFamily="34" charset="0"/>
              <a:cs typeface="Arial" panose="020B0604020202020204" pitchFamily="34" charset="0"/>
            </a:rPr>
            <a:t>Ονοματίστε τα αίτια των κοινωνικών προβλημάτων</a:t>
          </a:r>
        </a:p>
      </dgm:t>
    </dgm:pt>
    <dgm:pt modelId="{E0AA4500-6EFB-4823-9C65-D04F1B89B20B}" type="parTrans" cxnId="{0AF80C46-3083-4232-9820-EE019E51A28D}">
      <dgm:prSet/>
      <dgm:spPr/>
      <dgm:t>
        <a:bodyPr/>
        <a:lstStyle/>
        <a:p>
          <a:endParaRPr lang="el-GR"/>
        </a:p>
      </dgm:t>
    </dgm:pt>
    <dgm:pt modelId="{68A291D1-F291-40AD-99FB-5CD0D5DA2A5E}" type="sibTrans" cxnId="{0AF80C46-3083-4232-9820-EE019E51A28D}">
      <dgm:prSet/>
      <dgm:spPr/>
      <dgm:t>
        <a:bodyPr/>
        <a:lstStyle/>
        <a:p>
          <a:endParaRPr lang="el-GR"/>
        </a:p>
      </dgm:t>
    </dgm:pt>
    <dgm:pt modelId="{82B8A023-21F1-4752-8569-9EE0880B1161}">
      <dgm:prSet/>
      <dgm:spPr/>
      <dgm:t>
        <a:bodyPr/>
        <a:lstStyle/>
        <a:p>
          <a:r>
            <a:rPr lang="el-GR">
              <a:latin typeface="Arial" panose="020B0604020202020204" pitchFamily="34" charset="0"/>
              <a:cs typeface="Arial" panose="020B0604020202020204" pitchFamily="34" charset="0"/>
            </a:rPr>
            <a:t>Που εστιάζουν οι προσπάθειες για την επίλυση τους;</a:t>
          </a:r>
        </a:p>
      </dgm:t>
    </dgm:pt>
    <dgm:pt modelId="{7631DAC1-1076-43B4-A199-810BE7A154B5}" type="parTrans" cxnId="{75237607-20CA-4AF7-8024-214369DF1F26}">
      <dgm:prSet/>
      <dgm:spPr/>
      <dgm:t>
        <a:bodyPr/>
        <a:lstStyle/>
        <a:p>
          <a:endParaRPr lang="el-GR"/>
        </a:p>
      </dgm:t>
    </dgm:pt>
    <dgm:pt modelId="{36BB5B0E-4B62-4DE2-8A9B-958AC373E54D}" type="sibTrans" cxnId="{75237607-20CA-4AF7-8024-214369DF1F26}">
      <dgm:prSet/>
      <dgm:spPr/>
      <dgm:t>
        <a:bodyPr/>
        <a:lstStyle/>
        <a:p>
          <a:endParaRPr lang="el-GR"/>
        </a:p>
      </dgm:t>
    </dgm:pt>
    <dgm:pt modelId="{98D61236-7820-48EE-A8EB-D8FE3ADDA43A}" type="pres">
      <dgm:prSet presAssocID="{935969AC-B5C0-485A-9034-2A5F37E89001}" presName="linear" presStyleCnt="0">
        <dgm:presLayoutVars>
          <dgm:animLvl val="lvl"/>
          <dgm:resizeHandles val="exact"/>
        </dgm:presLayoutVars>
      </dgm:prSet>
      <dgm:spPr/>
      <dgm:t>
        <a:bodyPr/>
        <a:lstStyle/>
        <a:p>
          <a:endParaRPr lang="el-GR"/>
        </a:p>
      </dgm:t>
    </dgm:pt>
    <dgm:pt modelId="{66B5613C-578B-47ED-AC36-F8F797618EDD}" type="pres">
      <dgm:prSet presAssocID="{68E516A3-A9D5-4143-A549-795917858656}" presName="parentText" presStyleLbl="node1" presStyleIdx="0" presStyleCnt="2">
        <dgm:presLayoutVars>
          <dgm:chMax val="0"/>
          <dgm:bulletEnabled val="1"/>
        </dgm:presLayoutVars>
      </dgm:prSet>
      <dgm:spPr/>
      <dgm:t>
        <a:bodyPr/>
        <a:lstStyle/>
        <a:p>
          <a:endParaRPr lang="el-GR"/>
        </a:p>
      </dgm:t>
    </dgm:pt>
    <dgm:pt modelId="{59318C54-FB80-4329-9CF2-01646030BC89}" type="pres">
      <dgm:prSet presAssocID="{68A291D1-F291-40AD-99FB-5CD0D5DA2A5E}" presName="spacer" presStyleCnt="0"/>
      <dgm:spPr/>
    </dgm:pt>
    <dgm:pt modelId="{0418FED9-7501-44DE-839D-19E8308E5CC5}" type="pres">
      <dgm:prSet presAssocID="{82B8A023-21F1-4752-8569-9EE0880B1161}" presName="parentText" presStyleLbl="node1" presStyleIdx="1" presStyleCnt="2">
        <dgm:presLayoutVars>
          <dgm:chMax val="0"/>
          <dgm:bulletEnabled val="1"/>
        </dgm:presLayoutVars>
      </dgm:prSet>
      <dgm:spPr/>
      <dgm:t>
        <a:bodyPr/>
        <a:lstStyle/>
        <a:p>
          <a:endParaRPr lang="el-GR"/>
        </a:p>
      </dgm:t>
    </dgm:pt>
  </dgm:ptLst>
  <dgm:cxnLst>
    <dgm:cxn modelId="{75237607-20CA-4AF7-8024-214369DF1F26}" srcId="{935969AC-B5C0-485A-9034-2A5F37E89001}" destId="{82B8A023-21F1-4752-8569-9EE0880B1161}" srcOrd="1" destOrd="0" parTransId="{7631DAC1-1076-43B4-A199-810BE7A154B5}" sibTransId="{36BB5B0E-4B62-4DE2-8A9B-958AC373E54D}"/>
    <dgm:cxn modelId="{0AF80C46-3083-4232-9820-EE019E51A28D}" srcId="{935969AC-B5C0-485A-9034-2A5F37E89001}" destId="{68E516A3-A9D5-4143-A549-795917858656}" srcOrd="0" destOrd="0" parTransId="{E0AA4500-6EFB-4823-9C65-D04F1B89B20B}" sibTransId="{68A291D1-F291-40AD-99FB-5CD0D5DA2A5E}"/>
    <dgm:cxn modelId="{D902588F-46A2-4D5F-86B1-9CB53818DDDF}" type="presOf" srcId="{68E516A3-A9D5-4143-A549-795917858656}" destId="{66B5613C-578B-47ED-AC36-F8F797618EDD}" srcOrd="0" destOrd="0" presId="urn:microsoft.com/office/officeart/2005/8/layout/vList2"/>
    <dgm:cxn modelId="{4BCC15DC-64B6-4BBD-B35C-0BF720B16AB7}" type="presOf" srcId="{82B8A023-21F1-4752-8569-9EE0880B1161}" destId="{0418FED9-7501-44DE-839D-19E8308E5CC5}" srcOrd="0" destOrd="0" presId="urn:microsoft.com/office/officeart/2005/8/layout/vList2"/>
    <dgm:cxn modelId="{CBA91D4C-1FFE-45F1-88D7-FA78687B712E}" type="presOf" srcId="{935969AC-B5C0-485A-9034-2A5F37E89001}" destId="{98D61236-7820-48EE-A8EB-D8FE3ADDA43A}" srcOrd="0" destOrd="0" presId="urn:microsoft.com/office/officeart/2005/8/layout/vList2"/>
    <dgm:cxn modelId="{23068637-AE45-4E6E-98EB-F691ED34E83B}" type="presParOf" srcId="{98D61236-7820-48EE-A8EB-D8FE3ADDA43A}" destId="{66B5613C-578B-47ED-AC36-F8F797618EDD}" srcOrd="0" destOrd="0" presId="urn:microsoft.com/office/officeart/2005/8/layout/vList2"/>
    <dgm:cxn modelId="{43E7DC98-397C-4B8F-ABDC-450FAD8A02F2}" type="presParOf" srcId="{98D61236-7820-48EE-A8EB-D8FE3ADDA43A}" destId="{59318C54-FB80-4329-9CF2-01646030BC89}" srcOrd="1" destOrd="0" presId="urn:microsoft.com/office/officeart/2005/8/layout/vList2"/>
    <dgm:cxn modelId="{232B0F6C-1ADA-44AA-B068-29192E7B0955}" type="presParOf" srcId="{98D61236-7820-48EE-A8EB-D8FE3ADDA43A}" destId="{0418FED9-7501-44DE-839D-19E8308E5CC5}" srcOrd="2" destOrd="0" presId="urn:microsoft.com/office/officeart/2005/8/layout/vList2"/>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4BEE3-2161-4976-9170-808BD4A0145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l-GR"/>
        </a:p>
      </dgm:t>
    </dgm:pt>
    <dgm:pt modelId="{EE8B9179-FFFE-4873-8D0A-4E26078A8AD9}">
      <dgm:prSet/>
      <dgm:spPr/>
      <dgm:t>
        <a:bodyPr/>
        <a:lstStyle/>
        <a:p>
          <a:pPr rtl="0"/>
          <a:r>
            <a:rPr lang="el-GR" dirty="0" smtClean="0"/>
            <a:t>Η </a:t>
          </a:r>
          <a:r>
            <a:rPr lang="el-GR" b="1" dirty="0" smtClean="0"/>
            <a:t>απόλυτη φτώχεια</a:t>
          </a:r>
          <a:r>
            <a:rPr lang="el-GR" dirty="0" smtClean="0"/>
            <a:t> είναι η κατάσταση στην οποία τα άτομα δεν κατέχουν ούτε τα στοιχειώδη αγαθά για την επιβίωσή τους, όπως είναι η τροφή, το νερό, η στέγη.</a:t>
          </a:r>
          <a:endParaRPr lang="el-GR" dirty="0"/>
        </a:p>
      </dgm:t>
    </dgm:pt>
    <dgm:pt modelId="{C841FE91-F2CF-4C6A-BE8A-C11F03C5CA2E}" type="parTrans" cxnId="{C470DE49-789C-4294-B153-86080121727B}">
      <dgm:prSet/>
      <dgm:spPr/>
      <dgm:t>
        <a:bodyPr/>
        <a:lstStyle/>
        <a:p>
          <a:endParaRPr lang="el-GR"/>
        </a:p>
      </dgm:t>
    </dgm:pt>
    <dgm:pt modelId="{F8F8BB3E-C6EB-4952-A08D-77BCA19B0D41}" type="sibTrans" cxnId="{C470DE49-789C-4294-B153-86080121727B}">
      <dgm:prSet/>
      <dgm:spPr/>
      <dgm:t>
        <a:bodyPr/>
        <a:lstStyle/>
        <a:p>
          <a:endParaRPr lang="el-GR"/>
        </a:p>
      </dgm:t>
    </dgm:pt>
    <dgm:pt modelId="{B3F89493-C911-4FEC-B135-A55C069CA952}">
      <dgm:prSet/>
      <dgm:spPr/>
      <dgm:t>
        <a:bodyPr/>
        <a:lstStyle/>
        <a:p>
          <a:pPr rtl="0"/>
          <a:r>
            <a:rPr lang="el-GR" b="1" dirty="0" smtClean="0"/>
            <a:t>Η σχετική φτώχεια </a:t>
          </a:r>
          <a:r>
            <a:rPr lang="el-GR" dirty="0" smtClean="0"/>
            <a:t>είναι η κατάσταση στην οποία τα</a:t>
          </a:r>
          <a:r>
            <a:rPr lang="en-US" dirty="0" smtClean="0"/>
            <a:t> </a:t>
          </a:r>
          <a:r>
            <a:rPr lang="el-GR" dirty="0" smtClean="0"/>
            <a:t>άτομα διαθέτουν ένα βασικό εισόδημα που εξασφαλίζει</a:t>
          </a:r>
          <a:r>
            <a:rPr lang="en-US" dirty="0" smtClean="0"/>
            <a:t> </a:t>
          </a:r>
          <a:r>
            <a:rPr lang="el-GR" dirty="0" smtClean="0"/>
            <a:t>την επιβίωσή τους, δεν καλύπτει όμως το</a:t>
          </a:r>
          <a:r>
            <a:rPr lang="en-US" dirty="0" smtClean="0"/>
            <a:t> </a:t>
          </a:r>
          <a:r>
            <a:rPr lang="el-GR" dirty="0" smtClean="0"/>
            <a:t>καταναλωτικό</a:t>
          </a:r>
          <a:r>
            <a:rPr lang="en-US" dirty="0" smtClean="0"/>
            <a:t> </a:t>
          </a:r>
          <a:r>
            <a:rPr lang="el-GR" dirty="0" smtClean="0"/>
            <a:t>πρότυπο της κάθε κοινωνίας.</a:t>
          </a:r>
          <a:endParaRPr lang="el-GR" dirty="0"/>
        </a:p>
      </dgm:t>
    </dgm:pt>
    <dgm:pt modelId="{98A9B300-1DC5-49DB-95B5-FBB3E1AFD0EC}" type="parTrans" cxnId="{223F5644-3390-4A64-847C-88BE1D6A9259}">
      <dgm:prSet/>
      <dgm:spPr/>
      <dgm:t>
        <a:bodyPr/>
        <a:lstStyle/>
        <a:p>
          <a:endParaRPr lang="el-GR"/>
        </a:p>
      </dgm:t>
    </dgm:pt>
    <dgm:pt modelId="{D73319F7-589F-444C-B8C9-F7D1EE40F67A}" type="sibTrans" cxnId="{223F5644-3390-4A64-847C-88BE1D6A9259}">
      <dgm:prSet/>
      <dgm:spPr/>
      <dgm:t>
        <a:bodyPr/>
        <a:lstStyle/>
        <a:p>
          <a:endParaRPr lang="el-GR"/>
        </a:p>
      </dgm:t>
    </dgm:pt>
    <dgm:pt modelId="{B0D00EE3-48F9-4DC9-829C-6111E6F5B6B5}" type="pres">
      <dgm:prSet presAssocID="{7B44BEE3-2161-4976-9170-808BD4A0145A}" presName="linear" presStyleCnt="0">
        <dgm:presLayoutVars>
          <dgm:animLvl val="lvl"/>
          <dgm:resizeHandles val="exact"/>
        </dgm:presLayoutVars>
      </dgm:prSet>
      <dgm:spPr/>
      <dgm:t>
        <a:bodyPr/>
        <a:lstStyle/>
        <a:p>
          <a:endParaRPr lang="el-GR"/>
        </a:p>
      </dgm:t>
    </dgm:pt>
    <dgm:pt modelId="{FA1AA74E-E275-403B-8DF5-0BE82D747582}" type="pres">
      <dgm:prSet presAssocID="{EE8B9179-FFFE-4873-8D0A-4E26078A8AD9}" presName="parentText" presStyleLbl="node1" presStyleIdx="0" presStyleCnt="2">
        <dgm:presLayoutVars>
          <dgm:chMax val="0"/>
          <dgm:bulletEnabled val="1"/>
        </dgm:presLayoutVars>
      </dgm:prSet>
      <dgm:spPr/>
      <dgm:t>
        <a:bodyPr/>
        <a:lstStyle/>
        <a:p>
          <a:endParaRPr lang="el-GR"/>
        </a:p>
      </dgm:t>
    </dgm:pt>
    <dgm:pt modelId="{D969A5BE-7F4F-40AD-AC65-CD250ECE4FED}" type="pres">
      <dgm:prSet presAssocID="{F8F8BB3E-C6EB-4952-A08D-77BCA19B0D41}" presName="spacer" presStyleCnt="0"/>
      <dgm:spPr/>
    </dgm:pt>
    <dgm:pt modelId="{54EDED70-E807-4F80-A955-2648F963F612}" type="pres">
      <dgm:prSet presAssocID="{B3F89493-C911-4FEC-B135-A55C069CA952}" presName="parentText" presStyleLbl="node1" presStyleIdx="1" presStyleCnt="2">
        <dgm:presLayoutVars>
          <dgm:chMax val="0"/>
          <dgm:bulletEnabled val="1"/>
        </dgm:presLayoutVars>
      </dgm:prSet>
      <dgm:spPr/>
      <dgm:t>
        <a:bodyPr/>
        <a:lstStyle/>
        <a:p>
          <a:endParaRPr lang="el-GR"/>
        </a:p>
      </dgm:t>
    </dgm:pt>
  </dgm:ptLst>
  <dgm:cxnLst>
    <dgm:cxn modelId="{C470DE49-789C-4294-B153-86080121727B}" srcId="{7B44BEE3-2161-4976-9170-808BD4A0145A}" destId="{EE8B9179-FFFE-4873-8D0A-4E26078A8AD9}" srcOrd="0" destOrd="0" parTransId="{C841FE91-F2CF-4C6A-BE8A-C11F03C5CA2E}" sibTransId="{F8F8BB3E-C6EB-4952-A08D-77BCA19B0D41}"/>
    <dgm:cxn modelId="{46D73591-BCBC-4667-8F5C-113ABE18ECB0}" type="presOf" srcId="{B3F89493-C911-4FEC-B135-A55C069CA952}" destId="{54EDED70-E807-4F80-A955-2648F963F612}" srcOrd="0" destOrd="0" presId="urn:microsoft.com/office/officeart/2005/8/layout/vList2"/>
    <dgm:cxn modelId="{80213FEC-6F57-48A2-B04B-0E93841B9127}" type="presOf" srcId="{EE8B9179-FFFE-4873-8D0A-4E26078A8AD9}" destId="{FA1AA74E-E275-403B-8DF5-0BE82D747582}" srcOrd="0" destOrd="0" presId="urn:microsoft.com/office/officeart/2005/8/layout/vList2"/>
    <dgm:cxn modelId="{B796770B-2DBD-499B-8696-806F8CAF28A8}" type="presOf" srcId="{7B44BEE3-2161-4976-9170-808BD4A0145A}" destId="{B0D00EE3-48F9-4DC9-829C-6111E6F5B6B5}" srcOrd="0" destOrd="0" presId="urn:microsoft.com/office/officeart/2005/8/layout/vList2"/>
    <dgm:cxn modelId="{223F5644-3390-4A64-847C-88BE1D6A9259}" srcId="{7B44BEE3-2161-4976-9170-808BD4A0145A}" destId="{B3F89493-C911-4FEC-B135-A55C069CA952}" srcOrd="1" destOrd="0" parTransId="{98A9B300-1DC5-49DB-95B5-FBB3E1AFD0EC}" sibTransId="{D73319F7-589F-444C-B8C9-F7D1EE40F67A}"/>
    <dgm:cxn modelId="{5A790E12-47F0-46B0-9CB8-174C382D8BE0}" type="presParOf" srcId="{B0D00EE3-48F9-4DC9-829C-6111E6F5B6B5}" destId="{FA1AA74E-E275-403B-8DF5-0BE82D747582}" srcOrd="0" destOrd="0" presId="urn:microsoft.com/office/officeart/2005/8/layout/vList2"/>
    <dgm:cxn modelId="{FF4E4E89-6A7D-4503-B7AC-36B24115C6C6}" type="presParOf" srcId="{B0D00EE3-48F9-4DC9-829C-6111E6F5B6B5}" destId="{D969A5BE-7F4F-40AD-AC65-CD250ECE4FED}" srcOrd="1" destOrd="0" presId="urn:microsoft.com/office/officeart/2005/8/layout/vList2"/>
    <dgm:cxn modelId="{38E4A091-DCB2-4ACB-8704-44DD9779044C}" type="presParOf" srcId="{B0D00EE3-48F9-4DC9-829C-6111E6F5B6B5}" destId="{54EDED70-E807-4F80-A955-2648F963F612}" srcOrd="2"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584B7-B7D3-4574-ACFC-E61A4CE62856}">
      <dsp:nvSpPr>
        <dsp:cNvPr id="0" name=""/>
        <dsp:cNvSpPr/>
      </dsp:nvSpPr>
      <dsp:spPr>
        <a:xfrm>
          <a:off x="0" y="0"/>
          <a:ext cx="4351338" cy="4351338"/>
        </a:xfrm>
        <a:prstGeom prst="pie">
          <a:avLst>
            <a:gd name="adj1" fmla="val 5400000"/>
            <a:gd name="adj2" fmla="val 1620000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871E2-7561-403A-A562-9C32801F7F10}">
      <dsp:nvSpPr>
        <dsp:cNvPr id="0" name=""/>
        <dsp:cNvSpPr/>
      </dsp:nvSpPr>
      <dsp:spPr>
        <a:xfrm>
          <a:off x="2175669" y="0"/>
          <a:ext cx="8035131" cy="4351338"/>
        </a:xfrm>
        <a:prstGeom prst="rect">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l-GR" sz="3800" kern="1200" dirty="0">
              <a:latin typeface="Arial" panose="020B0604020202020204" pitchFamily="34" charset="0"/>
              <a:cs typeface="Arial" panose="020B0604020202020204" pitchFamily="34" charset="0"/>
            </a:rPr>
            <a:t>-	Να ανακαλούμε τις έννοιες «σχετική» και «απόλυτη» φτώχεια</a:t>
          </a:r>
        </a:p>
      </dsp:txBody>
      <dsp:txXfrm>
        <a:off x="2175669" y="0"/>
        <a:ext cx="8035131" cy="1305404"/>
      </dsp:txXfrm>
    </dsp:sp>
    <dsp:sp modelId="{BE340459-FF02-4931-9CDB-1BB4A016C35C}">
      <dsp:nvSpPr>
        <dsp:cNvPr id="0" name=""/>
        <dsp:cNvSpPr/>
      </dsp:nvSpPr>
      <dsp:spPr>
        <a:xfrm>
          <a:off x="761485" y="1305404"/>
          <a:ext cx="2828366" cy="2828366"/>
        </a:xfrm>
        <a:prstGeom prst="pie">
          <a:avLst>
            <a:gd name="adj1" fmla="val 5400000"/>
            <a:gd name="adj2" fmla="val 16200000"/>
          </a:avLst>
        </a:prstGeom>
        <a:solidFill>
          <a:schemeClr val="accent2">
            <a:shade val="80000"/>
            <a:hueOff val="-75220"/>
            <a:satOff val="-14867"/>
            <a:lumOff val="158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31EBB-3C20-4E2E-AAA5-E26ECFADF924}">
      <dsp:nvSpPr>
        <dsp:cNvPr id="0" name=""/>
        <dsp:cNvSpPr/>
      </dsp:nvSpPr>
      <dsp:spPr>
        <a:xfrm>
          <a:off x="2175669" y="1305404"/>
          <a:ext cx="8035131" cy="2828366"/>
        </a:xfrm>
        <a:prstGeom prst="rect">
          <a:avLst/>
        </a:prstGeom>
        <a:solidFill>
          <a:schemeClr val="lt1">
            <a:alpha val="90000"/>
            <a:hueOff val="0"/>
            <a:satOff val="0"/>
            <a:lumOff val="0"/>
            <a:alphaOff val="0"/>
          </a:schemeClr>
        </a:solidFill>
        <a:ln w="15875" cap="flat" cmpd="sng" algn="ctr">
          <a:solidFill>
            <a:schemeClr val="accent2">
              <a:shade val="80000"/>
              <a:hueOff val="-75220"/>
              <a:satOff val="-14867"/>
              <a:lumOff val="158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l-GR" sz="3800" kern="1200" dirty="0">
              <a:latin typeface="Arial" panose="020B0604020202020204" pitchFamily="34" charset="0"/>
              <a:cs typeface="Arial" panose="020B0604020202020204" pitchFamily="34" charset="0"/>
            </a:rPr>
            <a:t>-	Να περιγράφουμε τα αίτια &amp; της συνέπειες της φτώχειας</a:t>
          </a:r>
        </a:p>
      </dsp:txBody>
      <dsp:txXfrm>
        <a:off x="2175669" y="1305404"/>
        <a:ext cx="8035131" cy="1305399"/>
      </dsp:txXfrm>
    </dsp:sp>
    <dsp:sp modelId="{A9D327AB-3323-4AA7-BC26-6E40EF84CE7E}">
      <dsp:nvSpPr>
        <dsp:cNvPr id="0" name=""/>
        <dsp:cNvSpPr/>
      </dsp:nvSpPr>
      <dsp:spPr>
        <a:xfrm>
          <a:off x="1522968" y="2610804"/>
          <a:ext cx="1305400" cy="1305400"/>
        </a:xfrm>
        <a:prstGeom prst="pie">
          <a:avLst>
            <a:gd name="adj1" fmla="val 5400000"/>
            <a:gd name="adj2" fmla="val 16200000"/>
          </a:avLst>
        </a:prstGeom>
        <a:solidFill>
          <a:schemeClr val="accent2">
            <a:shade val="80000"/>
            <a:hueOff val="-150441"/>
            <a:satOff val="-29734"/>
            <a:lumOff val="316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45CDF-46D4-4E64-A550-911133125C6A}">
      <dsp:nvSpPr>
        <dsp:cNvPr id="0" name=""/>
        <dsp:cNvSpPr/>
      </dsp:nvSpPr>
      <dsp:spPr>
        <a:xfrm>
          <a:off x="2175669" y="2610804"/>
          <a:ext cx="8035131" cy="1305400"/>
        </a:xfrm>
        <a:prstGeom prst="rect">
          <a:avLst/>
        </a:prstGeom>
        <a:solidFill>
          <a:schemeClr val="lt1">
            <a:alpha val="90000"/>
            <a:hueOff val="0"/>
            <a:satOff val="0"/>
            <a:lumOff val="0"/>
            <a:alphaOff val="0"/>
          </a:schemeClr>
        </a:solidFill>
        <a:ln w="15875" cap="flat" cmpd="sng" algn="ctr">
          <a:solidFill>
            <a:schemeClr val="accent2">
              <a:shade val="80000"/>
              <a:hueOff val="-150441"/>
              <a:satOff val="-29734"/>
              <a:lumOff val="31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l-GR" sz="3800" kern="1200" dirty="0">
              <a:latin typeface="Arial" panose="020B0604020202020204" pitchFamily="34" charset="0"/>
              <a:cs typeface="Arial" panose="020B0604020202020204" pitchFamily="34" charset="0"/>
            </a:rPr>
            <a:t>-	Να προτείνουμε μέτρα για την επίλυση τους</a:t>
          </a:r>
        </a:p>
      </dsp:txBody>
      <dsp:txXfrm>
        <a:off x="2175669" y="2610804"/>
        <a:ext cx="8035131" cy="130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613C-578B-47ED-AC36-F8F797618EDD}">
      <dsp:nvSpPr>
        <dsp:cNvPr id="0" name=""/>
        <dsp:cNvSpPr/>
      </dsp:nvSpPr>
      <dsp:spPr>
        <a:xfrm>
          <a:off x="0" y="11268"/>
          <a:ext cx="6224335" cy="26325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l-GR" sz="5000" kern="1200" dirty="0">
              <a:latin typeface="Arial" panose="020B0604020202020204" pitchFamily="34" charset="0"/>
              <a:cs typeface="Arial" panose="020B0604020202020204" pitchFamily="34" charset="0"/>
            </a:rPr>
            <a:t>Ονοματίστε τα αίτια των κοινωνικών προβλημάτων</a:t>
          </a:r>
        </a:p>
      </dsp:txBody>
      <dsp:txXfrm>
        <a:off x="128508" y="139776"/>
        <a:ext cx="5967319" cy="2375484"/>
      </dsp:txXfrm>
    </dsp:sp>
    <dsp:sp modelId="{0418FED9-7501-44DE-839D-19E8308E5CC5}">
      <dsp:nvSpPr>
        <dsp:cNvPr id="0" name=""/>
        <dsp:cNvSpPr/>
      </dsp:nvSpPr>
      <dsp:spPr>
        <a:xfrm>
          <a:off x="0" y="2787768"/>
          <a:ext cx="6224335" cy="26325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el-GR" sz="5000" kern="1200">
              <a:latin typeface="Arial" panose="020B0604020202020204" pitchFamily="34" charset="0"/>
              <a:cs typeface="Arial" panose="020B0604020202020204" pitchFamily="34" charset="0"/>
            </a:rPr>
            <a:t>Που εστιάζουν οι προσπάθειες για την επίλυση τους;</a:t>
          </a:r>
        </a:p>
      </dsp:txBody>
      <dsp:txXfrm>
        <a:off x="128508" y="2916276"/>
        <a:ext cx="5967319" cy="2375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BD364-A638-41CB-9D51-800FA2A78E7F}">
      <dsp:nvSpPr>
        <dsp:cNvPr id="0" name=""/>
        <dsp:cNvSpPr/>
      </dsp:nvSpPr>
      <dsp:spPr>
        <a:xfrm>
          <a:off x="0" y="865"/>
          <a:ext cx="9601196" cy="174092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Αίτια φτώχειας:</a:t>
          </a:r>
          <a:r>
            <a:rPr lang="el-GR" sz="2400" kern="1200" dirty="0" smtClean="0">
              <a:latin typeface="Arial" panose="020B0604020202020204" pitchFamily="34" charset="0"/>
              <a:cs typeface="Arial" panose="020B0604020202020204" pitchFamily="34" charset="0"/>
            </a:rPr>
            <a:t> 1. άνιση κατανομή του εισοδήματος, 2. αλλαγές της τεχνολογίας, 3. προκαταλήψεις &amp; ρατσισμός, 3. </a:t>
          </a:r>
          <a:r>
            <a:rPr lang="el-GR" sz="2400" b="1" i="1" kern="1200" dirty="0" smtClean="0">
              <a:latin typeface="Arial" panose="020B0604020202020204" pitchFamily="34" charset="0"/>
              <a:cs typeface="Arial" panose="020B0604020202020204" pitchFamily="34" charset="0"/>
            </a:rPr>
            <a:t>παραοικονομία*, </a:t>
          </a:r>
          <a:r>
            <a:rPr lang="el-GR" sz="2400" kern="1200" dirty="0" smtClean="0">
              <a:latin typeface="Arial" panose="020B0604020202020204" pitchFamily="34" charset="0"/>
              <a:cs typeface="Arial" panose="020B0604020202020204" pitchFamily="34" charset="0"/>
            </a:rPr>
            <a:t>που στερεί από το κράτος εισοδήματα για προγράμματα κοινωνικής ανάπτυξης.</a:t>
          </a:r>
          <a:endParaRPr lang="el-GR" sz="2400" kern="1200" dirty="0">
            <a:latin typeface="Arial" panose="020B0604020202020204" pitchFamily="34" charset="0"/>
            <a:cs typeface="Arial" panose="020B0604020202020204" pitchFamily="34" charset="0"/>
          </a:endParaRPr>
        </a:p>
      </dsp:txBody>
      <dsp:txXfrm>
        <a:off x="84985" y="85850"/>
        <a:ext cx="9431226" cy="1570954"/>
      </dsp:txXfrm>
    </dsp:sp>
    <dsp:sp modelId="{B6F1624D-EE6A-49E1-AD81-E07604630E82}">
      <dsp:nvSpPr>
        <dsp:cNvPr id="0" name=""/>
        <dsp:cNvSpPr/>
      </dsp:nvSpPr>
      <dsp:spPr>
        <a:xfrm>
          <a:off x="0" y="1754347"/>
          <a:ext cx="9601196" cy="1740924"/>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Συνέπειες φτώχειας:</a:t>
          </a:r>
          <a:r>
            <a:rPr lang="el-GR" sz="2400" kern="1200" dirty="0" smtClean="0">
              <a:latin typeface="Arial" panose="020B0604020202020204" pitchFamily="34" charset="0"/>
              <a:cs typeface="Arial" panose="020B0604020202020204" pitchFamily="34" charset="0"/>
            </a:rPr>
            <a:t> Στα </a:t>
          </a:r>
          <a:r>
            <a:rPr lang="el-GR" sz="2400" b="1" kern="1200" dirty="0" smtClean="0">
              <a:latin typeface="Arial" panose="020B0604020202020204" pitchFamily="34" charset="0"/>
              <a:cs typeface="Arial" panose="020B0604020202020204" pitchFamily="34" charset="0"/>
            </a:rPr>
            <a:t>άτομα </a:t>
          </a:r>
          <a:r>
            <a:rPr lang="el-GR" sz="2400" kern="1200" dirty="0" smtClean="0">
              <a:latin typeface="Arial" panose="020B0604020202020204" pitchFamily="34" charset="0"/>
              <a:cs typeface="Arial" panose="020B0604020202020204" pitchFamily="34" charset="0"/>
            </a:rPr>
            <a:t>=&gt;</a:t>
          </a:r>
          <a:r>
            <a:rPr lang="el-GR" sz="2400" b="1" kern="1200" dirty="0" smtClean="0">
              <a:latin typeface="Arial" panose="020B0604020202020204" pitchFamily="34" charset="0"/>
              <a:cs typeface="Arial" panose="020B0604020202020204" pitchFamily="34" charset="0"/>
            </a:rPr>
            <a:t> </a:t>
          </a:r>
          <a:r>
            <a:rPr lang="el-GR" sz="2400" kern="1200" dirty="0" smtClean="0">
              <a:latin typeface="Arial" panose="020B0604020202020204" pitchFamily="34" charset="0"/>
              <a:cs typeface="Arial" panose="020B0604020202020204" pitchFamily="34" charset="0"/>
            </a:rPr>
            <a:t>αποκλεισμένα από πολλά αγαθά και δραστηριότητες. </a:t>
          </a:r>
          <a:r>
            <a:rPr lang="el-GR" sz="2400" b="1" kern="1200" dirty="0" smtClean="0">
              <a:latin typeface="Arial" panose="020B0604020202020204" pitchFamily="34" charset="0"/>
              <a:cs typeface="Arial" panose="020B0604020202020204" pitchFamily="34" charset="0"/>
            </a:rPr>
            <a:t>Κοινωνία =&gt; </a:t>
          </a:r>
          <a:r>
            <a:rPr lang="el-GR" sz="2400" kern="1200" dirty="0" smtClean="0">
              <a:latin typeface="Arial" panose="020B0604020202020204" pitchFamily="34" charset="0"/>
              <a:cs typeface="Arial" panose="020B0604020202020204" pitchFamily="34" charset="0"/>
            </a:rPr>
            <a:t>φτώχεια αποτελεί αιτία πολλών κοινωνικών προβλημάτων, όπως η 1. μετανάστευση, η 2. ξενοφοβία, ο 3. ρατσισμός, η 4. εγκληματικότητα και η 5. βία. 6. Κρίση εμπιστοσύνης στη δημοκρατία. </a:t>
          </a:r>
          <a:endParaRPr lang="el-GR" sz="2400" kern="1200" dirty="0">
            <a:latin typeface="Arial" panose="020B0604020202020204" pitchFamily="34" charset="0"/>
            <a:cs typeface="Arial" panose="020B0604020202020204" pitchFamily="34" charset="0"/>
          </a:endParaRPr>
        </a:p>
      </dsp:txBody>
      <dsp:txXfrm>
        <a:off x="84985" y="1839332"/>
        <a:ext cx="9431226" cy="15709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F646F3F-274D-499B-ABBE-824EB4ABDC3D}"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700306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481A142-DA77-4A5F-AD1F-14E6C18F0F5F}" type="datetime1">
              <a:rPr lang="en-US" smtClean="0"/>
              <a:pPr/>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xmlns="" val="27278378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899262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06616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xmlns="" val="124794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633888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035991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14373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227141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xmlns="" val="1747774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481A142-DA77-4A5F-AD1F-14E6C18F0F5F}" type="datetime1">
              <a:rPr lang="en-US" smtClean="0"/>
              <a:pPr/>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28379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481A142-DA77-4A5F-AD1F-14E6C18F0F5F}" type="datetime1">
              <a:rPr lang="en-US" smtClean="0"/>
              <a:pPr/>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887350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481A142-DA77-4A5F-AD1F-14E6C18F0F5F}" type="datetime1">
              <a:rPr lang="en-US" smtClean="0"/>
              <a:pPr/>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199822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481A142-DA77-4A5F-AD1F-14E6C18F0F5F}" type="datetime1">
              <a:rPr lang="en-US" smtClean="0"/>
              <a:pPr/>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646F3F-274D-499B-ABBE-824EB4ABDC3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393622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A142-DA77-4A5F-AD1F-14E6C18F0F5F}" type="datetime1">
              <a:rPr lang="en-US" smtClean="0"/>
              <a:pPr/>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xmlns="" val="34718265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481A142-DA77-4A5F-AD1F-14E6C18F0F5F}" type="datetime1">
              <a:rPr lang="en-US" smtClean="0"/>
              <a:pPr/>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241824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481A142-DA77-4A5F-AD1F-14E6C18F0F5F}" type="datetime1">
              <a:rPr lang="en-US" smtClean="0"/>
              <a:pPr/>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xmlns="" val="10477701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81A142-DA77-4A5F-AD1F-14E6C18F0F5F}" type="datetime1">
              <a:rPr lang="en-US" smtClean="0"/>
              <a:pPr/>
              <a:t>2/11/2025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xmlns="" val="414607200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microsoft.com/office/2007/relationships/diagramDrawing" Target="../diagrams/drawin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B27966-D5D8-11FD-F12A-9264C89CDEFA}"/>
              </a:ext>
            </a:extLst>
          </p:cNvPr>
          <p:cNvSpPr>
            <a:spLocks noGrp="1"/>
          </p:cNvSpPr>
          <p:nvPr>
            <p:ph type="ctrTitle"/>
          </p:nvPr>
        </p:nvSpPr>
        <p:spPr>
          <a:xfrm>
            <a:off x="3315031" y="1380753"/>
            <a:ext cx="5561938" cy="2696049"/>
          </a:xfrm>
        </p:spPr>
        <p:txBody>
          <a:bodyPr>
            <a:normAutofit fontScale="90000"/>
          </a:bodyPr>
          <a:lstStyle/>
          <a:p>
            <a:pPr>
              <a:lnSpc>
                <a:spcPct val="115000"/>
              </a:lnSpc>
              <a:spcBef>
                <a:spcPts val="300"/>
              </a:spcBef>
              <a:spcAft>
                <a:spcPts val="720"/>
              </a:spcAft>
            </a:pPr>
            <a:r>
              <a:rPr lang="el-GR" sz="2600" dirty="0">
                <a:solidFill>
                  <a:schemeClr val="tx1"/>
                </a:solidFill>
                <a:latin typeface="Arial" panose="020B0604020202020204" pitchFamily="34" charset="0"/>
                <a:ea typeface="Calibri" panose="020F0502020204030204" pitchFamily="34" charset="0"/>
                <a:cs typeface="F"/>
              </a:rPr>
              <a:t>6. Κοινωνικά προβλήματα</a:t>
            </a:r>
            <a:r>
              <a:rPr lang="el-GR" sz="3200" dirty="0">
                <a:solidFill>
                  <a:schemeClr val="tx1"/>
                </a:solidFill>
                <a:latin typeface="Calibri" panose="020F0502020204030204" pitchFamily="34" charset="0"/>
                <a:ea typeface="Calibri" panose="020F0502020204030204" pitchFamily="34" charset="0"/>
                <a:cs typeface="F"/>
              </a:rPr>
              <a:t/>
            </a:r>
            <a:br>
              <a:rPr lang="el-GR" sz="3200" dirty="0">
                <a:solidFill>
                  <a:schemeClr val="tx1"/>
                </a:solidFill>
                <a:latin typeface="Calibri" panose="020F0502020204030204" pitchFamily="34" charset="0"/>
                <a:ea typeface="Calibri" panose="020F0502020204030204" pitchFamily="34" charset="0"/>
                <a:cs typeface="F"/>
              </a:rPr>
            </a:br>
            <a:r>
              <a:rPr lang="el-GR" sz="3200" b="1" dirty="0">
                <a:solidFill>
                  <a:schemeClr val="tx1"/>
                </a:solidFill>
                <a:latin typeface="Arial" panose="020B0604020202020204" pitchFamily="34" charset="0"/>
                <a:ea typeface="Calibri" panose="020F0502020204030204" pitchFamily="34" charset="0"/>
                <a:cs typeface="Arial" panose="020B0604020202020204" pitchFamily="34" charset="0"/>
              </a:rPr>
              <a:t>6.3. Φτώχεια, ανεργία, καταναλωτισμός, αγωγή καταναλωτή</a:t>
            </a:r>
            <a:r>
              <a:rPr lang="el-GR" sz="3200" dirty="0">
                <a:solidFill>
                  <a:schemeClr val="tx1"/>
                </a:solidFill>
                <a:latin typeface="Calibri" panose="020F0502020204030204" pitchFamily="34" charset="0"/>
                <a:ea typeface="Calibri" panose="020F0502020204030204" pitchFamily="34" charset="0"/>
                <a:cs typeface="F"/>
              </a:rPr>
              <a:t/>
            </a:r>
            <a:br>
              <a:rPr lang="el-GR" sz="3200" dirty="0">
                <a:solidFill>
                  <a:schemeClr val="tx1"/>
                </a:solidFill>
                <a:latin typeface="Calibri" panose="020F0502020204030204" pitchFamily="34" charset="0"/>
                <a:ea typeface="Calibri" panose="020F0502020204030204" pitchFamily="34" charset="0"/>
                <a:cs typeface="F"/>
              </a:rPr>
            </a:br>
            <a:endParaRPr lang="el-GR" sz="33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Υπότιτλος 2">
            <a:extLst>
              <a:ext uri="{FF2B5EF4-FFF2-40B4-BE49-F238E27FC236}">
                <a16:creationId xmlns:a16="http://schemas.microsoft.com/office/drawing/2014/main" xmlns="" id="{4DCCDD30-9CD9-C6F0-2DEF-6460FFD4FEBC}"/>
              </a:ext>
            </a:extLst>
          </p:cNvPr>
          <p:cNvSpPr>
            <a:spLocks noGrp="1"/>
          </p:cNvSpPr>
          <p:nvPr>
            <p:ph type="subTitle" idx="1"/>
          </p:nvPr>
        </p:nvSpPr>
        <p:spPr>
          <a:xfrm>
            <a:off x="3315031" y="4076803"/>
            <a:ext cx="5561938" cy="982086"/>
          </a:xfrm>
        </p:spPr>
        <p:txBody>
          <a:bodyPr>
            <a:normAutofit/>
          </a:bodyPr>
          <a:lstStyle/>
          <a:p>
            <a:pPr>
              <a:spcBef>
                <a:spcPts val="300"/>
              </a:spcBef>
              <a:spcAft>
                <a:spcPts val="720"/>
              </a:spcAft>
            </a:pPr>
            <a:r>
              <a:rPr lang="el-GR" dirty="0">
                <a:effectLst/>
                <a:latin typeface="Arial" panose="020B0604020202020204" pitchFamily="34" charset="0"/>
                <a:ea typeface="Calibri" panose="020F0502020204030204" pitchFamily="34" charset="0"/>
                <a:cs typeface="F"/>
              </a:rPr>
              <a:t>Κοινωνική και Πολιτική Αγωγή Γ΄ Γυμνάσιου, βιβλίο μαθητή, Κεφ. </a:t>
            </a:r>
            <a:r>
              <a:rPr lang="el-GR" dirty="0" smtClean="0">
                <a:effectLst/>
                <a:latin typeface="Arial" panose="020B0604020202020204" pitchFamily="34" charset="0"/>
                <a:ea typeface="Calibri" panose="020F0502020204030204" pitchFamily="34" charset="0"/>
                <a:cs typeface="F"/>
              </a:rPr>
              <a:t>6</a:t>
            </a:r>
            <a:r>
              <a:rPr lang="el-GR" dirty="0" smtClean="0">
                <a:latin typeface="Arial" panose="020B0604020202020204" pitchFamily="34" charset="0"/>
                <a:ea typeface="Calibri" panose="020F0502020204030204" pitchFamily="34" charset="0"/>
                <a:cs typeface="F"/>
              </a:rPr>
              <a:t>.</a:t>
            </a:r>
            <a:r>
              <a:rPr lang="en-US" dirty="0" smtClean="0">
                <a:latin typeface="Arial" panose="020B0604020202020204" pitchFamily="34" charset="0"/>
                <a:ea typeface="Calibri" panose="020F0502020204030204" pitchFamily="34" charset="0"/>
                <a:cs typeface="F"/>
              </a:rPr>
              <a:t>3</a:t>
            </a:r>
            <a:r>
              <a:rPr lang="el-GR" dirty="0" smtClean="0">
                <a:latin typeface="Arial" panose="020B0604020202020204" pitchFamily="34" charset="0"/>
                <a:ea typeface="Calibri" panose="020F0502020204030204" pitchFamily="34" charset="0"/>
                <a:cs typeface="F"/>
              </a:rPr>
              <a:t>.</a:t>
            </a:r>
            <a:r>
              <a:rPr lang="el-GR" dirty="0" smtClean="0">
                <a:effectLst/>
                <a:latin typeface="Arial" panose="020B0604020202020204" pitchFamily="34" charset="0"/>
                <a:ea typeface="Calibri" panose="020F0502020204030204" pitchFamily="34" charset="0"/>
                <a:cs typeface="F"/>
              </a:rPr>
              <a:t>, </a:t>
            </a:r>
            <a:r>
              <a:rPr lang="el-GR" dirty="0">
                <a:effectLst/>
                <a:latin typeface="Arial" panose="020B0604020202020204" pitchFamily="34" charset="0"/>
                <a:ea typeface="Calibri" panose="020F0502020204030204" pitchFamily="34" charset="0"/>
                <a:cs typeface="F"/>
              </a:rPr>
              <a:t>σ. </a:t>
            </a:r>
            <a:r>
              <a:rPr lang="el-GR" dirty="0" smtClean="0">
                <a:effectLst/>
                <a:latin typeface="Arial" panose="020B0604020202020204" pitchFamily="34" charset="0"/>
                <a:ea typeface="Calibri" panose="020F0502020204030204" pitchFamily="34" charset="0"/>
                <a:cs typeface="F"/>
              </a:rPr>
              <a:t>4</a:t>
            </a:r>
            <a:r>
              <a:rPr lang="en-US" dirty="0" smtClean="0">
                <a:effectLst/>
                <a:latin typeface="Arial" panose="020B0604020202020204" pitchFamily="34" charset="0"/>
                <a:ea typeface="Calibri" panose="020F0502020204030204" pitchFamily="34" charset="0"/>
                <a:cs typeface="F"/>
              </a:rPr>
              <a:t>9</a:t>
            </a:r>
            <a:r>
              <a:rPr lang="el-GR" dirty="0" smtClean="0">
                <a:effectLst/>
                <a:latin typeface="Arial" panose="020B0604020202020204" pitchFamily="34" charset="0"/>
                <a:ea typeface="Calibri" panose="020F0502020204030204" pitchFamily="34" charset="0"/>
                <a:cs typeface="F"/>
              </a:rPr>
              <a:t>-</a:t>
            </a:r>
            <a:r>
              <a:rPr lang="en-US" smtClean="0">
                <a:effectLst/>
                <a:latin typeface="Arial" panose="020B0604020202020204" pitchFamily="34" charset="0"/>
                <a:ea typeface="Calibri" panose="020F0502020204030204" pitchFamily="34" charset="0"/>
                <a:cs typeface="F"/>
              </a:rPr>
              <a:t>52</a:t>
            </a:r>
            <a:r>
              <a:rPr lang="el-GR" smtClean="0">
                <a:effectLst/>
                <a:latin typeface="Arial" panose="020B0604020202020204" pitchFamily="34" charset="0"/>
                <a:ea typeface="Calibri" panose="020F0502020204030204" pitchFamily="34" charset="0"/>
                <a:cs typeface="F"/>
              </a:rPr>
              <a:t>. </a:t>
            </a:r>
            <a:endParaRPr lang="el-GR" dirty="0">
              <a:effectLst/>
              <a:latin typeface="Calibri" panose="020F0502020204030204" pitchFamily="34" charset="0"/>
              <a:ea typeface="Calibri" panose="020F0502020204030204" pitchFamily="34" charset="0"/>
              <a:cs typeface="F"/>
            </a:endParaRPr>
          </a:p>
        </p:txBody>
      </p:sp>
    </p:spTree>
    <p:extLst>
      <p:ext uri="{BB962C8B-B14F-4D97-AF65-F5344CB8AC3E}">
        <p14:creationId xmlns:p14="http://schemas.microsoft.com/office/powerpoint/2010/main" xmlns="" val="23567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3D8527A-4349-02D0-4A1C-7A0FCB9D228A}"/>
              </a:ext>
            </a:extLst>
          </p:cNvPr>
          <p:cNvSpPr>
            <a:spLocks noGrp="1"/>
          </p:cNvSpPr>
          <p:nvPr>
            <p:ph type="title"/>
          </p:nvPr>
        </p:nvSpPr>
        <p:spPr>
          <a:xfrm>
            <a:off x="1143000" y="990599"/>
            <a:ext cx="9906000" cy="685800"/>
          </a:xfrm>
        </p:spPr>
        <p:txBody>
          <a:bodyPr vert="horz" lIns="91440" tIns="45720" rIns="91440" bIns="45720" rtlCol="0" anchor="t">
            <a:normAutofit fontScale="90000"/>
          </a:bodyPr>
          <a:lstStyle/>
          <a:p>
            <a:pPr algn="ctr"/>
            <a:r>
              <a:rPr lang="en-US" sz="4000" kern="1200" dirty="0">
                <a:solidFill>
                  <a:schemeClr val="tx1"/>
                </a:solidFill>
                <a:latin typeface="Arial" panose="020B0604020202020204" pitchFamily="34" charset="0"/>
                <a:cs typeface="Arial" panose="020B0604020202020204" pitchFamily="34" charset="0"/>
              </a:rPr>
              <a:t>ΔΙΔΑΚΤΙΚΟΙ ΣΤΟΧΟΙ</a:t>
            </a:r>
          </a:p>
        </p:txBody>
      </p:sp>
      <p:graphicFrame>
        <p:nvGraphicFramePr>
          <p:cNvPr id="5" name="Θέση περιεχομένου 4">
            <a:extLst>
              <a:ext uri="{FF2B5EF4-FFF2-40B4-BE49-F238E27FC236}">
                <a16:creationId xmlns:a16="http://schemas.microsoft.com/office/drawing/2014/main" xmlns="" id="{21DD65CD-B8E3-4803-5895-30F6675E1829}"/>
              </a:ext>
            </a:extLst>
          </p:cNvPr>
          <p:cNvGraphicFramePr>
            <a:graphicFrameLocks noGrp="1"/>
          </p:cNvGraphicFramePr>
          <p:nvPr>
            <p:ph sz="half" idx="1"/>
            <p:extLst>
              <p:ext uri="{D42A27DB-BD31-4B8C-83A1-F6EECF244321}">
                <p14:modId xmlns:p14="http://schemas.microsoft.com/office/powerpoint/2010/main" xmlns="" val="1611948335"/>
              </p:ext>
            </p:extLst>
          </p:nvPr>
        </p:nvGraphicFramePr>
        <p:xfrm>
          <a:off x="838200" y="1825625"/>
          <a:ext cx="10210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6662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xmlns="" id="{152C5B2E-7DA7-31CB-9555-EC8813BA6EAE}"/>
              </a:ext>
            </a:extLst>
          </p:cNvPr>
          <p:cNvSpPr>
            <a:spLocks noGrp="1"/>
          </p:cNvSpPr>
          <p:nvPr>
            <p:ph type="title"/>
          </p:nvPr>
        </p:nvSpPr>
        <p:spPr>
          <a:xfrm>
            <a:off x="841248" y="548640"/>
            <a:ext cx="3600860" cy="5431536"/>
          </a:xfrm>
        </p:spPr>
        <p:txBody>
          <a:bodyPr anchor="ctr">
            <a:normAutofit/>
          </a:bodyPr>
          <a:lstStyle/>
          <a:p>
            <a:r>
              <a:rPr lang="el-GR" sz="5400" dirty="0">
                <a:solidFill>
                  <a:schemeClr val="tx1"/>
                </a:solidFill>
                <a:latin typeface="Arial" pitchFamily="34" charset="0"/>
                <a:cs typeface="Arial" pitchFamily="34" charset="0"/>
              </a:rPr>
              <a:t>Ανάκληση Γνώσεων</a:t>
            </a:r>
            <a:r>
              <a:rPr lang="en-US" sz="5400" dirty="0">
                <a:solidFill>
                  <a:schemeClr val="tx1"/>
                </a:solidFill>
                <a:latin typeface="Arial" pitchFamily="34" charset="0"/>
                <a:cs typeface="Arial" pitchFamily="34" charset="0"/>
              </a:rPr>
              <a:t>: </a:t>
            </a:r>
            <a:endParaRPr lang="el-GR" sz="5400" dirty="0">
              <a:solidFill>
                <a:schemeClr val="tx1"/>
              </a:solidFill>
              <a:latin typeface="Arial" pitchFamily="34" charset="0"/>
              <a:cs typeface="Arial" pitchFamily="34" charset="0"/>
            </a:endParaRPr>
          </a:p>
        </p:txBody>
      </p:sp>
      <p:graphicFrame>
        <p:nvGraphicFramePr>
          <p:cNvPr id="21" name="Θέση περιεχομένου 6">
            <a:extLst>
              <a:ext uri="{FF2B5EF4-FFF2-40B4-BE49-F238E27FC236}">
                <a16:creationId xmlns:a16="http://schemas.microsoft.com/office/drawing/2014/main" xmlns="" id="{5E97394D-BC2F-7385-59F8-FB8B81657425}"/>
              </a:ext>
            </a:extLst>
          </p:cNvPr>
          <p:cNvGraphicFramePr>
            <a:graphicFrameLocks noGrp="1"/>
          </p:cNvGraphicFramePr>
          <p:nvPr>
            <p:ph idx="1"/>
            <p:extLst>
              <p:ext uri="{D42A27DB-BD31-4B8C-83A1-F6EECF244321}">
                <p14:modId xmlns:p14="http://schemas.microsoft.com/office/powerpoint/2010/main" xmlns="" val="939678469"/>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7457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DA608043-F13A-1506-A350-3E27D0B1881E}"/>
              </a:ext>
            </a:extLst>
          </p:cNvPr>
          <p:cNvSpPr>
            <a:spLocks noGrp="1"/>
          </p:cNvSpPr>
          <p:nvPr>
            <p:ph type="title"/>
          </p:nvPr>
        </p:nvSpPr>
        <p:spPr>
          <a:xfrm>
            <a:off x="1283679" y="820616"/>
            <a:ext cx="9601196" cy="984739"/>
          </a:xfrm>
        </p:spPr>
        <p:txBody>
          <a:bodyPr vert="horz" lIns="91440" tIns="45720" rIns="91440" bIns="45720" rtlCol="0" anchor="ctr">
            <a:noAutofit/>
          </a:bodyPr>
          <a:lstStyle/>
          <a:p>
            <a:pPr>
              <a:lnSpc>
                <a:spcPct val="150000"/>
              </a:lnSpc>
            </a:pPr>
            <a:r>
              <a:rPr lang="el-GR" sz="3200" dirty="0">
                <a:latin typeface="Arial" panose="020B0604020202020204" pitchFamily="34" charset="0"/>
                <a:cs typeface="Arial" panose="020B0604020202020204" pitchFamily="34" charset="0"/>
              </a:rPr>
              <a:t>Η </a:t>
            </a:r>
            <a:r>
              <a:rPr lang="el-GR" sz="3200" b="1" dirty="0">
                <a:latin typeface="Arial" panose="020B0604020202020204" pitchFamily="34" charset="0"/>
                <a:cs typeface="Arial" panose="020B0604020202020204" pitchFamily="34" charset="0"/>
              </a:rPr>
              <a:t>απόλυτη φτώχεια </a:t>
            </a:r>
            <a:r>
              <a:rPr lang="el-GR" sz="3200" dirty="0">
                <a:latin typeface="Arial" panose="020B0604020202020204" pitchFamily="34" charset="0"/>
                <a:cs typeface="Arial" panose="020B0604020202020204" pitchFamily="34" charset="0"/>
              </a:rPr>
              <a:t>και η </a:t>
            </a:r>
            <a:r>
              <a:rPr lang="el-GR" sz="3200" b="1" dirty="0">
                <a:latin typeface="Arial" panose="020B0604020202020204" pitchFamily="34" charset="0"/>
                <a:cs typeface="Arial" panose="020B0604020202020204" pitchFamily="34" charset="0"/>
              </a:rPr>
              <a:t>σχετική φτώχεια</a:t>
            </a:r>
            <a:r>
              <a:rPr lang="el-GR" sz="3200" b="1" dirty="0" smtClean="0">
                <a:latin typeface="Arial" panose="020B0604020202020204" pitchFamily="34" charset="0"/>
                <a:cs typeface="Arial" panose="020B0604020202020204" pitchFamily="34" charset="0"/>
              </a:rPr>
              <a:t>:</a:t>
            </a:r>
            <a:endParaRPr lang="en-US" sz="3200" kern="1200" dirty="0">
              <a:solidFill>
                <a:schemeClr val="tx1"/>
              </a:solidFill>
              <a:latin typeface="Arial" panose="020B0604020202020204" pitchFamily="34" charset="0"/>
              <a:cs typeface="Arial" panose="020B0604020202020204" pitchFamily="34" charset="0"/>
            </a:endParaRPr>
          </a:p>
        </p:txBody>
      </p:sp>
      <p:graphicFrame>
        <p:nvGraphicFramePr>
          <p:cNvPr id="4" name="3 - Θέση περιεχομένου"/>
          <p:cNvGraphicFramePr>
            <a:graphicFrameLocks noGrp="1"/>
          </p:cNvGraphicFramePr>
          <p:nvPr>
            <p:ph idx="1"/>
          </p:nvPr>
        </p:nvGraphicFramePr>
        <p:xfrm>
          <a:off x="1295401" y="1910862"/>
          <a:ext cx="9601196" cy="3965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65413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DA608043-F13A-1506-A350-3E27D0B1881E}"/>
              </a:ext>
            </a:extLst>
          </p:cNvPr>
          <p:cNvSpPr>
            <a:spLocks noGrp="1"/>
          </p:cNvSpPr>
          <p:nvPr>
            <p:ph type="title"/>
          </p:nvPr>
        </p:nvSpPr>
        <p:spPr/>
        <p:txBody>
          <a:bodyPr vert="horz" lIns="91440" tIns="45720" rIns="91440" bIns="45720" rtlCol="0" anchor="ctr">
            <a:noAutofit/>
          </a:bodyPr>
          <a:lstStyle/>
          <a:p>
            <a:pPr>
              <a:lnSpc>
                <a:spcPct val="150000"/>
              </a:lnSpc>
            </a:pPr>
            <a:r>
              <a:rPr lang="en-US" sz="3200" dirty="0" smtClean="0">
                <a:solidFill>
                  <a:schemeClr val="tx1"/>
                </a:solidFill>
                <a:latin typeface="Arial" panose="020B0604020202020204" pitchFamily="34" charset="0"/>
                <a:cs typeface="Arial" panose="020B0604020202020204" pitchFamily="34" charset="0"/>
              </a:rPr>
              <a:t>H </a:t>
            </a:r>
            <a:r>
              <a:rPr lang="el-GR" sz="3200" dirty="0" smtClean="0">
                <a:solidFill>
                  <a:schemeClr val="tx1"/>
                </a:solidFill>
                <a:latin typeface="Arial" panose="020B0604020202020204" pitchFamily="34" charset="0"/>
                <a:cs typeface="Arial" panose="020B0604020202020204" pitchFamily="34" charset="0"/>
              </a:rPr>
              <a:t>φτώχεια επιμένει στην εποχή μας. Γιατί</a:t>
            </a:r>
            <a:r>
              <a:rPr lang="en-US" sz="3200" dirty="0" smtClean="0">
                <a:solidFill>
                  <a:schemeClr val="tx1"/>
                </a:solidFill>
                <a:latin typeface="Arial" panose="020B0604020202020204" pitchFamily="34" charset="0"/>
                <a:cs typeface="Arial" panose="020B0604020202020204" pitchFamily="34" charset="0"/>
              </a:rPr>
              <a:t>;</a:t>
            </a:r>
            <a:endParaRPr lang="en-US" sz="3200" kern="1200" dirty="0">
              <a:solidFill>
                <a:schemeClr val="tx1"/>
              </a:solidFill>
              <a:latin typeface="Arial" panose="020B0604020202020204" pitchFamily="34" charset="0"/>
              <a:cs typeface="Arial" panose="020B0604020202020204" pitchFamily="34" charset="0"/>
            </a:endParaRPr>
          </a:p>
        </p:txBody>
      </p:sp>
      <p:sp>
        <p:nvSpPr>
          <p:cNvPr id="2" name="Θέση περιεχομένου 1"/>
          <p:cNvSpPr>
            <a:spLocks noGrp="1"/>
          </p:cNvSpPr>
          <p:nvPr>
            <p:ph idx="1"/>
          </p:nvPr>
        </p:nvSpPr>
        <p:spPr/>
        <p:txBody>
          <a:bodyPr>
            <a:normAutofit/>
          </a:bodyPr>
          <a:lstStyle/>
          <a:p>
            <a:pPr algn="just"/>
            <a:r>
              <a:rPr lang="el-GR" sz="2800" dirty="0">
                <a:latin typeface="Arial" panose="020B0604020202020204" pitchFamily="34" charset="0"/>
                <a:cs typeface="Arial" panose="020B0604020202020204" pitchFamily="34" charset="0"/>
              </a:rPr>
              <a:t>Ζούμε σε μια εποχή με τεράστιες δυνατότητες παραγωγής αγαθών και υπηρεσιών. Ωστόσο η φτώχεια επιμείνει να υπάρχει. Ποια τα αίτια της κατά την άποψη σας</a:t>
            </a:r>
            <a:r>
              <a:rPr lang="en-US" sz="2800" dirty="0" smtClean="0">
                <a:latin typeface="Arial" panose="020B0604020202020204" pitchFamily="34" charset="0"/>
                <a:cs typeface="Arial" panose="020B0604020202020204" pitchFamily="34" charset="0"/>
              </a:rPr>
              <a:t>;</a:t>
            </a:r>
          </a:p>
          <a:p>
            <a:pPr algn="just"/>
            <a:r>
              <a:rPr lang="el-GR" sz="2800" dirty="0">
                <a:latin typeface="Arial" panose="020B0604020202020204" pitchFamily="34" charset="0"/>
                <a:cs typeface="Arial" panose="020B0604020202020204" pitchFamily="34" charset="0"/>
              </a:rPr>
              <a:t>Ποιες οι συνέπειες της φτώχειας τόσο στα άτομα όσο και στην κοινωνία;</a:t>
            </a:r>
          </a:p>
          <a:p>
            <a:endParaRPr lang="el-GR" dirty="0"/>
          </a:p>
        </p:txBody>
      </p:sp>
    </p:spTree>
    <p:extLst>
      <p:ext uri="{BB962C8B-B14F-4D97-AF65-F5344CB8AC3E}">
        <p14:creationId xmlns:p14="http://schemas.microsoft.com/office/powerpoint/2010/main" xmlns="" val="7156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DA608043-F13A-1506-A350-3E27D0B1881E}"/>
              </a:ext>
            </a:extLst>
          </p:cNvPr>
          <p:cNvSpPr>
            <a:spLocks noGrp="1"/>
          </p:cNvSpPr>
          <p:nvPr>
            <p:ph type="title"/>
          </p:nvPr>
        </p:nvSpPr>
        <p:spPr>
          <a:xfrm>
            <a:off x="1330571" y="1005578"/>
            <a:ext cx="9601196" cy="858390"/>
          </a:xfrm>
        </p:spPr>
        <p:txBody>
          <a:bodyPr vert="horz" lIns="91440" tIns="45720" rIns="91440" bIns="45720" rtlCol="0" anchor="ctr">
            <a:noAutofit/>
          </a:bodyPr>
          <a:lstStyle/>
          <a:p>
            <a:pPr>
              <a:lnSpc>
                <a:spcPct val="150000"/>
              </a:lnSpc>
            </a:pPr>
            <a:r>
              <a:rPr lang="el-GR" sz="3200" dirty="0" smtClean="0">
                <a:solidFill>
                  <a:schemeClr val="tx1"/>
                </a:solidFill>
                <a:latin typeface="Arial" panose="020B0604020202020204" pitchFamily="34" charset="0"/>
                <a:cs typeface="Arial" panose="020B0604020202020204" pitchFamily="34" charset="0"/>
              </a:rPr>
              <a:t>Φτώχεια</a:t>
            </a:r>
            <a:r>
              <a:rPr lang="en-US" sz="3200" dirty="0" smtClean="0">
                <a:solidFill>
                  <a:schemeClr val="tx1"/>
                </a:solidFill>
                <a:latin typeface="Arial" panose="020B0604020202020204" pitchFamily="34" charset="0"/>
                <a:cs typeface="Arial" panose="020B0604020202020204" pitchFamily="34" charset="0"/>
              </a:rPr>
              <a:t>: </a:t>
            </a:r>
            <a:r>
              <a:rPr lang="el-GR" sz="3200" dirty="0" smtClean="0">
                <a:solidFill>
                  <a:schemeClr val="tx1"/>
                </a:solidFill>
                <a:latin typeface="Arial" panose="020B0604020202020204" pitchFamily="34" charset="0"/>
                <a:cs typeface="Arial" panose="020B0604020202020204" pitchFamily="34" charset="0"/>
              </a:rPr>
              <a:t>αίτια &amp; συνέπειες</a:t>
            </a:r>
            <a:endParaRPr lang="en-US" sz="3200" kern="1200" dirty="0">
              <a:solidFill>
                <a:schemeClr val="tx1"/>
              </a:solidFill>
              <a:latin typeface="Arial" panose="020B0604020202020204" pitchFamily="34" charset="0"/>
              <a:cs typeface="Arial" panose="020B0604020202020204" pitchFamily="34" charset="0"/>
            </a:endParaRPr>
          </a:p>
        </p:txBody>
      </p:sp>
      <p:sp>
        <p:nvSpPr>
          <p:cNvPr id="5" name="4 - Θέση περιεχομένου"/>
          <p:cNvSpPr>
            <a:spLocks noGrp="1"/>
          </p:cNvSpPr>
          <p:nvPr>
            <p:ph idx="1"/>
          </p:nvPr>
        </p:nvSpPr>
        <p:spPr>
          <a:xfrm>
            <a:off x="1137138" y="2520462"/>
            <a:ext cx="9999785" cy="3446584"/>
          </a:xfrm>
        </p:spPr>
        <p:txBody>
          <a:bodyPr>
            <a:normAutofit fontScale="92500" lnSpcReduction="10000"/>
          </a:bodyPr>
          <a:lstStyle/>
          <a:p>
            <a:pPr lvl="0" algn="ctr"/>
            <a:r>
              <a:rPr lang="el-GR" b="1" dirty="0" smtClean="0"/>
              <a:t>Αίτια φτώχειας</a:t>
            </a:r>
          </a:p>
          <a:p>
            <a:pPr lvl="0" algn="just">
              <a:buFont typeface="Wingdings" pitchFamily="2" charset="2"/>
              <a:buChar char="Ø"/>
            </a:pPr>
            <a:r>
              <a:rPr lang="el-GR" dirty="0" smtClean="0"/>
              <a:t> 1. άνιση κατανομή του εισοδήματος, 2. αλλαγές της τεχνολογίας, 3. προκαταλήψεις &amp; ρατσισμός, </a:t>
            </a:r>
            <a:r>
              <a:rPr lang="en-US" dirty="0" smtClean="0"/>
              <a:t>4</a:t>
            </a:r>
            <a:r>
              <a:rPr lang="el-GR" dirty="0" smtClean="0"/>
              <a:t>. </a:t>
            </a:r>
            <a:r>
              <a:rPr lang="el-GR" dirty="0" smtClean="0"/>
              <a:t>παραοικονομία*, που στερεί από το κράτος εισοδήματα για προγράμματα κοινωνικής ανάπτυξης.</a:t>
            </a:r>
          </a:p>
          <a:p>
            <a:pPr lvl="0" algn="ctr"/>
            <a:r>
              <a:rPr lang="el-GR" b="1" dirty="0" smtClean="0"/>
              <a:t>Συνέπειες φτώχειας</a:t>
            </a:r>
            <a:r>
              <a:rPr lang="el-GR" dirty="0" smtClean="0"/>
              <a:t>: </a:t>
            </a:r>
          </a:p>
          <a:p>
            <a:pPr lvl="0" algn="just">
              <a:buFont typeface="Wingdings" pitchFamily="2" charset="2"/>
              <a:buChar char="Ø"/>
            </a:pPr>
            <a:r>
              <a:rPr lang="el-GR" dirty="0" smtClean="0"/>
              <a:t>Στα άτομα =&gt; αποκλεισμένα από πολλά αγαθά και δραστηριότητες. Κοινωνία =&gt; φτώχεια αποτελεί αιτία πολλών κοινωνικών προβλημάτων, όπως η 1. μετανάστευση, η 2. ξενοφοβία, ο 3. ρατσισμός, η 4. εγκληματικότητα και η 5. βία. 6. Κρίση εμπιστοσύνης </a:t>
            </a:r>
          </a:p>
          <a:p>
            <a:endParaRPr lang="el-GR" dirty="0"/>
          </a:p>
        </p:txBody>
      </p:sp>
    </p:spTree>
    <p:extLst>
      <p:ext uri="{BB962C8B-B14F-4D97-AF65-F5344CB8AC3E}">
        <p14:creationId xmlns:p14="http://schemas.microsoft.com/office/powerpoint/2010/main" xmlns="" val="3721812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47F710-6138-E0A9-EE87-409E5276EB43}"/>
              </a:ext>
            </a:extLst>
          </p:cNvPr>
          <p:cNvSpPr>
            <a:spLocks noGrp="1"/>
          </p:cNvSpPr>
          <p:nvPr>
            <p:ph type="title"/>
          </p:nvPr>
        </p:nvSpPr>
        <p:spPr>
          <a:xfrm>
            <a:off x="686834" y="1153572"/>
            <a:ext cx="3200400" cy="4461163"/>
          </a:xfrm>
        </p:spPr>
        <p:txBody>
          <a:bodyPr>
            <a:normAutofit/>
          </a:bodyPr>
          <a:lstStyle/>
          <a:p>
            <a:r>
              <a:rPr lang="el-GR" sz="3400">
                <a:solidFill>
                  <a:srgbClr val="FFFFFF"/>
                </a:solidFill>
                <a:latin typeface="Arial" pitchFamily="34" charset="0"/>
                <a:ea typeface="Cambria" panose="02040503050406030204" pitchFamily="18" charset="0"/>
                <a:cs typeface="Arial" pitchFamily="34" charset="0"/>
              </a:rPr>
              <a:t>Δραστηριότητα</a:t>
            </a:r>
          </a:p>
        </p:txBody>
      </p:sp>
      <p:sp>
        <p:nvSpPr>
          <p:cNvPr id="3" name="Θέση περιεχομένου 2">
            <a:extLst>
              <a:ext uri="{FF2B5EF4-FFF2-40B4-BE49-F238E27FC236}">
                <a16:creationId xmlns:a16="http://schemas.microsoft.com/office/drawing/2014/main" xmlns="" id="{28EB09D3-185E-E37A-072A-904A115C8199}"/>
              </a:ext>
            </a:extLst>
          </p:cNvPr>
          <p:cNvSpPr>
            <a:spLocks noGrp="1"/>
          </p:cNvSpPr>
          <p:nvPr>
            <p:ph idx="1"/>
          </p:nvPr>
        </p:nvSpPr>
        <p:spPr>
          <a:xfrm>
            <a:off x="997528" y="1153571"/>
            <a:ext cx="10480448" cy="4843467"/>
          </a:xfr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lnSpc>
                <a:spcPct val="115000"/>
              </a:lnSpc>
              <a:spcAft>
                <a:spcPts val="300"/>
              </a:spcAft>
              <a:buClr>
                <a:schemeClr val="bg1"/>
              </a:buClr>
              <a:buFont typeface="Wingdings" pitchFamily="2" charset="2"/>
              <a:buChar char="Ø"/>
            </a:pPr>
            <a:r>
              <a:rPr lang="el-GR" sz="4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F"/>
              </a:rPr>
              <a:t>Προτείνετε μέτρα που μπορούν να αντιμετωπίσουν την </a:t>
            </a:r>
            <a:r>
              <a:rPr lang="el-GR" sz="4800" b="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F"/>
              </a:rPr>
              <a:t>φτώχεια</a:t>
            </a:r>
            <a:endParaRPr lang="el-GR" sz="4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F"/>
            </a:endParaRPr>
          </a:p>
          <a:p>
            <a:endParaRPr lang="el-GR" dirty="0"/>
          </a:p>
        </p:txBody>
      </p:sp>
    </p:spTree>
    <p:extLst>
      <p:ext uri="{BB962C8B-B14F-4D97-AF65-F5344CB8AC3E}">
        <p14:creationId xmlns:p14="http://schemas.microsoft.com/office/powerpoint/2010/main" xmlns="" val="1356326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DA608043-F13A-1506-A350-3E27D0B1881E}"/>
              </a:ext>
            </a:extLst>
          </p:cNvPr>
          <p:cNvSpPr>
            <a:spLocks noGrp="1"/>
          </p:cNvSpPr>
          <p:nvPr>
            <p:ph type="title"/>
          </p:nvPr>
        </p:nvSpPr>
        <p:spPr/>
        <p:txBody>
          <a:bodyPr vert="horz" lIns="91440" tIns="45720" rIns="91440" bIns="45720" rtlCol="0" anchor="ctr">
            <a:noAutofit/>
          </a:bodyPr>
          <a:lstStyle/>
          <a:p>
            <a:pPr>
              <a:lnSpc>
                <a:spcPct val="150000"/>
              </a:lnSpc>
            </a:pPr>
            <a:r>
              <a:rPr lang="el-GR" sz="3200" dirty="0" smtClean="0">
                <a:solidFill>
                  <a:schemeClr val="tx1"/>
                </a:solidFill>
                <a:latin typeface="Arial" panose="020B0604020202020204" pitchFamily="34" charset="0"/>
                <a:cs typeface="Arial" panose="020B0604020202020204" pitchFamily="34" charset="0"/>
              </a:rPr>
              <a:t>Μέτρα για την καταπολέμηση της φτώχειας</a:t>
            </a:r>
            <a:endParaRPr lang="en-US" sz="3200" kern="1200" dirty="0">
              <a:solidFill>
                <a:schemeClr val="tx1"/>
              </a:solidFill>
              <a:latin typeface="Arial" panose="020B0604020202020204" pitchFamily="34" charset="0"/>
              <a:cs typeface="Arial" panose="020B0604020202020204" pitchFamily="34" charset="0"/>
            </a:endParaRPr>
          </a:p>
        </p:txBody>
      </p:sp>
      <p:sp>
        <p:nvSpPr>
          <p:cNvPr id="2" name="Θέση περιεχομένου 1"/>
          <p:cNvSpPr>
            <a:spLocks noGrp="1"/>
          </p:cNvSpPr>
          <p:nvPr>
            <p:ph idx="1"/>
          </p:nvPr>
        </p:nvSpPr>
        <p:spPr/>
        <p:txBody>
          <a:bodyPr>
            <a:normAutofit lnSpcReduction="10000"/>
          </a:bodyPr>
          <a:lstStyle/>
          <a:p>
            <a:pPr algn="just">
              <a:lnSpc>
                <a:spcPct val="115000"/>
              </a:lnSpc>
              <a:spcAft>
                <a:spcPts val="300"/>
              </a:spcAft>
            </a:pPr>
            <a:r>
              <a:rPr lang="el-GR" sz="2300" dirty="0">
                <a:solidFill>
                  <a:schemeClr val="tx1"/>
                </a:solidFill>
                <a:latin typeface="Arial" panose="020B0604020202020204" pitchFamily="34" charset="0"/>
                <a:ea typeface="Calibri" panose="020F0502020204030204" pitchFamily="34" charset="0"/>
                <a:cs typeface="F"/>
              </a:rPr>
              <a:t>μέτρα </a:t>
            </a:r>
            <a:r>
              <a:rPr lang="el-GR" sz="2300" dirty="0" smtClean="0">
                <a:solidFill>
                  <a:schemeClr val="tx1"/>
                </a:solidFill>
                <a:latin typeface="Arial" panose="020B0604020202020204" pitchFamily="34" charset="0"/>
                <a:ea typeface="Calibri" panose="020F0502020204030204" pitchFamily="34" charset="0"/>
                <a:cs typeface="F"/>
              </a:rPr>
              <a:t>με σκοπό </a:t>
            </a:r>
            <a:r>
              <a:rPr lang="el-GR" sz="2300" dirty="0">
                <a:solidFill>
                  <a:schemeClr val="tx1"/>
                </a:solidFill>
                <a:latin typeface="Arial" panose="020B0604020202020204" pitchFamily="34" charset="0"/>
                <a:ea typeface="Calibri" panose="020F0502020204030204" pitchFamily="34" charset="0"/>
                <a:cs typeface="F"/>
              </a:rPr>
              <a:t>ενίσχυση της </a:t>
            </a:r>
            <a:r>
              <a:rPr lang="el-GR" sz="2300" b="1" dirty="0">
                <a:solidFill>
                  <a:schemeClr val="tx1"/>
                </a:solidFill>
                <a:latin typeface="Arial" panose="020B0604020202020204" pitchFamily="34" charset="0"/>
                <a:ea typeface="Calibri" panose="020F0502020204030204" pitchFamily="34" charset="0"/>
                <a:cs typeface="F"/>
              </a:rPr>
              <a:t>ισότητας ευκαιριών </a:t>
            </a:r>
            <a:r>
              <a:rPr lang="el-GR" sz="2300" dirty="0">
                <a:solidFill>
                  <a:schemeClr val="tx1"/>
                </a:solidFill>
                <a:latin typeface="Arial" panose="020B0604020202020204" pitchFamily="34" charset="0"/>
                <a:ea typeface="Calibri" panose="020F0502020204030204" pitchFamily="34" charset="0"/>
                <a:cs typeface="F"/>
              </a:rPr>
              <a:t>για όλους τους πολίτες, όπως η </a:t>
            </a:r>
            <a:r>
              <a:rPr lang="el-GR" sz="2300" u="sng" dirty="0">
                <a:solidFill>
                  <a:schemeClr val="tx1"/>
                </a:solidFill>
                <a:latin typeface="Arial" panose="020B0604020202020204" pitchFamily="34" charset="0"/>
                <a:ea typeface="Calibri" panose="020F0502020204030204" pitchFamily="34" charset="0"/>
                <a:cs typeface="F"/>
              </a:rPr>
              <a:t>εκπαίδευση</a:t>
            </a:r>
            <a:r>
              <a:rPr lang="el-GR" sz="2300" dirty="0">
                <a:solidFill>
                  <a:schemeClr val="tx1"/>
                </a:solidFill>
                <a:latin typeface="Arial" panose="020B0604020202020204" pitchFamily="34" charset="0"/>
                <a:ea typeface="Calibri" panose="020F0502020204030204" pitchFamily="34" charset="0"/>
                <a:cs typeface="F"/>
              </a:rPr>
              <a:t> και η </a:t>
            </a:r>
            <a:r>
              <a:rPr lang="el-GR" sz="2300" u="sng" dirty="0">
                <a:solidFill>
                  <a:schemeClr val="tx1"/>
                </a:solidFill>
                <a:latin typeface="Arial" panose="020B0604020202020204" pitchFamily="34" charset="0"/>
                <a:ea typeface="Calibri" panose="020F0502020204030204" pitchFamily="34" charset="0"/>
                <a:cs typeface="F"/>
              </a:rPr>
              <a:t>κατάρτιση</a:t>
            </a:r>
            <a:r>
              <a:rPr lang="el-GR" sz="2300" dirty="0">
                <a:solidFill>
                  <a:schemeClr val="tx1"/>
                </a:solidFill>
                <a:latin typeface="Arial" panose="020B0604020202020204" pitchFamily="34" charset="0"/>
                <a:ea typeface="Calibri" panose="020F0502020204030204" pitchFamily="34" charset="0"/>
                <a:cs typeface="F"/>
              </a:rPr>
              <a:t>, μέτρα καταπολέμησης της </a:t>
            </a:r>
            <a:r>
              <a:rPr lang="el-GR" sz="2300" u="sng" dirty="0">
                <a:solidFill>
                  <a:schemeClr val="tx1"/>
                </a:solidFill>
                <a:latin typeface="Arial" panose="020B0604020202020204" pitchFamily="34" charset="0"/>
                <a:ea typeface="Calibri" panose="020F0502020204030204" pitchFamily="34" charset="0"/>
                <a:cs typeface="F"/>
              </a:rPr>
              <a:t>ανεργίας</a:t>
            </a:r>
            <a:r>
              <a:rPr lang="el-GR" sz="2300" dirty="0">
                <a:solidFill>
                  <a:schemeClr val="tx1"/>
                </a:solidFill>
                <a:latin typeface="Arial" panose="020B0604020202020204" pitchFamily="34" charset="0"/>
                <a:ea typeface="Calibri" panose="020F0502020204030204" pitchFamily="34" charset="0"/>
                <a:cs typeface="F"/>
              </a:rPr>
              <a:t> και </a:t>
            </a:r>
            <a:r>
              <a:rPr lang="el-GR" sz="2300" u="sng" dirty="0">
                <a:solidFill>
                  <a:schemeClr val="tx1"/>
                </a:solidFill>
                <a:latin typeface="Arial" panose="020B0604020202020204" pitchFamily="34" charset="0"/>
                <a:ea typeface="Calibri" panose="020F0502020204030204" pitchFamily="34" charset="0"/>
                <a:cs typeface="F"/>
              </a:rPr>
              <a:t>δικαιότερη κατανομή του εισοδήματος </a:t>
            </a:r>
            <a:r>
              <a:rPr lang="el-GR" sz="2300" dirty="0">
                <a:solidFill>
                  <a:schemeClr val="tx1"/>
                </a:solidFill>
                <a:latin typeface="Arial" panose="020B0604020202020204" pitchFamily="34" charset="0"/>
                <a:ea typeface="Calibri" panose="020F0502020204030204" pitchFamily="34" charset="0"/>
                <a:cs typeface="F"/>
              </a:rPr>
              <a:t>(εθνικού &amp; παγκόσμιου πλούτου). </a:t>
            </a:r>
            <a:endParaRPr lang="el-GR" sz="2300" dirty="0">
              <a:solidFill>
                <a:schemeClr val="tx1"/>
              </a:solidFill>
              <a:latin typeface="Calibri" panose="020F0502020204030204" pitchFamily="34" charset="0"/>
              <a:ea typeface="Calibri" panose="020F0502020204030204" pitchFamily="34" charset="0"/>
              <a:cs typeface="F"/>
            </a:endParaRPr>
          </a:p>
          <a:p>
            <a:pPr algn="just">
              <a:lnSpc>
                <a:spcPct val="115000"/>
              </a:lnSpc>
              <a:spcAft>
                <a:spcPts val="300"/>
              </a:spcAft>
            </a:pPr>
            <a:r>
              <a:rPr lang="el-GR" sz="2300" dirty="0">
                <a:solidFill>
                  <a:schemeClr val="tx1"/>
                </a:solidFill>
                <a:latin typeface="Arial" panose="020B0604020202020204" pitchFamily="34" charset="0"/>
                <a:ea typeface="Calibri" panose="020F0502020204030204" pitchFamily="34" charset="0"/>
                <a:cs typeface="F"/>
              </a:rPr>
              <a:t>*Σημαντικός παράγοντας που οδηγεί στη φτώχεια σήμερα είναι ο </a:t>
            </a:r>
            <a:r>
              <a:rPr lang="el-GR" sz="2300" b="1" dirty="0">
                <a:solidFill>
                  <a:schemeClr val="tx1"/>
                </a:solidFill>
                <a:latin typeface="Arial" panose="020B0604020202020204" pitchFamily="34" charset="0"/>
                <a:ea typeface="Calibri" panose="020F0502020204030204" pitchFamily="34" charset="0"/>
                <a:cs typeface="F"/>
              </a:rPr>
              <a:t>καταναλωτισμός </a:t>
            </a:r>
            <a:r>
              <a:rPr lang="el-GR" sz="2300" dirty="0">
                <a:solidFill>
                  <a:schemeClr val="tx1"/>
                </a:solidFill>
                <a:latin typeface="Arial" panose="020B0604020202020204" pitchFamily="34" charset="0"/>
                <a:ea typeface="Calibri" panose="020F0502020204030204" pitchFamily="34" charset="0"/>
                <a:cs typeface="F"/>
              </a:rPr>
              <a:t>των δυτικών κοινωνιών. </a:t>
            </a:r>
            <a:r>
              <a:rPr lang="el-GR" sz="2300" b="1" dirty="0">
                <a:solidFill>
                  <a:schemeClr val="tx1"/>
                </a:solidFill>
                <a:latin typeface="Arial" panose="020B0604020202020204" pitchFamily="34" charset="0"/>
                <a:ea typeface="Calibri" panose="020F0502020204030204" pitchFamily="34" charset="0"/>
                <a:cs typeface="F"/>
              </a:rPr>
              <a:t>Η αγωγή του καταναλωτή</a:t>
            </a:r>
            <a:r>
              <a:rPr lang="el-GR" sz="2300" dirty="0">
                <a:solidFill>
                  <a:schemeClr val="tx1"/>
                </a:solidFill>
                <a:latin typeface="Arial" panose="020B0604020202020204" pitchFamily="34" charset="0"/>
                <a:ea typeface="Calibri" panose="020F0502020204030204" pitchFamily="34" charset="0"/>
                <a:cs typeface="F"/>
              </a:rPr>
              <a:t> = κατανάλωση με βάση τις πραγματικές του ανάγκες, δίχως να εξαντλεί τους πόρους του πλανήτη (</a:t>
            </a:r>
            <a:r>
              <a:rPr lang="el-GR" sz="2300" b="1" i="1" dirty="0">
                <a:solidFill>
                  <a:schemeClr val="tx1"/>
                </a:solidFill>
                <a:latin typeface="Arial" panose="020B0604020202020204" pitchFamily="34" charset="0"/>
                <a:ea typeface="Calibri" panose="020F0502020204030204" pitchFamily="34" charset="0"/>
                <a:cs typeface="F"/>
              </a:rPr>
              <a:t>βιώσιμη-αειφόρο ανάπτυξη)</a:t>
            </a:r>
            <a:r>
              <a:rPr lang="el-GR" sz="2300" dirty="0">
                <a:solidFill>
                  <a:schemeClr val="tx1"/>
                </a:solidFill>
                <a:latin typeface="Arial" panose="020B0604020202020204" pitchFamily="34" charset="0"/>
                <a:ea typeface="Calibri" panose="020F0502020204030204" pitchFamily="34" charset="0"/>
                <a:cs typeface="F"/>
              </a:rPr>
              <a:t>. </a:t>
            </a:r>
            <a:r>
              <a:rPr lang="el-GR" sz="2300" b="1" dirty="0" smtClean="0">
                <a:solidFill>
                  <a:schemeClr val="tx1"/>
                </a:solidFill>
                <a:latin typeface="Arial" panose="020B0604020202020204" pitchFamily="34" charset="0"/>
                <a:ea typeface="Calibri" panose="020F0502020204030204" pitchFamily="34" charset="0"/>
                <a:cs typeface="F"/>
              </a:rPr>
              <a:t> </a:t>
            </a:r>
            <a:endParaRPr lang="el-GR" sz="2300" dirty="0">
              <a:solidFill>
                <a:schemeClr val="tx1"/>
              </a:solidFill>
              <a:latin typeface="Calibri" panose="020F0502020204030204" pitchFamily="34" charset="0"/>
              <a:ea typeface="Calibri" panose="020F0502020204030204" pitchFamily="34" charset="0"/>
              <a:cs typeface="F"/>
            </a:endParaRPr>
          </a:p>
          <a:p>
            <a:endParaRPr lang="el-GR" dirty="0"/>
          </a:p>
        </p:txBody>
      </p:sp>
    </p:spTree>
    <p:extLst>
      <p:ext uri="{BB962C8B-B14F-4D97-AF65-F5344CB8AC3E}">
        <p14:creationId xmlns:p14="http://schemas.microsoft.com/office/powerpoint/2010/main" xmlns="" val="372687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41766-A8D4-404C-9262-379D4316FCE2}"/>
              </a:ext>
            </a:extLst>
          </p:cNvPr>
          <p:cNvSpPr>
            <a:spLocks noGrp="1"/>
          </p:cNvSpPr>
          <p:nvPr>
            <p:ph type="title"/>
          </p:nvPr>
        </p:nvSpPr>
        <p:spPr/>
        <p:txBody>
          <a:bodyPr>
            <a:normAutofit/>
          </a:bodyPr>
          <a:lstStyle/>
          <a:p>
            <a:r>
              <a:rPr lang="el-GR" dirty="0">
                <a:latin typeface="Arial" panose="020B0604020202020204" pitchFamily="34" charset="0"/>
                <a:cs typeface="Arial" panose="020B0604020202020204" pitchFamily="34" charset="0"/>
              </a:rPr>
              <a:t>Δραστηριότητα</a:t>
            </a:r>
            <a:r>
              <a:rPr lang="el-GR" dirty="0" smtClean="0"/>
              <a:t>:</a:t>
            </a:r>
            <a:endParaRPr lang="el-GR" dirty="0"/>
          </a:p>
        </p:txBody>
      </p:sp>
      <p:sp>
        <p:nvSpPr>
          <p:cNvPr id="3" name="Content Placeholder 2">
            <a:extLst>
              <a:ext uri="{FF2B5EF4-FFF2-40B4-BE49-F238E27FC236}">
                <a16:creationId xmlns:a16="http://schemas.microsoft.com/office/drawing/2014/main" xmlns="" id="{03D5A938-1D4E-4F2A-84CE-5B9AA8C844B1}"/>
              </a:ext>
            </a:extLst>
          </p:cNvPr>
          <p:cNvSpPr>
            <a:spLocks noGrp="1"/>
          </p:cNvSpPr>
          <p:nvPr>
            <p:ph idx="1"/>
          </p:nvPr>
        </p:nvSpPr>
        <p:spPr/>
        <p:txBody>
          <a:bodyPr>
            <a:normAutofit lnSpcReduction="10000"/>
          </a:bodyPr>
          <a:lstStyle/>
          <a:p>
            <a:pPr algn="just">
              <a:lnSpc>
                <a:spcPct val="115000"/>
              </a:lnSpc>
              <a:spcAft>
                <a:spcPts val="1000"/>
              </a:spcAft>
            </a:pPr>
            <a:r>
              <a:rPr lang="el-GR" dirty="0">
                <a:solidFill>
                  <a:schemeClr val="tx1"/>
                </a:solidFill>
                <a:latin typeface="Arial" panose="020B0604020202020204" pitchFamily="34" charset="0"/>
                <a:ea typeface="Calibri" panose="020F0502020204030204" pitchFamily="34" charset="0"/>
                <a:cs typeface="F"/>
              </a:rPr>
              <a:t>Στην περιοχή του Δήμου Πλατάνου έχει διαπιστωθεί μεγάλο πρόβλημα φτώχειας, ανεργίας (και σχολικής διαρροής) λόγω φυσικής καταστροφής που κατέστρεψε τις οικονομικές υποδομές της περιοχής. Είσαι κοινωνικός επιστήμονας, προϊστάμενος του αρμόδιου Υπουργείου. </a:t>
            </a:r>
            <a:endParaRPr lang="el-GR" dirty="0" smtClean="0">
              <a:solidFill>
                <a:schemeClr val="tx1"/>
              </a:solidFill>
              <a:latin typeface="Arial" panose="020B0604020202020204" pitchFamily="34" charset="0"/>
              <a:ea typeface="Calibri" panose="020F0502020204030204" pitchFamily="34" charset="0"/>
              <a:cs typeface="F"/>
            </a:endParaRPr>
          </a:p>
          <a:p>
            <a:pPr algn="just">
              <a:lnSpc>
                <a:spcPct val="115000"/>
              </a:lnSpc>
              <a:spcAft>
                <a:spcPts val="1000"/>
              </a:spcAft>
            </a:pPr>
            <a:r>
              <a:rPr lang="el-GR" dirty="0" smtClean="0">
                <a:solidFill>
                  <a:schemeClr val="tx1"/>
                </a:solidFill>
                <a:latin typeface="Arial" panose="020B0604020202020204" pitchFamily="34" charset="0"/>
                <a:ea typeface="Calibri" panose="020F0502020204030204" pitchFamily="34" charset="0"/>
                <a:cs typeface="F"/>
              </a:rPr>
              <a:t>Με </a:t>
            </a:r>
            <a:r>
              <a:rPr lang="el-GR" dirty="0">
                <a:solidFill>
                  <a:schemeClr val="tx1"/>
                </a:solidFill>
                <a:latin typeface="Arial" panose="020B0604020202020204" pitchFamily="34" charset="0"/>
                <a:ea typeface="Calibri" panose="020F0502020204030204" pitchFamily="34" charset="0"/>
                <a:cs typeface="F"/>
              </a:rPr>
              <a:t>βάση τα όσα συζητήσαμε στο μάθημα, πρότεινε μέτρα για την αντιμέτωπισή τους. </a:t>
            </a:r>
            <a:endParaRPr lang="el-GR" dirty="0">
              <a:solidFill>
                <a:schemeClr val="tx1"/>
              </a:solidFill>
            </a:endParaRPr>
          </a:p>
          <a:p>
            <a:pPr marL="0" indent="0" algn="just">
              <a:lnSpc>
                <a:spcPct val="115000"/>
              </a:lnSpc>
              <a:spcAft>
                <a:spcPts val="1000"/>
              </a:spcAft>
              <a:buNone/>
            </a:pPr>
            <a:endParaRPr lang="el-GR" dirty="0"/>
          </a:p>
        </p:txBody>
      </p:sp>
    </p:spTree>
    <p:extLst>
      <p:ext uri="{BB962C8B-B14F-4D97-AF65-F5344CB8AC3E}">
        <p14:creationId xmlns:p14="http://schemas.microsoft.com/office/powerpoint/2010/main" xmlns="" val="2604592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780</TotalTime>
  <Words>437</Words>
  <Application>Microsoft Office PowerPoint</Application>
  <PresentationFormat>Προσαρμογή</PresentationFormat>
  <Paragraphs>28</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Οργανικό</vt:lpstr>
      <vt:lpstr>6. Κοινωνικά προβλήματα 6.3. Φτώχεια, ανεργία, καταναλωτισμός, αγωγή καταναλωτή </vt:lpstr>
      <vt:lpstr>ΔΙΔΑΚΤΙΚΟΙ ΣΤΟΧΟΙ</vt:lpstr>
      <vt:lpstr>Ανάκληση Γνώσεων: </vt:lpstr>
      <vt:lpstr>Η απόλυτη φτώχεια και η σχετική φτώχεια:</vt:lpstr>
      <vt:lpstr>H φτώχεια επιμένει στην εποχή μας. Γιατί;</vt:lpstr>
      <vt:lpstr>Φτώχεια: αίτια &amp; συνέπειες</vt:lpstr>
      <vt:lpstr>Δραστηριότητα</vt:lpstr>
      <vt:lpstr>Μέτρα για την καταπολέμηση της φτώχειας</vt:lpstr>
      <vt:lpstr>Δραστηριότητα: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Άνθρωπος: «φύσει κοινωνικό ον»</dc:title>
  <dc:creator>ΚΩΝΣΤΑΝΤΙΝΟΣ ΛΑΜΠΡΑΚΗΣ</dc:creator>
  <cp:lastModifiedBy>user</cp:lastModifiedBy>
  <cp:revision>43</cp:revision>
  <dcterms:created xsi:type="dcterms:W3CDTF">2023-09-14T16:34:34Z</dcterms:created>
  <dcterms:modified xsi:type="dcterms:W3CDTF">2025-02-11T11:31:07Z</dcterms:modified>
</cp:coreProperties>
</file>