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4" r:id="rId4"/>
  </p:sldMasterIdLst>
  <p:sldIdLst>
    <p:sldId id="256" r:id="rId5"/>
    <p:sldId id="257" r:id="rId6"/>
    <p:sldId id="262" r:id="rId7"/>
    <p:sldId id="260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70FAC4-B368-4482-82CB-0A84FA16E19E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el-GR"/>
        </a:p>
      </dgm:t>
    </dgm:pt>
    <dgm:pt modelId="{4C419E50-3EFA-49D7-95CD-F20E6DCD7F9E}">
      <dgm:prSet/>
      <dgm:spPr/>
      <dgm:t>
        <a:bodyPr/>
        <a:lstStyle/>
        <a:p>
          <a:pPr rtl="0"/>
          <a:r>
            <a:rPr lang="en-US" dirty="0" err="1" smtClean="0">
              <a:latin typeface="Arial" pitchFamily="34" charset="0"/>
              <a:cs typeface="Arial" pitchFamily="34" charset="0"/>
            </a:rPr>
            <a:t>Να</a:t>
          </a:r>
          <a:r>
            <a:rPr lang="en-US" dirty="0" smtClean="0">
              <a:latin typeface="Arial" pitchFamily="34" charset="0"/>
              <a:cs typeface="Arial" pitchFamily="34" charset="0"/>
            </a:rPr>
            <a:t> ταξινομούμε τις μορφές Πολιτευμάτων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σε</a:t>
          </a:r>
          <a:r>
            <a:rPr lang="en-US" dirty="0" smtClean="0">
              <a:latin typeface="Arial" pitchFamily="34" charset="0"/>
              <a:cs typeface="Arial" pitchFamily="34" charset="0"/>
            </a:rPr>
            <a:t> Μοναρχικά,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Ολιγαρχικά</a:t>
          </a:r>
          <a:r>
            <a:rPr lang="en-US" dirty="0" smtClean="0">
              <a:latin typeface="Arial" pitchFamily="34" charset="0"/>
              <a:cs typeface="Arial" pitchFamily="34" charset="0"/>
            </a:rPr>
            <a:t>, Δημοκρατικά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DF910686-CE7F-4805-987F-1050A95E45C5}" type="parTrans" cxnId="{E4BCD781-1CDA-4FCE-A458-B5E51EE20A85}">
      <dgm:prSet/>
      <dgm:spPr/>
      <dgm:t>
        <a:bodyPr/>
        <a:lstStyle/>
        <a:p>
          <a:endParaRPr lang="el-GR"/>
        </a:p>
      </dgm:t>
    </dgm:pt>
    <dgm:pt modelId="{DF34B7F6-B59D-40C8-BB7B-A03AE37E466B}" type="sibTrans" cxnId="{E4BCD781-1CDA-4FCE-A458-B5E51EE20A85}">
      <dgm:prSet/>
      <dgm:spPr/>
      <dgm:t>
        <a:bodyPr/>
        <a:lstStyle/>
        <a:p>
          <a:endParaRPr lang="el-GR"/>
        </a:p>
      </dgm:t>
    </dgm:pt>
    <dgm:pt modelId="{E89814E1-0508-4308-9FD3-4B488413D9AC}">
      <dgm:prSet/>
      <dgm:spPr/>
      <dgm:t>
        <a:bodyPr/>
        <a:lstStyle/>
        <a:p>
          <a:pPr rtl="0"/>
          <a:r>
            <a:rPr lang="en-US" dirty="0" err="1" smtClean="0">
              <a:latin typeface="Arial" pitchFamily="34" charset="0"/>
              <a:cs typeface="Arial" pitchFamily="34" charset="0"/>
            </a:rPr>
            <a:t>Να</a:t>
          </a:r>
          <a:r>
            <a:rPr lang="en-US" dirty="0" smtClean="0">
              <a:latin typeface="Arial" pitchFamily="34" charset="0"/>
              <a:cs typeface="Arial" pitchFamily="34" charset="0"/>
            </a:rPr>
            <a:t> περιγράφουμε την έννοια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της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Δημοκρατίας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και</a:t>
          </a:r>
          <a:r>
            <a:rPr lang="en-US" dirty="0" smtClean="0">
              <a:latin typeface="Arial" pitchFamily="34" charset="0"/>
              <a:cs typeface="Arial" pitchFamily="34" charset="0"/>
            </a:rPr>
            <a:t> τις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προϋποθέσεις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της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endParaRPr lang="el-GR" dirty="0">
            <a:latin typeface="Arial" pitchFamily="34" charset="0"/>
            <a:cs typeface="Arial" pitchFamily="34" charset="0"/>
          </a:endParaRPr>
        </a:p>
      </dgm:t>
    </dgm:pt>
    <dgm:pt modelId="{7F45984E-FDED-4363-BD40-2F1C1BA1F9E4}" type="parTrans" cxnId="{1AE6ACAF-5CAF-48A7-B4C2-9FFCD5F492D7}">
      <dgm:prSet/>
      <dgm:spPr/>
      <dgm:t>
        <a:bodyPr/>
        <a:lstStyle/>
        <a:p>
          <a:endParaRPr lang="el-GR"/>
        </a:p>
      </dgm:t>
    </dgm:pt>
    <dgm:pt modelId="{737E41F5-C699-4504-89FA-9762AD6110F0}" type="sibTrans" cxnId="{1AE6ACAF-5CAF-48A7-B4C2-9FFCD5F492D7}">
      <dgm:prSet/>
      <dgm:spPr/>
      <dgm:t>
        <a:bodyPr/>
        <a:lstStyle/>
        <a:p>
          <a:endParaRPr lang="el-GR"/>
        </a:p>
      </dgm:t>
    </dgm:pt>
    <dgm:pt modelId="{5BCDEAA2-73EC-419C-8535-C2370A0FC2BD}">
      <dgm:prSet/>
      <dgm:spPr/>
      <dgm:t>
        <a:bodyPr/>
        <a:lstStyle/>
        <a:p>
          <a:pPr rtl="0"/>
          <a:r>
            <a:rPr lang="en-US" dirty="0" err="1" smtClean="0">
              <a:latin typeface="Arial" pitchFamily="34" charset="0"/>
              <a:cs typeface="Arial" pitchFamily="34" charset="0"/>
            </a:rPr>
            <a:t>Να</a:t>
          </a:r>
          <a:r>
            <a:rPr lang="en-US" dirty="0" smtClean="0">
              <a:latin typeface="Arial" pitchFamily="34" charset="0"/>
              <a:cs typeface="Arial" pitchFamily="34" charset="0"/>
            </a:rPr>
            <a:t> ξεχωρίζουμε την άμεση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από</a:t>
          </a:r>
          <a:r>
            <a:rPr lang="en-US" dirty="0" smtClean="0">
              <a:latin typeface="Arial" pitchFamily="34" charset="0"/>
              <a:cs typeface="Arial" pitchFamily="34" charset="0"/>
            </a:rPr>
            <a:t> την έμμεση (αντιπροσωπευτική) Δημοκρατία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4F3D3195-2F9B-456C-BEB0-62791DEAFF31}" type="parTrans" cxnId="{BA97FDE3-168A-4E02-BA7E-1B116029A188}">
      <dgm:prSet/>
      <dgm:spPr/>
      <dgm:t>
        <a:bodyPr/>
        <a:lstStyle/>
        <a:p>
          <a:endParaRPr lang="el-GR"/>
        </a:p>
      </dgm:t>
    </dgm:pt>
    <dgm:pt modelId="{B45DE198-2195-4789-A975-5F693576D140}" type="sibTrans" cxnId="{BA97FDE3-168A-4E02-BA7E-1B116029A188}">
      <dgm:prSet/>
      <dgm:spPr/>
      <dgm:t>
        <a:bodyPr/>
        <a:lstStyle/>
        <a:p>
          <a:endParaRPr lang="el-GR"/>
        </a:p>
      </dgm:t>
    </dgm:pt>
    <dgm:pt modelId="{E5A1FDD9-A3FC-4571-B260-9F270F0A1297}">
      <dgm:prSet/>
      <dgm:spPr/>
      <dgm:t>
        <a:bodyPr/>
        <a:lstStyle/>
        <a:p>
          <a:pPr rtl="0"/>
          <a:r>
            <a:rPr lang="en-US" dirty="0" err="1" smtClean="0">
              <a:latin typeface="Arial" pitchFamily="34" charset="0"/>
              <a:cs typeface="Arial" pitchFamily="34" charset="0"/>
            </a:rPr>
            <a:t>Να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αναφέρουμε</a:t>
          </a:r>
          <a:r>
            <a:rPr lang="en-US" dirty="0" smtClean="0">
              <a:latin typeface="Arial" pitchFamily="34" charset="0"/>
              <a:cs typeface="Arial" pitchFamily="34" charset="0"/>
            </a:rPr>
            <a:t> τις μορφές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που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διακρίνονται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οι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αντιπροσωπευτικές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δημοκρατίες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στην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σύγχρονη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εποχή</a:t>
          </a:r>
          <a:endParaRPr lang="el-GR" dirty="0">
            <a:latin typeface="Arial" pitchFamily="34" charset="0"/>
            <a:cs typeface="Arial" pitchFamily="34" charset="0"/>
          </a:endParaRPr>
        </a:p>
      </dgm:t>
    </dgm:pt>
    <dgm:pt modelId="{A4466028-45A0-482A-97F3-D922CEA914F8}" type="parTrans" cxnId="{2A612DCF-BF22-4A6C-8CE8-8AC7CD8F684C}">
      <dgm:prSet/>
      <dgm:spPr/>
      <dgm:t>
        <a:bodyPr/>
        <a:lstStyle/>
        <a:p>
          <a:endParaRPr lang="el-GR"/>
        </a:p>
      </dgm:t>
    </dgm:pt>
    <dgm:pt modelId="{318643AB-473A-403F-BDC7-0268E97904BF}" type="sibTrans" cxnId="{2A612DCF-BF22-4A6C-8CE8-8AC7CD8F684C}">
      <dgm:prSet/>
      <dgm:spPr/>
      <dgm:t>
        <a:bodyPr/>
        <a:lstStyle/>
        <a:p>
          <a:endParaRPr lang="el-GR"/>
        </a:p>
      </dgm:t>
    </dgm:pt>
    <dgm:pt modelId="{97107EC4-DE44-4770-A9FF-5570604425DB}" type="pres">
      <dgm:prSet presAssocID="{A170FAC4-B368-4482-82CB-0A84FA16E1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8D2EC7C-BCC4-423D-9167-5D6F86B64555}" type="pres">
      <dgm:prSet presAssocID="{4C419E50-3EFA-49D7-95CD-F20E6DCD7F9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024F80-A69C-4ADF-88BC-D6D352701048}" type="pres">
      <dgm:prSet presAssocID="{DF34B7F6-B59D-40C8-BB7B-A03AE37E466B}" presName="spacer" presStyleCnt="0"/>
      <dgm:spPr/>
    </dgm:pt>
    <dgm:pt modelId="{0E76C851-46B2-413B-A9B8-55C4C613DEB3}" type="pres">
      <dgm:prSet presAssocID="{E89814E1-0508-4308-9FD3-4B488413D9A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EAEF22B-E69A-431F-912C-FC43A0FCC1CB}" type="pres">
      <dgm:prSet presAssocID="{737E41F5-C699-4504-89FA-9762AD6110F0}" presName="spacer" presStyleCnt="0"/>
      <dgm:spPr/>
    </dgm:pt>
    <dgm:pt modelId="{F8AFCB8B-0A26-473D-BC00-7E9537D52275}" type="pres">
      <dgm:prSet presAssocID="{5BCDEAA2-73EC-419C-8535-C2370A0FC2B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DB93986-281E-4CC8-AE30-B987074CBDD7}" type="pres">
      <dgm:prSet presAssocID="{B45DE198-2195-4789-A975-5F693576D140}" presName="spacer" presStyleCnt="0"/>
      <dgm:spPr/>
    </dgm:pt>
    <dgm:pt modelId="{1E2F3EB4-4111-4B5A-8C58-839D031E89E9}" type="pres">
      <dgm:prSet presAssocID="{E5A1FDD9-A3FC-4571-B260-9F270F0A129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DB7E708-AE3F-4732-AD07-DC057730BA63}" type="presOf" srcId="{5BCDEAA2-73EC-419C-8535-C2370A0FC2BD}" destId="{F8AFCB8B-0A26-473D-BC00-7E9537D52275}" srcOrd="0" destOrd="0" presId="urn:microsoft.com/office/officeart/2005/8/layout/vList2"/>
    <dgm:cxn modelId="{B97C800F-F1DA-4D82-BF42-38F65CDF5C03}" type="presOf" srcId="{E89814E1-0508-4308-9FD3-4B488413D9AC}" destId="{0E76C851-46B2-413B-A9B8-55C4C613DEB3}" srcOrd="0" destOrd="0" presId="urn:microsoft.com/office/officeart/2005/8/layout/vList2"/>
    <dgm:cxn modelId="{2A612DCF-BF22-4A6C-8CE8-8AC7CD8F684C}" srcId="{A170FAC4-B368-4482-82CB-0A84FA16E19E}" destId="{E5A1FDD9-A3FC-4571-B260-9F270F0A1297}" srcOrd="3" destOrd="0" parTransId="{A4466028-45A0-482A-97F3-D922CEA914F8}" sibTransId="{318643AB-473A-403F-BDC7-0268E97904BF}"/>
    <dgm:cxn modelId="{BA97FDE3-168A-4E02-BA7E-1B116029A188}" srcId="{A170FAC4-B368-4482-82CB-0A84FA16E19E}" destId="{5BCDEAA2-73EC-419C-8535-C2370A0FC2BD}" srcOrd="2" destOrd="0" parTransId="{4F3D3195-2F9B-456C-BEB0-62791DEAFF31}" sibTransId="{B45DE198-2195-4789-A975-5F693576D140}"/>
    <dgm:cxn modelId="{8F9AF7B8-C9C8-46FF-86D8-569E34C6C78E}" type="presOf" srcId="{4C419E50-3EFA-49D7-95CD-F20E6DCD7F9E}" destId="{C8D2EC7C-BCC4-423D-9167-5D6F86B64555}" srcOrd="0" destOrd="0" presId="urn:microsoft.com/office/officeart/2005/8/layout/vList2"/>
    <dgm:cxn modelId="{1AE6ACAF-5CAF-48A7-B4C2-9FFCD5F492D7}" srcId="{A170FAC4-B368-4482-82CB-0A84FA16E19E}" destId="{E89814E1-0508-4308-9FD3-4B488413D9AC}" srcOrd="1" destOrd="0" parTransId="{7F45984E-FDED-4363-BD40-2F1C1BA1F9E4}" sibTransId="{737E41F5-C699-4504-89FA-9762AD6110F0}"/>
    <dgm:cxn modelId="{400800C3-0F44-4A13-A1C3-4D2907BED93E}" type="presOf" srcId="{E5A1FDD9-A3FC-4571-B260-9F270F0A1297}" destId="{1E2F3EB4-4111-4B5A-8C58-839D031E89E9}" srcOrd="0" destOrd="0" presId="urn:microsoft.com/office/officeart/2005/8/layout/vList2"/>
    <dgm:cxn modelId="{179AEB5A-CDFC-4E5F-BD08-3BA31B4ADE3F}" type="presOf" srcId="{A170FAC4-B368-4482-82CB-0A84FA16E19E}" destId="{97107EC4-DE44-4770-A9FF-5570604425DB}" srcOrd="0" destOrd="0" presId="urn:microsoft.com/office/officeart/2005/8/layout/vList2"/>
    <dgm:cxn modelId="{E4BCD781-1CDA-4FCE-A458-B5E51EE20A85}" srcId="{A170FAC4-B368-4482-82CB-0A84FA16E19E}" destId="{4C419E50-3EFA-49D7-95CD-F20E6DCD7F9E}" srcOrd="0" destOrd="0" parTransId="{DF910686-CE7F-4805-987F-1050A95E45C5}" sibTransId="{DF34B7F6-B59D-40C8-BB7B-A03AE37E466B}"/>
    <dgm:cxn modelId="{F8ABB47B-F2C3-4619-8D72-53A5BCC9F805}" type="presParOf" srcId="{97107EC4-DE44-4770-A9FF-5570604425DB}" destId="{C8D2EC7C-BCC4-423D-9167-5D6F86B64555}" srcOrd="0" destOrd="0" presId="urn:microsoft.com/office/officeart/2005/8/layout/vList2"/>
    <dgm:cxn modelId="{D165B916-C097-4EDB-9B1C-42D047AD70F9}" type="presParOf" srcId="{97107EC4-DE44-4770-A9FF-5570604425DB}" destId="{FA024F80-A69C-4ADF-88BC-D6D352701048}" srcOrd="1" destOrd="0" presId="urn:microsoft.com/office/officeart/2005/8/layout/vList2"/>
    <dgm:cxn modelId="{D52C12BC-D680-4423-8546-7098E90964B1}" type="presParOf" srcId="{97107EC4-DE44-4770-A9FF-5570604425DB}" destId="{0E76C851-46B2-413B-A9B8-55C4C613DEB3}" srcOrd="2" destOrd="0" presId="urn:microsoft.com/office/officeart/2005/8/layout/vList2"/>
    <dgm:cxn modelId="{B6E9AF47-1AB7-47ED-BD1F-0E97B568FC36}" type="presParOf" srcId="{97107EC4-DE44-4770-A9FF-5570604425DB}" destId="{3EAEF22B-E69A-431F-912C-FC43A0FCC1CB}" srcOrd="3" destOrd="0" presId="urn:microsoft.com/office/officeart/2005/8/layout/vList2"/>
    <dgm:cxn modelId="{848689B2-1E19-49E8-8C61-47E612EBCB95}" type="presParOf" srcId="{97107EC4-DE44-4770-A9FF-5570604425DB}" destId="{F8AFCB8B-0A26-473D-BC00-7E9537D52275}" srcOrd="4" destOrd="0" presId="urn:microsoft.com/office/officeart/2005/8/layout/vList2"/>
    <dgm:cxn modelId="{C6C53CAC-7BA7-4058-B0BB-116DE6B74607}" type="presParOf" srcId="{97107EC4-DE44-4770-A9FF-5570604425DB}" destId="{9DB93986-281E-4CC8-AE30-B987074CBDD7}" srcOrd="5" destOrd="0" presId="urn:microsoft.com/office/officeart/2005/8/layout/vList2"/>
    <dgm:cxn modelId="{5360D121-3C43-40BE-BE0E-0298904CCD41}" type="presParOf" srcId="{97107EC4-DE44-4770-A9FF-5570604425DB}" destId="{1E2F3EB4-4111-4B5A-8C58-839D031E89E9}" srcOrd="6" destOrd="0" presId="urn:microsoft.com/office/officeart/2005/8/layout/vList2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F8A8D-DFBC-4C2D-9BD1-C9AB3B3CB85E}">
      <dsp:nvSpPr>
        <dsp:cNvPr id="0" name=""/>
        <dsp:cNvSpPr/>
      </dsp:nvSpPr>
      <dsp:spPr>
        <a:xfrm>
          <a:off x="2960007" y="2748344"/>
          <a:ext cx="2006871" cy="2082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0066" y="0"/>
              </a:lnTo>
              <a:lnTo>
                <a:pt x="1530066" y="2082649"/>
              </a:lnTo>
              <a:lnTo>
                <a:pt x="2006871" y="2082649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F4AFC-F135-4C1D-AB1F-F81FE04DEA27}">
      <dsp:nvSpPr>
        <dsp:cNvPr id="0" name=""/>
        <dsp:cNvSpPr/>
      </dsp:nvSpPr>
      <dsp:spPr>
        <a:xfrm>
          <a:off x="2960007" y="2702624"/>
          <a:ext cx="20068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30066" y="45720"/>
              </a:lnTo>
              <a:lnTo>
                <a:pt x="1530066" y="78106"/>
              </a:lnTo>
              <a:lnTo>
                <a:pt x="2006871" y="78106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F4955-50A8-4CAF-9EBE-EAC1DAC79D1D}">
      <dsp:nvSpPr>
        <dsp:cNvPr id="0" name=""/>
        <dsp:cNvSpPr/>
      </dsp:nvSpPr>
      <dsp:spPr>
        <a:xfrm>
          <a:off x="2960007" y="730467"/>
          <a:ext cx="2006871" cy="2017876"/>
        </a:xfrm>
        <a:custGeom>
          <a:avLst/>
          <a:gdLst/>
          <a:ahLst/>
          <a:cxnLst/>
          <a:rect l="0" t="0" r="0" b="0"/>
          <a:pathLst>
            <a:path>
              <a:moveTo>
                <a:pt x="0" y="2017876"/>
              </a:moveTo>
              <a:lnTo>
                <a:pt x="1530066" y="2017876"/>
              </a:lnTo>
              <a:lnTo>
                <a:pt x="1530066" y="0"/>
              </a:lnTo>
              <a:lnTo>
                <a:pt x="2006871" y="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2116F-355A-48B2-9A9B-0535620FCF9F}">
      <dsp:nvSpPr>
        <dsp:cNvPr id="0" name=""/>
        <dsp:cNvSpPr/>
      </dsp:nvSpPr>
      <dsp:spPr>
        <a:xfrm>
          <a:off x="0" y="1618248"/>
          <a:ext cx="2960007" cy="22601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1" kern="1200"/>
            <a:t>Τα πολιτεύματα διακρίνονται σε</a:t>
          </a:r>
          <a:r>
            <a:rPr lang="en-US" sz="1700" b="1" kern="1200"/>
            <a:t>:</a:t>
          </a:r>
          <a:endParaRPr lang="el-GR" sz="1700" b="1" kern="1200" dirty="0"/>
        </a:p>
      </dsp:txBody>
      <dsp:txXfrm>
        <a:off x="0" y="1618248"/>
        <a:ext cx="2960007" cy="2260190"/>
      </dsp:txXfrm>
    </dsp:sp>
    <dsp:sp modelId="{6B48C2F7-C040-4AFA-A5EE-1072417FEE9F}">
      <dsp:nvSpPr>
        <dsp:cNvPr id="0" name=""/>
        <dsp:cNvSpPr/>
      </dsp:nvSpPr>
      <dsp:spPr>
        <a:xfrm>
          <a:off x="4966879" y="3339"/>
          <a:ext cx="5553161" cy="145425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• </a:t>
          </a:r>
          <a:r>
            <a:rPr lang="el-GR" sz="1700" b="1" kern="1200"/>
            <a:t>Μοναρχικά, </a:t>
          </a:r>
          <a:r>
            <a:rPr lang="el-GR" sz="1700" kern="1200"/>
            <a:t>αυτά δηλαδή στα οποία είτε όλες οι εξουσίες συγκεντρώνονται στο πρόσωπο του ενός μονάρχη (απόλυτη μοναρχία), ακόμη και αν περιορίζονται από την ύπαρξη ενός Συντάγματος (Συνταγματική μοναρχία).</a:t>
          </a:r>
          <a:endParaRPr lang="el-GR" sz="1700" kern="1200" dirty="0"/>
        </a:p>
      </dsp:txBody>
      <dsp:txXfrm>
        <a:off x="4966879" y="3339"/>
        <a:ext cx="5553161" cy="1454256"/>
      </dsp:txXfrm>
    </dsp:sp>
    <dsp:sp modelId="{C9C4CB43-326F-43EB-BD43-8B626B77D96C}">
      <dsp:nvSpPr>
        <dsp:cNvPr id="0" name=""/>
        <dsp:cNvSpPr/>
      </dsp:nvSpPr>
      <dsp:spPr>
        <a:xfrm>
          <a:off x="4966879" y="2053602"/>
          <a:ext cx="5553161" cy="145425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• </a:t>
          </a:r>
          <a:r>
            <a:rPr lang="el-GR" sz="1700" b="1" kern="1200"/>
            <a:t>Ολιγαρχικά, </a:t>
          </a:r>
          <a:r>
            <a:rPr lang="el-GR" sz="1700" kern="1200"/>
            <a:t>αυτά στα οποία η εξουσία ασκείται από περιορισμένο αριθμό προσώπων. Συχνά ολιγαρχικά πολιτεύματα είναι </a:t>
          </a:r>
          <a:r>
            <a:rPr lang="el-GR" sz="1700" b="1" kern="1200"/>
            <a:t>δικτατορίες</a:t>
          </a:r>
          <a:r>
            <a:rPr lang="el-GR" sz="1700" kern="1200"/>
            <a:t>, δηλαδή έχουν προκύψει από κατάργηση εκλεγμένων κυβερνήσεων και ασκούν την εξουσία λόγω της κατοχής μέσων επιβολής δια της βίας. </a:t>
          </a:r>
          <a:endParaRPr lang="el-GR" sz="1700" kern="1200" dirty="0"/>
        </a:p>
      </dsp:txBody>
      <dsp:txXfrm>
        <a:off x="4966879" y="2053602"/>
        <a:ext cx="5553161" cy="1454256"/>
      </dsp:txXfrm>
    </dsp:sp>
    <dsp:sp modelId="{04092E13-F757-4665-BB75-00FEED3AFB70}">
      <dsp:nvSpPr>
        <dsp:cNvPr id="0" name=""/>
        <dsp:cNvSpPr/>
      </dsp:nvSpPr>
      <dsp:spPr>
        <a:xfrm>
          <a:off x="4966879" y="4103865"/>
          <a:ext cx="5553161" cy="145425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• </a:t>
          </a:r>
          <a:r>
            <a:rPr lang="el-GR" sz="1700" b="1" kern="1200" dirty="0"/>
            <a:t>Δημοκρατικά </a:t>
          </a:r>
          <a:r>
            <a:rPr lang="el-GR" sz="1700" kern="1200" dirty="0"/>
            <a:t>είναι τα πολιτεύματα στα οποία πηγή εξουσίας και ανώτατο όργανο της Πολιτείας είναι ο λαός. Όσοι-</a:t>
          </a:r>
          <a:r>
            <a:rPr lang="el-GR" sz="1700" kern="1200" dirty="0" err="1"/>
            <a:t>ες</a:t>
          </a:r>
          <a:r>
            <a:rPr lang="el-GR" sz="1700" kern="1200" dirty="0"/>
            <a:t> ασκούν εξουσία έχουν προκύψει από ελεύθερες εκλογές, οφείλουν να ασκούν την εξουσία που διαθέτουν στο πλαίσιο του Συντάγματος και των νόμων, σύμφωνα με τη βούληση της πλειοψηφίας του λαού. </a:t>
          </a:r>
        </a:p>
      </dsp:txBody>
      <dsp:txXfrm>
        <a:off x="4966879" y="4103865"/>
        <a:ext cx="5553161" cy="1454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422573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59995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55547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324991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472614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003933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223630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129152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44502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32127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838945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279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="" xmlns:a16="http://schemas.microsoft.com/office/drawing/2014/main" id="{2B577FF9-3543-4875-815D-3D87BD8A20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46" y="798703"/>
            <a:ext cx="6276513" cy="3072015"/>
          </a:xfrm>
        </p:spPr>
        <p:txBody>
          <a:bodyPr anchor="b">
            <a:noAutofit/>
          </a:bodyPr>
          <a:lstStyle/>
          <a:p>
            <a:pPr>
              <a:spcBef>
                <a:spcPts val="300"/>
              </a:spcBef>
              <a:spcAft>
                <a:spcPts val="720"/>
              </a:spcAft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Ενότητα ΙΙ: ΤΟ ΑΤΟΜΟ ΚΑΙ Η ΠΟΛΙΤΕΙΑ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"/>
              </a:rPr>
            </a:b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Κεφάλαιο 8: Τα πολιτεύματα και το Σύνταγμα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</a:br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"/>
              </a:rPr>
            </a:br>
            <a:r>
              <a:rPr lang="el-GR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8.1 Μορφές πολιτευμάτων</a:t>
            </a:r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"/>
              </a:rPr>
            </a:b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148" y="3962792"/>
            <a:ext cx="5221185" cy="1237005"/>
          </a:xfrm>
        </p:spPr>
        <p:txBody>
          <a:bodyPr anchor="t">
            <a:normAutofit/>
          </a:bodyPr>
          <a:lstStyle/>
          <a:p>
            <a:r>
              <a:rPr lang="el-G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Κοινωνική και Πολιτική Αγωγή Γ΄ Γυμνάσιου, βιβλίο μαθητή, 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F"/>
            </a:endParaRPr>
          </a:p>
          <a:p>
            <a:r>
              <a:rPr lang="el-G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Κεφ. 8.1.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, </a:t>
            </a:r>
            <a:r>
              <a:rPr lang="el-G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σ. 61-62.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  <p:sp>
        <p:nvSpPr>
          <p:cNvPr id="10" name="Freeform: Shape 14">
            <a:extLst>
              <a:ext uri="{FF2B5EF4-FFF2-40B4-BE49-F238E27FC236}">
                <a16:creationId xmlns="" xmlns:a16="http://schemas.microsoft.com/office/drawing/2014/main" id="{F5569EEC-E12F-4856-B407-02B2813A4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16">
            <a:extLst>
              <a:ext uri="{FF2B5EF4-FFF2-40B4-BE49-F238E27FC236}">
                <a16:creationId xmlns="" xmlns:a16="http://schemas.microsoft.com/office/drawing/2014/main" id="{CF860788-3A6A-45A3-B3F1-06F1596656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Εικόνα 7" descr="Εικόνα που περιέχει κείμενο, πανό, σημαία, εξωτερικός χώρος/ύπαιθρος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E13BE7A6-74CB-C482-ECC0-C54A1E087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243" y="1841580"/>
            <a:ext cx="4939504" cy="2791893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12" name="Freeform: Shape 18">
            <a:extLst>
              <a:ext uri="{FF2B5EF4-FFF2-40B4-BE49-F238E27FC236}">
                <a16:creationId xmlns="" xmlns:a16="http://schemas.microsoft.com/office/drawing/2014/main" id="{DF1E3393-B852-4883-B778-ED35251129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="" xmlns:a16="http://schemas.microsoft.com/office/drawing/2014/main" id="{39853D09-4205-4CC7-83EB-288E886AC9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0D040B79-3E73-4A31-840D-D6B9C9FDFC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156C6AE5-3F8B-42AC-9EA4-1B686A11E9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676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18">
            <a:extLst>
              <a:ext uri="{FF2B5EF4-FFF2-40B4-BE49-F238E27FC236}">
                <a16:creationId xmlns="" xmlns:a16="http://schemas.microsoft.com/office/drawing/2014/main" id="{F837543A-6020-4505-A233-C9DB4BF740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212726"/>
            <a:ext cx="6013938" cy="8657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720"/>
              </a:spcAft>
            </a:pPr>
            <a:r>
              <a:rPr lang="en-US" sz="2800" b="1" kern="1200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Διδ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ακτικοί Στόχοι:</a:t>
            </a:r>
            <a:endParaRPr lang="en-US" sz="28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: Shape 20">
            <a:extLst>
              <a:ext uri="{FF2B5EF4-FFF2-40B4-BE49-F238E27FC236}">
                <a16:creationId xmlns="" xmlns:a16="http://schemas.microsoft.com/office/drawing/2014/main" id="{35B16301-FB18-48BA-A6DD-C37CAF6F9A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3" name="12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237786" y="1137138"/>
          <a:ext cx="6548354" cy="5287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" name="Oval 22">
            <a:extLst>
              <a:ext uri="{FF2B5EF4-FFF2-40B4-BE49-F238E27FC236}">
                <a16:creationId xmlns="" xmlns:a16="http://schemas.microsoft.com/office/drawing/2014/main" id="{C3C0D90E-074A-4F52-9B11-B52BEF4BCB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Block Arc 24">
            <a:extLst>
              <a:ext uri="{FF2B5EF4-FFF2-40B4-BE49-F238E27FC236}">
                <a16:creationId xmlns="" xmlns:a16="http://schemas.microsoft.com/office/drawing/2014/main" id="{CABBD4C1-E6F8-46F6-8152-A8A97490BF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Freeform: Shape 26">
            <a:extLst>
              <a:ext uri="{FF2B5EF4-FFF2-40B4-BE49-F238E27FC236}">
                <a16:creationId xmlns="" xmlns:a16="http://schemas.microsoft.com/office/drawing/2014/main" id="{83BA5EF5-1FE9-4BF9-83BB-269BCDDF61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1" name="Straight Connector 28">
            <a:extLst>
              <a:ext uri="{FF2B5EF4-FFF2-40B4-BE49-F238E27FC236}">
                <a16:creationId xmlns="" xmlns:a16="http://schemas.microsoft.com/office/drawing/2014/main" id="{4B3BCACB-5880-460B-9606-8C433A9AF9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: Shape 30">
            <a:extLst>
              <a:ext uri="{FF2B5EF4-FFF2-40B4-BE49-F238E27FC236}">
                <a16:creationId xmlns="" xmlns:a16="http://schemas.microsoft.com/office/drawing/2014/main" id="{88853921-7BC9-4BDE-ACAB-133C683C82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Arc 32">
            <a:extLst>
              <a:ext uri="{FF2B5EF4-FFF2-40B4-BE49-F238E27FC236}">
                <a16:creationId xmlns="" xmlns:a16="http://schemas.microsoft.com/office/drawing/2014/main" id="{09192968-3AE7-4470-A61C-97294BB927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="" xmlns:a16="http://schemas.microsoft.com/office/drawing/2014/main" id="{3AB72E55-43E4-4356-BFE8-E2102CB0B5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4522B21E-B2B9-4C72-9A71-C87EFD1374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EB7D2A2-F448-44D4-938C-DC84CBCB3B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71AEA07-1E14-44B4-8E55-64EF049CD6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Τίτλος 2">
            <a:extLst>
              <a:ext uri="{FF2B5EF4-FFF2-40B4-BE49-F238E27FC236}">
                <a16:creationId xmlns="" xmlns:a16="http://schemas.microsoft.com/office/drawing/2014/main" id="{DA608043-F13A-1506-A350-3E27D0B18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343" y="941697"/>
            <a:ext cx="10235821" cy="38553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720"/>
              </a:spcAft>
            </a:pPr>
            <a:r>
              <a:rPr lang="el-GR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**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Ότ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αν λέμε 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πολίτευμα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εννοούμε τον τρόπο που 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οργανώνεται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και 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ασκείται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η 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εξουσία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του </a:t>
            </a:r>
            <a:r>
              <a:rPr lang="en-US" sz="32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Κράτους</a:t>
            </a:r>
            <a:r>
              <a:rPr lang="el-GR" sz="3200" b="1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**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/>
            </a:r>
            <a:b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/>
            </a:r>
            <a:b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Μπορείτε να σκεφτείτε και να αναφέρετε μερικούς τέτοιους τρόπους οργάνωση και άσκησης της εξουσίας του κράτους; (π.χ.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εξουσιάζει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έν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ας; Κάποιοι-ες, πολλοί-ες;)</a:t>
            </a:r>
            <a:b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</a:br>
            <a:endParaRPr lang="en-US" sz="32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F7C8EA93-3210-4C62-99E9-153C275E3A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6541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93" y="126290"/>
            <a:ext cx="11019692" cy="91776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l-GR" b="1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Διακρίσεις των Πολιτευμάτων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644769" y="1312985"/>
            <a:ext cx="11031415" cy="4863978"/>
          </a:xfr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lvl="0" algn="ctr"/>
            <a:r>
              <a:rPr lang="el-GR" b="1" dirty="0" smtClean="0"/>
              <a:t>Τα πολιτεύματα διακρίνονται σε</a:t>
            </a:r>
            <a:r>
              <a:rPr lang="en-US" b="1" dirty="0" smtClean="0"/>
              <a:t>:</a:t>
            </a:r>
            <a:endParaRPr lang="el-GR" b="1" dirty="0" smtClean="0"/>
          </a:p>
          <a:p>
            <a:pPr lvl="1" algn="just"/>
            <a:r>
              <a:rPr lang="el-GR" b="1" dirty="0" smtClean="0"/>
              <a:t>Μοναρχικά, </a:t>
            </a:r>
            <a:r>
              <a:rPr lang="el-GR" dirty="0" smtClean="0"/>
              <a:t>αυτά δηλαδή στα οποία είτε όλες οι εξουσίες συγκεντρώνονται στο πρόσωπο του ενός μονάρχη (απόλυτη μοναρχία), ακόμη και αν περιορίζονται από την ύπαρξη ενός Συντάγματος (Συνταγματική μοναρχία).</a:t>
            </a:r>
          </a:p>
          <a:p>
            <a:pPr lvl="1" algn="just"/>
            <a:r>
              <a:rPr lang="el-GR" b="1" dirty="0" smtClean="0"/>
              <a:t>Ολιγαρχικά, </a:t>
            </a:r>
            <a:r>
              <a:rPr lang="el-GR" dirty="0" smtClean="0"/>
              <a:t>αυτά στα οποία η εξουσία ασκείται από περιορισμένο αριθμό προσώπων. Συχνά ολιγαρχικά πολιτεύματα είναι </a:t>
            </a:r>
            <a:r>
              <a:rPr lang="el-GR" b="1" dirty="0" smtClean="0"/>
              <a:t>δικτατορίες</a:t>
            </a:r>
            <a:r>
              <a:rPr lang="el-GR" dirty="0" smtClean="0"/>
              <a:t>, δηλαδή έχουν προκύψει από κατάργηση εκλεγμένων κυβερνήσεων και ασκούν την εξουσία λόγω της κατοχής μέσων επιβολής δια της βίας. </a:t>
            </a:r>
          </a:p>
          <a:p>
            <a:pPr lvl="1" algn="just"/>
            <a:r>
              <a:rPr lang="el-GR" b="1" dirty="0" smtClean="0"/>
              <a:t>Δημοκρατικά </a:t>
            </a:r>
            <a:r>
              <a:rPr lang="el-GR" dirty="0" smtClean="0"/>
              <a:t>είναι τα πολιτεύματα στα οποία πηγή εξουσίας και ανώτατο όργανο της Πολιτείας είναι ο λαός. Όσοι-ες ασκούν εξουσία έχουν προκύψει από ελεύθερες εκλογές, οφείλουν να ασκούν την εξουσία που διαθέτουν στο πλαίσιο του Συντάγματος και των νόμων, σύμφωνα με τη βούληση της πλειοψηφίας του λαού.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75534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=""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6" y="1009934"/>
            <a:ext cx="3411827" cy="4659429"/>
          </a:xfrm>
        </p:spPr>
        <p:txBody>
          <a:bodyPr>
            <a:normAutofit/>
          </a:bodyPr>
          <a:lstStyle/>
          <a:p>
            <a:pPr algn="ctr">
              <a:spcAft>
                <a:spcPts val="1000"/>
              </a:spcAft>
            </a:pPr>
            <a:r>
              <a:rPr lang="el-G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Ποιες οι προϋποθέσεις μια υγιούς και εύρωστης Δημοκρατίας;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</a:b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/>
            </a:r>
            <a:b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</a:br>
            <a:r>
              <a:rPr lang="el-G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Ποια στοιχεία πρέπει να διαθέτει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;</a:t>
            </a:r>
            <a:endParaRPr lang="el-GR" sz="3200" b="1" dirty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23AAC9B5-8015-485C-ACF9-A750390E9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Θέση περιεχομένου 2">
            <a:extLst>
              <a:ext uri="{FF2B5EF4-FFF2-40B4-BE49-F238E27FC236}">
                <a16:creationId xmlns="" xmlns:a16="http://schemas.microsoft.com/office/drawing/2014/main" id="{F66DFE7D-67DC-7F58-DA2B-E44CA42ED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139" y="914401"/>
            <a:ext cx="6353908" cy="49705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Ελεύθερη διακίνηση ιδεών και απόψεων, ανεμπόδιστη πολιτική και κοινωνική δραστηριότητα των πολιτών με ειρηνικά μέσα.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Ισότητα έναντι των νόμων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Τακτική λογοδοσία της εξουσίας στον λαό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Εφαρμογή των πολιτικών που επιλέγει η κοινωνική πλειοψηφία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Ανεξαρτησία και </a:t>
            </a:r>
            <a:r>
              <a:rPr lang="el-G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αλληλοέλεγχος</a:t>
            </a: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των εξουσιών (Δικαστική, Νομοθετική, Εκτελεστική)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el-G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Αμεροληψία ΜΜΕ &amp; Δημόσιας Διοίκησης. 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052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100EDD19-6802-4EC3-95CE-CFFAB042CF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415" y="505803"/>
            <a:ext cx="10802816" cy="1041644"/>
          </a:xfrm>
        </p:spPr>
        <p:txBody>
          <a:bodyPr>
            <a:normAutofit/>
          </a:bodyPr>
          <a:lstStyle/>
          <a:p>
            <a:r>
              <a:rPr lang="el-GR" sz="4200" b="1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Μορφές δημοκρατικών πολιτευμάτων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="" xmlns:a16="http://schemas.microsoft.com/office/drawing/2014/main" id="{DB17E863-922E-4C26-BD64-E8FD41D286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66DFE7D-67DC-7F58-DA2B-E44CA42ED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781908"/>
            <a:ext cx="11234928" cy="4806460"/>
          </a:xfrm>
        </p:spPr>
        <p:txBody>
          <a:bodyPr>
            <a:noAutofit/>
          </a:bodyPr>
          <a:lstStyle/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el-GR" sz="19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Άμεση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Δημοκρατία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(π.χ. Αρχαία Αθήνα). Ο λαός ασκεί άμεσα και απευθείας την εξουσία. Στοιχεία άμεσης δημοκρατίας που ενισχύουν τη λαϊκή συμμετοχή είναι: δημοψήφισμα* και η λαϊκή νομοθετική πρωτοβουλία**.</a:t>
            </a:r>
            <a:endParaRPr lang="el-G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Αντιπροσωπευτική δημοκρατία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: είναι το πολίτευμα στο οποίο πηγή εξουσίας είναι ο λαός, ο οποίος όμως ασκεί την εξουσία μέσω εκλεγμένων αντιπροσώπων του, (π.χ. βουλευτές). Αυτοί αναλαμβάνουν να «εκπροσωπήσουν» τα συμφέροντα ή τις απόψεις του. Τα σύγχρονα δημοκρατικά πολιτεύματα είναι αντιπροσωπευτικά. και διακρίνονται σε:	 </a:t>
            </a:r>
            <a:endParaRPr lang="en-US" sz="19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F"/>
            </a:endParaRPr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1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Α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.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Βασιλευόμενη Κοινοβουλευτική Δημοκρατία: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Τις αποφάσεις λαμβάνει η εκλεγμένη κυβέρνηση, ωστόσο ο τυπικός αρχηγός του κράτους είναι ο Βασιλιάς και έχει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συμβολικό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ρόλο (περίπτωση Δανίας) </a:t>
            </a:r>
            <a:endParaRPr lang="en-US" sz="1900" dirty="0" smtClean="0">
              <a:latin typeface="Arial" panose="020B0604020202020204" pitchFamily="34" charset="0"/>
              <a:ea typeface="Calibri" panose="020F0502020204030204" pitchFamily="34" charset="0"/>
              <a:cs typeface="F"/>
            </a:endParaRPr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1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Β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.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Προεδρευόμενη Κοινοβουλευτική Δημοκρατία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: Και σε αυτή την περίπτωση η εκλεγμένη από </a:t>
            </a:r>
            <a:r>
              <a:rPr lang="el-GR" sz="1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τον λαό 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κυβέρνηση λαμβάνει τις πολιτικές αποφάσεις. Τον αρχηγό του κράτους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εκλέγει η Βουλή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 (Πρόεδρος της Δημοκρατίας) και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δεν έχει ουσιαστικές πολιτικές αρμοδιότητες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. (περίπτωση </a:t>
            </a:r>
            <a:r>
              <a:rPr lang="el-GR" sz="1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Ελλάδας)</a:t>
            </a:r>
            <a:r>
              <a:rPr lang="en-US" sz="1900" dirty="0" smtClean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.</a:t>
            </a:r>
          </a:p>
          <a:p>
            <a:pPr marL="0" lv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1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Γ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.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Προεδρική Δημοκρατία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. Ο Πρόεδρος του Κράτους εκλέγετε απευθείας από τον λαό ή από σώμα εκλεκτόρων και </a:t>
            </a:r>
            <a:r>
              <a:rPr lang="el-GR" sz="1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έχει ουσιαστικές πολιτικές αρμοδιότητες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, συχνά επιλέγει ο ίδιος τη σύνθεση της κυβέρνησης και </a:t>
            </a:r>
            <a:r>
              <a:rPr lang="el-GR" sz="1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τον </a:t>
            </a:r>
            <a:r>
              <a:rPr lang="el-GR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πρωθυπουργό. (Περιπτώσεις Γαλλίας, Κύπρου).  </a:t>
            </a:r>
            <a:endParaRPr lang="el-G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074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=""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517" y="886472"/>
            <a:ext cx="9476545" cy="947017"/>
          </a:xfrm>
        </p:spPr>
        <p:txBody>
          <a:bodyPr anchor="ctr">
            <a:normAutofit/>
          </a:bodyPr>
          <a:lstStyle/>
          <a:p>
            <a:pPr algn="ctr"/>
            <a:r>
              <a:rPr lang="el-GR" sz="50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Δραστηριότητα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66DFE7D-67DC-7F58-DA2B-E44CA42ED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354" y="2039815"/>
            <a:ext cx="10011507" cy="3704493"/>
          </a:xfr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marL="0" indent="0">
              <a:spcBef>
                <a:spcPts val="300"/>
              </a:spcBef>
              <a:spcAft>
                <a:spcPts val="720"/>
              </a:spcAft>
              <a:buNone/>
            </a:pPr>
            <a:r>
              <a:rPr lang="el-GR" dirty="0">
                <a:effectLst/>
                <a:latin typeface="+mj-lt"/>
                <a:ea typeface="Calibri" panose="020F0502020204030204" pitchFamily="34" charset="0"/>
                <a:cs typeface="F"/>
              </a:rPr>
              <a:t>Γράψε τη γνώμη σου για τη λειτουργία του Δημοκρατικού πολιτεύματος στην Ελλάδα σήμερα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F"/>
              </a:rPr>
              <a:t>; </a:t>
            </a:r>
            <a:endParaRPr lang="el-GR" dirty="0">
              <a:effectLst/>
              <a:latin typeface="+mj-lt"/>
              <a:ea typeface="Calibri" panose="020F0502020204030204" pitchFamily="34" charset="0"/>
              <a:cs typeface="F"/>
            </a:endParaRPr>
          </a:p>
          <a:p>
            <a:pPr marL="0" indent="0">
              <a:spcBef>
                <a:spcPts val="300"/>
              </a:spcBef>
              <a:spcAft>
                <a:spcPts val="720"/>
              </a:spcAft>
              <a:buNone/>
            </a:pPr>
            <a:r>
              <a:rPr lang="el-GR" dirty="0">
                <a:effectLst/>
                <a:latin typeface="+mj-lt"/>
                <a:ea typeface="Calibri" panose="020F0502020204030204" pitchFamily="34" charset="0"/>
                <a:cs typeface="F"/>
              </a:rPr>
              <a:t>Έχεις προτάσεις για την καλύτερη λειτουργία του και την ενίσχυση του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F"/>
              </a:rPr>
              <a:t>;</a:t>
            </a:r>
            <a:endParaRPr lang="el-GR" dirty="0">
              <a:effectLst/>
              <a:latin typeface="+mj-lt"/>
              <a:ea typeface="Calibri" panose="020F0502020204030204" pitchFamily="34" charset="0"/>
              <a:cs typeface="F"/>
            </a:endParaRPr>
          </a:p>
          <a:p>
            <a:pPr marL="0" indent="0">
              <a:spcBef>
                <a:spcPts val="300"/>
              </a:spcBef>
              <a:spcAft>
                <a:spcPts val="720"/>
              </a:spcAft>
              <a:buNone/>
            </a:pPr>
            <a:r>
              <a:rPr lang="el-GR" dirty="0">
                <a:latin typeface="+mj-lt"/>
                <a:ea typeface="Calibri" panose="020F0502020204030204" pitchFamily="34" charset="0"/>
                <a:cs typeface="F"/>
              </a:rPr>
              <a:t>(</a:t>
            </a:r>
            <a:r>
              <a:rPr lang="el-GR" dirty="0">
                <a:effectLst/>
                <a:latin typeface="+mj-lt"/>
                <a:ea typeface="Calibri" panose="020F0502020204030204" pitchFamily="34" charset="0"/>
                <a:cs typeface="F"/>
              </a:rPr>
              <a:t>Μπορείς να αξιοποιήσεις τα όσα συζητήσαμε στην τάξη και τις ιδέες της διαφάνειας 5 στην παρούσα παρουσίαση</a:t>
            </a:r>
            <a:r>
              <a:rPr lang="el-GR" dirty="0">
                <a:latin typeface="+mj-lt"/>
                <a:ea typeface="Calibri" panose="020F0502020204030204" pitchFamily="34" charset="0"/>
                <a:cs typeface="F"/>
              </a:rPr>
              <a:t>.)</a:t>
            </a:r>
            <a:endParaRPr lang="el-GR" dirty="0">
              <a:effectLst/>
              <a:latin typeface="+mj-lt"/>
              <a:ea typeface="Calibri" panose="020F0502020204030204" pitchFamily="34" charset="0"/>
              <a:cs typeface="F"/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1125416" y="1875691"/>
            <a:ext cx="9108831" cy="23446"/>
          </a:xfrm>
          <a:prstGeom prst="line">
            <a:avLst/>
          </a:prstGeom>
          <a:ln w="17780" cmpd="sng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239886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DC5985C484B44DBB80BB20828DB573" ma:contentTypeVersion="15" ma:contentTypeDescription="Create a new document." ma:contentTypeScope="" ma:versionID="ccf3f0d489c68a4d22fdfd9430a6edfa">
  <xsd:schema xmlns:xsd="http://www.w3.org/2001/XMLSchema" xmlns:xs="http://www.w3.org/2001/XMLSchema" xmlns:p="http://schemas.microsoft.com/office/2006/metadata/properties" xmlns:ns3="ac98e6d0-89d7-4de0-8fe7-d57ea91aed40" xmlns:ns4="44afeb16-aa55-4fee-b8bc-11de5ec27436" targetNamespace="http://schemas.microsoft.com/office/2006/metadata/properties" ma:root="true" ma:fieldsID="10e855aa0815b729d9fbc6966fb62cf3" ns3:_="" ns4:_="">
    <xsd:import namespace="ac98e6d0-89d7-4de0-8fe7-d57ea91aed40"/>
    <xsd:import namespace="44afeb16-aa55-4fee-b8bc-11de5ec274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98e6d0-89d7-4de0-8fe7-d57ea91aed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feb16-aa55-4fee-b8bc-11de5ec274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c98e6d0-89d7-4de0-8fe7-d57ea91aed40" xsi:nil="true"/>
  </documentManagement>
</p:properties>
</file>

<file path=customXml/itemProps1.xml><?xml version="1.0" encoding="utf-8"?>
<ds:datastoreItem xmlns:ds="http://schemas.openxmlformats.org/officeDocument/2006/customXml" ds:itemID="{F3F8C198-7E86-4B34-8A72-E473E921F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98e6d0-89d7-4de0-8fe7-d57ea91aed40"/>
    <ds:schemaRef ds:uri="44afeb16-aa55-4fee-b8bc-11de5ec274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E04A90-0D7F-40EB-8A53-A69E00B749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3061D9-D99A-4B8E-B417-959FF99762D3}">
  <ds:schemaRefs>
    <ds:schemaRef ds:uri="http://schemas.microsoft.com/office/2006/metadata/properties"/>
    <ds:schemaRef ds:uri="44afeb16-aa55-4fee-b8bc-11de5ec27436"/>
    <ds:schemaRef ds:uri="ac98e6d0-89d7-4de0-8fe7-d57ea91aed4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743</TotalTime>
  <Words>421</Words>
  <Application>Microsoft Office PowerPoint</Application>
  <PresentationFormat>Προσαρμογή</PresentationFormat>
  <Paragraphs>31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Ενότητα ΙΙ: ΤΟ ΑΤΟΜΟ ΚΑΙ Η ΠΟΛΙΤΕΙΑ Κεφάλαιο 8: Τα πολιτεύματα και το Σύνταγμα  8.1 Μορφές πολιτευμάτων </vt:lpstr>
      <vt:lpstr>Διδακτικοί Στόχοι:</vt:lpstr>
      <vt:lpstr>**Όταν λέμε πολίτευμα εννοούμε τον τρόπο που οργανώνεται και ασκείται η εξουσία του Κράτους**  Μπορείτε να σκεφτείτε και να αναφέρετε μερικούς τέτοιους τρόπους οργάνωση και άσκησης της εξουσίας του κράτους; (π.χ. εξουσιάζει ένας; Κάποιοι-ες, πολλοί-ες;) </vt:lpstr>
      <vt:lpstr>Διακρίσεις των Πολιτευμάτων</vt:lpstr>
      <vt:lpstr>Ποιες οι προϋποθέσεις μια υγιούς και εύρωστης Δημοκρατίας;   Ποια στοιχεία πρέπει να διαθέτει;</vt:lpstr>
      <vt:lpstr>Μορφές δημοκρατικών πολιτευμάτων</vt:lpstr>
      <vt:lpstr>Δραστηριότητα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user</cp:lastModifiedBy>
  <cp:revision>42</cp:revision>
  <dcterms:created xsi:type="dcterms:W3CDTF">2023-09-14T16:34:34Z</dcterms:created>
  <dcterms:modified xsi:type="dcterms:W3CDTF">2025-02-24T09:45:47Z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0x010100ECDC5985C484B44DBB80BB20828DB573</vt:lpwstr>
  </property>
</Properties>
</file>