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27" r:id="rId1"/>
  </p:sldMasterIdLst>
  <p:sldIdLst>
    <p:sldId id="256" r:id="rId2"/>
    <p:sldId id="257" r:id="rId3"/>
    <p:sldId id="260" r:id="rId4"/>
    <p:sldId id="267" r:id="rId5"/>
    <p:sldId id="258" r:id="rId6"/>
    <p:sldId id="259" r:id="rId7"/>
    <p:sldId id="263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000" autoAdjust="0"/>
    <p:restoredTop sz="94660"/>
  </p:normalViewPr>
  <p:slideViewPr>
    <p:cSldViewPr snapToGrid="0">
      <p:cViewPr varScale="1">
        <p:scale>
          <a:sx n="81" d="100"/>
          <a:sy n="81" d="100"/>
        </p:scale>
        <p:origin x="-78" y="-6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6B82F48-B93E-4080-8462-C64D17C479AB}" type="doc">
      <dgm:prSet loTypeId="urn:microsoft.com/office/officeart/2008/layout/LinedList" loCatId="list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el-GR"/>
        </a:p>
      </dgm:t>
    </dgm:pt>
    <dgm:pt modelId="{DC5402C3-877A-4C5E-A9CC-55275067FD02}">
      <dgm:prSet/>
      <dgm:spPr/>
      <dgm:t>
        <a:bodyPr/>
        <a:lstStyle/>
        <a:p>
          <a:r>
            <a:rPr lang="el-GR" dirty="0"/>
            <a:t>Πως αποφασίζονται οι νόμοι που πρέπει να ακολουθούμε όλες και όλοι; Με ποια διαδικασία</a:t>
          </a:r>
          <a:r>
            <a:rPr lang="en-US" dirty="0"/>
            <a:t>;</a:t>
          </a:r>
          <a:endParaRPr lang="el-GR" dirty="0"/>
        </a:p>
      </dgm:t>
    </dgm:pt>
    <dgm:pt modelId="{F3DF978D-C116-482A-88B4-305A0B16E43B}" type="parTrans" cxnId="{09827AB7-D5DB-437E-90E9-8D6CF8D1F2EE}">
      <dgm:prSet/>
      <dgm:spPr/>
      <dgm:t>
        <a:bodyPr/>
        <a:lstStyle/>
        <a:p>
          <a:endParaRPr lang="el-GR"/>
        </a:p>
      </dgm:t>
    </dgm:pt>
    <dgm:pt modelId="{325E071D-6382-496B-B853-27377A8C153E}" type="sibTrans" cxnId="{09827AB7-D5DB-437E-90E9-8D6CF8D1F2EE}">
      <dgm:prSet/>
      <dgm:spPr/>
      <dgm:t>
        <a:bodyPr/>
        <a:lstStyle/>
        <a:p>
          <a:endParaRPr lang="el-GR"/>
        </a:p>
      </dgm:t>
    </dgm:pt>
    <dgm:pt modelId="{01FEB4EA-5BB2-494B-A9F3-5541C5E46743}">
      <dgm:prSet/>
      <dgm:spPr/>
      <dgm:t>
        <a:bodyPr/>
        <a:lstStyle/>
        <a:p>
          <a:r>
            <a:rPr lang="el-GR"/>
            <a:t>Πως προκύπτει η κυβέρνηση; Που δίνει λόγο;</a:t>
          </a:r>
        </a:p>
      </dgm:t>
    </dgm:pt>
    <dgm:pt modelId="{B377E69C-C526-4226-AA5D-D8BDE2B10170}" type="parTrans" cxnId="{96FAA594-86AD-4556-8898-E07AB1AE0105}">
      <dgm:prSet/>
      <dgm:spPr/>
      <dgm:t>
        <a:bodyPr/>
        <a:lstStyle/>
        <a:p>
          <a:endParaRPr lang="el-GR"/>
        </a:p>
      </dgm:t>
    </dgm:pt>
    <dgm:pt modelId="{5D2574CB-5F35-421B-AC63-D13FB6562662}" type="sibTrans" cxnId="{96FAA594-86AD-4556-8898-E07AB1AE0105}">
      <dgm:prSet/>
      <dgm:spPr/>
      <dgm:t>
        <a:bodyPr/>
        <a:lstStyle/>
        <a:p>
          <a:endParaRPr lang="el-GR"/>
        </a:p>
      </dgm:t>
    </dgm:pt>
    <dgm:pt modelId="{AAF36BEC-AF5D-4558-96A2-D5EB2B65A54A}">
      <dgm:prSet/>
      <dgm:spPr/>
      <dgm:t>
        <a:bodyPr/>
        <a:lstStyle/>
        <a:p>
          <a:r>
            <a:rPr lang="el-GR"/>
            <a:t>Μπορούν να υπάρξουν μη έγκυροι νόμο;</a:t>
          </a:r>
        </a:p>
      </dgm:t>
    </dgm:pt>
    <dgm:pt modelId="{0348C142-F071-410E-A08B-C1D18ECB70EC}" type="parTrans" cxnId="{79A4603D-4CF5-444E-8D2D-062404D77612}">
      <dgm:prSet/>
      <dgm:spPr/>
      <dgm:t>
        <a:bodyPr/>
        <a:lstStyle/>
        <a:p>
          <a:endParaRPr lang="el-GR"/>
        </a:p>
      </dgm:t>
    </dgm:pt>
    <dgm:pt modelId="{97847BD0-9B88-40E3-AC45-8C963BF1E41C}" type="sibTrans" cxnId="{79A4603D-4CF5-444E-8D2D-062404D77612}">
      <dgm:prSet/>
      <dgm:spPr/>
      <dgm:t>
        <a:bodyPr/>
        <a:lstStyle/>
        <a:p>
          <a:endParaRPr lang="el-GR"/>
        </a:p>
      </dgm:t>
    </dgm:pt>
    <dgm:pt modelId="{A56FB1EE-B233-43CF-A5DE-524C68F5892A}" type="pres">
      <dgm:prSet presAssocID="{16B82F48-B93E-4080-8462-C64D17C479AB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el-GR"/>
        </a:p>
      </dgm:t>
    </dgm:pt>
    <dgm:pt modelId="{09C7CC6B-AC6A-4549-84D3-CE90DF61BB23}" type="pres">
      <dgm:prSet presAssocID="{DC5402C3-877A-4C5E-A9CC-55275067FD02}" presName="thickLine" presStyleLbl="alignNode1" presStyleIdx="0" presStyleCnt="3"/>
      <dgm:spPr/>
    </dgm:pt>
    <dgm:pt modelId="{11FEAE64-EDC7-4FD4-A0FD-BF338669EE60}" type="pres">
      <dgm:prSet presAssocID="{DC5402C3-877A-4C5E-A9CC-55275067FD02}" presName="horz1" presStyleCnt="0"/>
      <dgm:spPr/>
    </dgm:pt>
    <dgm:pt modelId="{88F82630-C6DF-40AD-B56E-0313B3FA6828}" type="pres">
      <dgm:prSet presAssocID="{DC5402C3-877A-4C5E-A9CC-55275067FD02}" presName="tx1" presStyleLbl="revTx" presStyleIdx="0" presStyleCnt="3"/>
      <dgm:spPr/>
      <dgm:t>
        <a:bodyPr/>
        <a:lstStyle/>
        <a:p>
          <a:endParaRPr lang="el-GR"/>
        </a:p>
      </dgm:t>
    </dgm:pt>
    <dgm:pt modelId="{FEA62089-FDC4-4127-9669-94E3AA0999C6}" type="pres">
      <dgm:prSet presAssocID="{DC5402C3-877A-4C5E-A9CC-55275067FD02}" presName="vert1" presStyleCnt="0"/>
      <dgm:spPr/>
    </dgm:pt>
    <dgm:pt modelId="{C394A4DD-245A-466E-BA22-FED98F7B0466}" type="pres">
      <dgm:prSet presAssocID="{01FEB4EA-5BB2-494B-A9F3-5541C5E46743}" presName="thickLine" presStyleLbl="alignNode1" presStyleIdx="1" presStyleCnt="3"/>
      <dgm:spPr/>
    </dgm:pt>
    <dgm:pt modelId="{D3C53DB7-3650-4F3D-98B3-1279A1604A70}" type="pres">
      <dgm:prSet presAssocID="{01FEB4EA-5BB2-494B-A9F3-5541C5E46743}" presName="horz1" presStyleCnt="0"/>
      <dgm:spPr/>
    </dgm:pt>
    <dgm:pt modelId="{7DCA6C3E-97BF-494E-8AF8-1B3E48938B00}" type="pres">
      <dgm:prSet presAssocID="{01FEB4EA-5BB2-494B-A9F3-5541C5E46743}" presName="tx1" presStyleLbl="revTx" presStyleIdx="1" presStyleCnt="3"/>
      <dgm:spPr/>
      <dgm:t>
        <a:bodyPr/>
        <a:lstStyle/>
        <a:p>
          <a:endParaRPr lang="el-GR"/>
        </a:p>
      </dgm:t>
    </dgm:pt>
    <dgm:pt modelId="{BBF5FC66-B23E-4B9A-A4D0-2C3EDB82B473}" type="pres">
      <dgm:prSet presAssocID="{01FEB4EA-5BB2-494B-A9F3-5541C5E46743}" presName="vert1" presStyleCnt="0"/>
      <dgm:spPr/>
    </dgm:pt>
    <dgm:pt modelId="{39BF9554-C1F0-470B-8921-EDB45B6F9E8C}" type="pres">
      <dgm:prSet presAssocID="{AAF36BEC-AF5D-4558-96A2-D5EB2B65A54A}" presName="thickLine" presStyleLbl="alignNode1" presStyleIdx="2" presStyleCnt="3"/>
      <dgm:spPr/>
    </dgm:pt>
    <dgm:pt modelId="{5564996A-D55F-40D0-84F0-781D445E0DE6}" type="pres">
      <dgm:prSet presAssocID="{AAF36BEC-AF5D-4558-96A2-D5EB2B65A54A}" presName="horz1" presStyleCnt="0"/>
      <dgm:spPr/>
    </dgm:pt>
    <dgm:pt modelId="{66502DBA-0EFE-4019-9CCC-70069867F8B4}" type="pres">
      <dgm:prSet presAssocID="{AAF36BEC-AF5D-4558-96A2-D5EB2B65A54A}" presName="tx1" presStyleLbl="revTx" presStyleIdx="2" presStyleCnt="3"/>
      <dgm:spPr/>
      <dgm:t>
        <a:bodyPr/>
        <a:lstStyle/>
        <a:p>
          <a:endParaRPr lang="el-GR"/>
        </a:p>
      </dgm:t>
    </dgm:pt>
    <dgm:pt modelId="{66599157-63AD-4373-AD3A-CCE64B818CD9}" type="pres">
      <dgm:prSet presAssocID="{AAF36BEC-AF5D-4558-96A2-D5EB2B65A54A}" presName="vert1" presStyleCnt="0"/>
      <dgm:spPr/>
    </dgm:pt>
  </dgm:ptLst>
  <dgm:cxnLst>
    <dgm:cxn modelId="{A817553E-D8CF-4210-9962-0D0E2B59071F}" type="presOf" srcId="{16B82F48-B93E-4080-8462-C64D17C479AB}" destId="{A56FB1EE-B233-43CF-A5DE-524C68F5892A}" srcOrd="0" destOrd="0" presId="urn:microsoft.com/office/officeart/2008/layout/LinedList"/>
    <dgm:cxn modelId="{78E0CD6D-F4E2-4F32-A47F-3562A23612EF}" type="presOf" srcId="{01FEB4EA-5BB2-494B-A9F3-5541C5E46743}" destId="{7DCA6C3E-97BF-494E-8AF8-1B3E48938B00}" srcOrd="0" destOrd="0" presId="urn:microsoft.com/office/officeart/2008/layout/LinedList"/>
    <dgm:cxn modelId="{09827AB7-D5DB-437E-90E9-8D6CF8D1F2EE}" srcId="{16B82F48-B93E-4080-8462-C64D17C479AB}" destId="{DC5402C3-877A-4C5E-A9CC-55275067FD02}" srcOrd="0" destOrd="0" parTransId="{F3DF978D-C116-482A-88B4-305A0B16E43B}" sibTransId="{325E071D-6382-496B-B853-27377A8C153E}"/>
    <dgm:cxn modelId="{79A4603D-4CF5-444E-8D2D-062404D77612}" srcId="{16B82F48-B93E-4080-8462-C64D17C479AB}" destId="{AAF36BEC-AF5D-4558-96A2-D5EB2B65A54A}" srcOrd="2" destOrd="0" parTransId="{0348C142-F071-410E-A08B-C1D18ECB70EC}" sibTransId="{97847BD0-9B88-40E3-AC45-8C963BF1E41C}"/>
    <dgm:cxn modelId="{3E856B87-32F1-4559-BA5D-82460E536F20}" type="presOf" srcId="{AAF36BEC-AF5D-4558-96A2-D5EB2B65A54A}" destId="{66502DBA-0EFE-4019-9CCC-70069867F8B4}" srcOrd="0" destOrd="0" presId="urn:microsoft.com/office/officeart/2008/layout/LinedList"/>
    <dgm:cxn modelId="{C63F3E6C-6A9D-4391-A7B9-7CB6496F4A30}" type="presOf" srcId="{DC5402C3-877A-4C5E-A9CC-55275067FD02}" destId="{88F82630-C6DF-40AD-B56E-0313B3FA6828}" srcOrd="0" destOrd="0" presId="urn:microsoft.com/office/officeart/2008/layout/LinedList"/>
    <dgm:cxn modelId="{96FAA594-86AD-4556-8898-E07AB1AE0105}" srcId="{16B82F48-B93E-4080-8462-C64D17C479AB}" destId="{01FEB4EA-5BB2-494B-A9F3-5541C5E46743}" srcOrd="1" destOrd="0" parTransId="{B377E69C-C526-4226-AA5D-D8BDE2B10170}" sibTransId="{5D2574CB-5F35-421B-AC63-D13FB6562662}"/>
    <dgm:cxn modelId="{C7438FA1-4319-457C-A8A5-D5724CABC879}" type="presParOf" srcId="{A56FB1EE-B233-43CF-A5DE-524C68F5892A}" destId="{09C7CC6B-AC6A-4549-84D3-CE90DF61BB23}" srcOrd="0" destOrd="0" presId="urn:microsoft.com/office/officeart/2008/layout/LinedList"/>
    <dgm:cxn modelId="{C3DBC94F-96C4-43D1-A86C-5CAE483CA0D3}" type="presParOf" srcId="{A56FB1EE-B233-43CF-A5DE-524C68F5892A}" destId="{11FEAE64-EDC7-4FD4-A0FD-BF338669EE60}" srcOrd="1" destOrd="0" presId="urn:microsoft.com/office/officeart/2008/layout/LinedList"/>
    <dgm:cxn modelId="{3D16AF02-EE7C-4A30-94FD-F6E17435A991}" type="presParOf" srcId="{11FEAE64-EDC7-4FD4-A0FD-BF338669EE60}" destId="{88F82630-C6DF-40AD-B56E-0313B3FA6828}" srcOrd="0" destOrd="0" presId="urn:microsoft.com/office/officeart/2008/layout/LinedList"/>
    <dgm:cxn modelId="{A9EFEDC0-92ED-4764-80C7-77C67DF9EB09}" type="presParOf" srcId="{11FEAE64-EDC7-4FD4-A0FD-BF338669EE60}" destId="{FEA62089-FDC4-4127-9669-94E3AA0999C6}" srcOrd="1" destOrd="0" presId="urn:microsoft.com/office/officeart/2008/layout/LinedList"/>
    <dgm:cxn modelId="{30825B17-CE06-4C99-9F1D-701E92DC7A34}" type="presParOf" srcId="{A56FB1EE-B233-43CF-A5DE-524C68F5892A}" destId="{C394A4DD-245A-466E-BA22-FED98F7B0466}" srcOrd="2" destOrd="0" presId="urn:microsoft.com/office/officeart/2008/layout/LinedList"/>
    <dgm:cxn modelId="{2066B8A4-5FC9-4F3D-ABE3-D64F7C4EFFA7}" type="presParOf" srcId="{A56FB1EE-B233-43CF-A5DE-524C68F5892A}" destId="{D3C53DB7-3650-4F3D-98B3-1279A1604A70}" srcOrd="3" destOrd="0" presId="urn:microsoft.com/office/officeart/2008/layout/LinedList"/>
    <dgm:cxn modelId="{A57A6C8A-21D9-408C-801C-065FFEAD9980}" type="presParOf" srcId="{D3C53DB7-3650-4F3D-98B3-1279A1604A70}" destId="{7DCA6C3E-97BF-494E-8AF8-1B3E48938B00}" srcOrd="0" destOrd="0" presId="urn:microsoft.com/office/officeart/2008/layout/LinedList"/>
    <dgm:cxn modelId="{462691A4-98A4-405B-ADA4-49AD771BC36D}" type="presParOf" srcId="{D3C53DB7-3650-4F3D-98B3-1279A1604A70}" destId="{BBF5FC66-B23E-4B9A-A4D0-2C3EDB82B473}" srcOrd="1" destOrd="0" presId="urn:microsoft.com/office/officeart/2008/layout/LinedList"/>
    <dgm:cxn modelId="{79DB4A34-BBBA-49CE-B6AB-A9ED15672AF0}" type="presParOf" srcId="{A56FB1EE-B233-43CF-A5DE-524C68F5892A}" destId="{39BF9554-C1F0-470B-8921-EDB45B6F9E8C}" srcOrd="4" destOrd="0" presId="urn:microsoft.com/office/officeart/2008/layout/LinedList"/>
    <dgm:cxn modelId="{3951D1F2-9F17-4104-A8D1-D162A685E2DD}" type="presParOf" srcId="{A56FB1EE-B233-43CF-A5DE-524C68F5892A}" destId="{5564996A-D55F-40D0-84F0-781D445E0DE6}" srcOrd="5" destOrd="0" presId="urn:microsoft.com/office/officeart/2008/layout/LinedList"/>
    <dgm:cxn modelId="{CFFBDB62-495C-49B6-B472-001E09055B40}" type="presParOf" srcId="{5564996A-D55F-40D0-84F0-781D445E0DE6}" destId="{66502DBA-0EFE-4019-9CCC-70069867F8B4}" srcOrd="0" destOrd="0" presId="urn:microsoft.com/office/officeart/2008/layout/LinedList"/>
    <dgm:cxn modelId="{3CDCD76C-85AD-4151-B226-83064E787830}" type="presParOf" srcId="{5564996A-D55F-40D0-84F0-781D445E0DE6}" destId="{66599157-63AD-4373-AD3A-CCE64B818CD9}" srcOrd="1" destOrd="0" presId="urn:microsoft.com/office/officeart/2008/layout/LinedList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9C7CC6B-AC6A-4549-84D3-CE90DF61BB23}">
      <dsp:nvSpPr>
        <dsp:cNvPr id="0" name=""/>
        <dsp:cNvSpPr/>
      </dsp:nvSpPr>
      <dsp:spPr>
        <a:xfrm>
          <a:off x="0" y="1741"/>
          <a:ext cx="10058399" cy="0"/>
        </a:xfrm>
        <a:prstGeom prst="lin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85000"/>
                <a:satMod val="130000"/>
              </a:schemeClr>
            </a:gs>
            <a:gs pos="34000">
              <a:schemeClr val="accent1">
                <a:hueOff val="0"/>
                <a:satOff val="0"/>
                <a:lumOff val="0"/>
                <a:alphaOff val="0"/>
                <a:shade val="87000"/>
                <a:satMod val="125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88F82630-C6DF-40AD-B56E-0313B3FA6828}">
      <dsp:nvSpPr>
        <dsp:cNvPr id="0" name=""/>
        <dsp:cNvSpPr/>
      </dsp:nvSpPr>
      <dsp:spPr>
        <a:xfrm>
          <a:off x="0" y="1741"/>
          <a:ext cx="10058399" cy="118755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5730" tIns="125730" rIns="125730" bIns="125730" numCol="1" spcCol="1270" anchor="t" anchorCtr="0">
          <a:noAutofit/>
        </a:bodyPr>
        <a:lstStyle/>
        <a:p>
          <a:pPr lvl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3300" kern="1200" dirty="0"/>
            <a:t>Πως αποφασίζονται οι νόμοι που πρέπει να ακολουθούμε όλες και όλοι; Με ποια διαδικασία</a:t>
          </a:r>
          <a:r>
            <a:rPr lang="en-US" sz="3300" kern="1200" dirty="0"/>
            <a:t>;</a:t>
          </a:r>
          <a:endParaRPr lang="el-GR" sz="3300" kern="1200" dirty="0"/>
        </a:p>
      </dsp:txBody>
      <dsp:txXfrm>
        <a:off x="0" y="1741"/>
        <a:ext cx="10058399" cy="1187559"/>
      </dsp:txXfrm>
    </dsp:sp>
    <dsp:sp modelId="{C394A4DD-245A-466E-BA22-FED98F7B0466}">
      <dsp:nvSpPr>
        <dsp:cNvPr id="0" name=""/>
        <dsp:cNvSpPr/>
      </dsp:nvSpPr>
      <dsp:spPr>
        <a:xfrm>
          <a:off x="0" y="1189300"/>
          <a:ext cx="10058399" cy="0"/>
        </a:xfrm>
        <a:prstGeom prst="lin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85000"/>
                <a:satMod val="130000"/>
              </a:schemeClr>
            </a:gs>
            <a:gs pos="34000">
              <a:schemeClr val="accent1">
                <a:hueOff val="0"/>
                <a:satOff val="0"/>
                <a:lumOff val="0"/>
                <a:alphaOff val="0"/>
                <a:shade val="87000"/>
                <a:satMod val="125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7DCA6C3E-97BF-494E-8AF8-1B3E48938B00}">
      <dsp:nvSpPr>
        <dsp:cNvPr id="0" name=""/>
        <dsp:cNvSpPr/>
      </dsp:nvSpPr>
      <dsp:spPr>
        <a:xfrm>
          <a:off x="0" y="1189300"/>
          <a:ext cx="10058399" cy="118755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5730" tIns="125730" rIns="125730" bIns="125730" numCol="1" spcCol="1270" anchor="t" anchorCtr="0">
          <a:noAutofit/>
        </a:bodyPr>
        <a:lstStyle/>
        <a:p>
          <a:pPr lvl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3300" kern="1200"/>
            <a:t>Πως προκύπτει η κυβέρνηση; Που δίνει λόγο;</a:t>
          </a:r>
        </a:p>
      </dsp:txBody>
      <dsp:txXfrm>
        <a:off x="0" y="1189300"/>
        <a:ext cx="10058399" cy="1187559"/>
      </dsp:txXfrm>
    </dsp:sp>
    <dsp:sp modelId="{39BF9554-C1F0-470B-8921-EDB45B6F9E8C}">
      <dsp:nvSpPr>
        <dsp:cNvPr id="0" name=""/>
        <dsp:cNvSpPr/>
      </dsp:nvSpPr>
      <dsp:spPr>
        <a:xfrm>
          <a:off x="0" y="2376859"/>
          <a:ext cx="10058399" cy="0"/>
        </a:xfrm>
        <a:prstGeom prst="lin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85000"/>
                <a:satMod val="130000"/>
              </a:schemeClr>
            </a:gs>
            <a:gs pos="34000">
              <a:schemeClr val="accent1">
                <a:hueOff val="0"/>
                <a:satOff val="0"/>
                <a:lumOff val="0"/>
                <a:alphaOff val="0"/>
                <a:shade val="87000"/>
                <a:satMod val="125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66502DBA-0EFE-4019-9CCC-70069867F8B4}">
      <dsp:nvSpPr>
        <dsp:cNvPr id="0" name=""/>
        <dsp:cNvSpPr/>
      </dsp:nvSpPr>
      <dsp:spPr>
        <a:xfrm>
          <a:off x="0" y="2376859"/>
          <a:ext cx="10058399" cy="118755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5730" tIns="125730" rIns="125730" bIns="125730" numCol="1" spcCol="1270" anchor="t" anchorCtr="0">
          <a:noAutofit/>
        </a:bodyPr>
        <a:lstStyle/>
        <a:p>
          <a:pPr lvl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3300" kern="1200"/>
            <a:t>Μπορούν να υπάρξουν μη έγκυροι νόμο;</a:t>
          </a:r>
        </a:p>
      </dsp:txBody>
      <dsp:txXfrm>
        <a:off x="0" y="2376859"/>
        <a:ext cx="10058399" cy="118755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5A860-F335-4252-AA00-24FB67ED2982}" type="datetime1">
              <a:rPr lang="en-US" smtClean="0"/>
              <a:pPr/>
              <a:t>2/24/2025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21455591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1A142-DA77-4A5F-AD1F-14E6C18F0F5F}" type="datetime1">
              <a:rPr lang="en-US" smtClean="0"/>
              <a:pPr/>
              <a:t>2/24/2025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772120081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1A142-DA77-4A5F-AD1F-14E6C18F0F5F}" type="datetime1">
              <a:rPr lang="en-US" smtClean="0"/>
              <a:pPr/>
              <a:t>2/24/2025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757258014"/>
      </p:ext>
    </p:extLst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1A142-DA77-4A5F-AD1F-14E6C18F0F5F}" type="datetime1">
              <a:rPr lang="en-US" smtClean="0"/>
              <a:pPr/>
              <a:t>2/24/2025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865843211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227A3-19CE-4153-81CE-64EB7AB094B3}" type="datetime1">
              <a:rPr lang="en-US" smtClean="0"/>
              <a:pPr/>
              <a:t>2/24/2025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17401127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1A142-DA77-4A5F-AD1F-14E6C18F0F5F}" type="datetime1">
              <a:rPr lang="en-US" smtClean="0"/>
              <a:pPr/>
              <a:t>2/24/2025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351123097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1A142-DA77-4A5F-AD1F-14E6C18F0F5F}" type="datetime1">
              <a:rPr lang="en-US" smtClean="0"/>
              <a:pPr/>
              <a:t>2/24/2025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22048094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A235E-F8FD-479F-9FC7-18BE84110877}" type="datetime1">
              <a:rPr lang="en-US" smtClean="0"/>
              <a:pPr/>
              <a:t>2/24/2025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7555380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0F09B-68DA-462E-9DB4-4C9ADAB8CBCC}" type="datetime1">
              <a:rPr lang="en-US" smtClean="0"/>
              <a:pPr/>
              <a:t>2/24/2025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4043198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F481A142-DA77-4A5F-AD1F-14E6C18F0F5F}" type="datetime1">
              <a:rPr lang="en-US" smtClean="0"/>
              <a:pPr/>
              <a:t>2/24/2025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F646F3F-274D-499B-ABBE-824EB4ABDC3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597859120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9CE6B-5DE6-4A2D-B72E-5E8969F9F56F}" type="datetime1">
              <a:rPr lang="en-US" smtClean="0"/>
              <a:pPr/>
              <a:t>2/24/2025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6004645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F481A142-DA77-4A5F-AD1F-14E6C18F0F5F}" type="datetime1">
              <a:rPr lang="en-US" smtClean="0"/>
              <a:pPr/>
              <a:t>2/24/2025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1F646F3F-274D-499B-ABBE-824EB4ABDC3D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20173416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28" r:id="rId1"/>
    <p:sldLayoutId id="2147483929" r:id="rId2"/>
    <p:sldLayoutId id="2147483930" r:id="rId3"/>
    <p:sldLayoutId id="2147483931" r:id="rId4"/>
    <p:sldLayoutId id="2147483932" r:id="rId5"/>
    <p:sldLayoutId id="2147483933" r:id="rId6"/>
    <p:sldLayoutId id="2147483934" r:id="rId7"/>
    <p:sldLayoutId id="2147483935" r:id="rId8"/>
    <p:sldLayoutId id="2147483936" r:id="rId9"/>
    <p:sldLayoutId id="2147483937" r:id="rId10"/>
    <p:sldLayoutId id="2147483938" r:id="rId11"/>
  </p:sldLayoutIdLst>
  <p:hf sldNum="0"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="" xmlns:a16="http://schemas.microsoft.com/office/drawing/2014/main" id="{BBB27966-D5D8-11FD-F12A-9264C89CDEF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77816" y="785447"/>
            <a:ext cx="10152184" cy="3212122"/>
          </a:xfrm>
          <a:ln w="38100"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 algn="ctr">
              <a:spcBef>
                <a:spcPts val="600"/>
              </a:spcBef>
            </a:pPr>
            <a:r>
              <a:rPr lang="el-GR" sz="3300" dirty="0">
                <a:cs typeface="Times New Roman" panose="02020603050405020304" pitchFamily="18" charset="0"/>
              </a:rPr>
              <a:t>8: Τα πολιτεύματα και το </a:t>
            </a:r>
            <a:r>
              <a:rPr lang="el-GR" sz="3300" dirty="0" smtClean="0">
                <a:cs typeface="Times New Roman" panose="02020603050405020304" pitchFamily="18" charset="0"/>
              </a:rPr>
              <a:t>Σύνταγμα</a:t>
            </a:r>
            <a:r>
              <a:rPr lang="el-GR" dirty="0">
                <a:cs typeface="Times New Roman" panose="02020603050405020304" pitchFamily="18" charset="0"/>
              </a:rPr>
              <a:t/>
            </a:r>
            <a:br>
              <a:rPr lang="el-GR" dirty="0">
                <a:cs typeface="Times New Roman" panose="02020603050405020304" pitchFamily="18" charset="0"/>
              </a:rPr>
            </a:br>
            <a:r>
              <a:rPr lang="el-GR" sz="6500" b="1" dirty="0">
                <a:cs typeface="Times New Roman" panose="02020603050405020304" pitchFamily="18" charset="0"/>
              </a:rPr>
              <a:t>8.2 Το πολίτευμα της Ελλάδας</a:t>
            </a:r>
          </a:p>
        </p:txBody>
      </p:sp>
      <p:sp>
        <p:nvSpPr>
          <p:cNvPr id="3" name="Υπότιτλος 2">
            <a:extLst>
              <a:ext uri="{FF2B5EF4-FFF2-40B4-BE49-F238E27FC236}">
                <a16:creationId xmlns="" xmlns:a16="http://schemas.microsoft.com/office/drawing/2014/main" id="{4DCCDD30-9CD9-C6F0-2DEF-6460FFD4FEB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90246" y="4606720"/>
            <a:ext cx="10316308" cy="762449"/>
          </a:xfrm>
          <a:solidFill>
            <a:schemeClr val="bg1"/>
          </a:solidFill>
        </p:spPr>
        <p:txBody>
          <a:bodyPr>
            <a:normAutofit/>
          </a:bodyPr>
          <a:lstStyle/>
          <a:p>
            <a:r>
              <a:rPr lang="el-GR" sz="1900" cap="none" dirty="0" smtClean="0">
                <a:solidFill>
                  <a:schemeClr val="tx1"/>
                </a:solidFill>
                <a:cs typeface="Times New Roman" panose="02020603050405020304" pitchFamily="18" charset="0"/>
              </a:rPr>
              <a:t>Κοινωνική </a:t>
            </a:r>
            <a:r>
              <a:rPr lang="en-US" sz="1900" cap="none" dirty="0" smtClean="0">
                <a:solidFill>
                  <a:schemeClr val="tx1"/>
                </a:solidFill>
                <a:cs typeface="Times New Roman" panose="02020603050405020304" pitchFamily="18" charset="0"/>
              </a:rPr>
              <a:t>&amp; </a:t>
            </a:r>
            <a:r>
              <a:rPr lang="el-GR" sz="1900" cap="none" dirty="0" smtClean="0">
                <a:solidFill>
                  <a:schemeClr val="tx1"/>
                </a:solidFill>
                <a:cs typeface="Times New Roman" panose="02020603050405020304" pitchFamily="18" charset="0"/>
              </a:rPr>
              <a:t>Πολιτική Αγωγή Γ΄ Γυμνάσιου, Βιβλίο Μαθητή, κεφ. 8.2., σ. 69.</a:t>
            </a:r>
            <a:endParaRPr lang="el-GR" sz="1900" cap="none" dirty="0">
              <a:solidFill>
                <a:schemeClr val="tx1"/>
              </a:solidFill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3567630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="" xmlns:a16="http://schemas.microsoft.com/office/drawing/2014/main" id="{93D8527A-4349-02D0-4A1C-7A0FCB9D22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l-GR" sz="4000" dirty="0">
                <a:cs typeface="Times New Roman" panose="02020603050405020304" pitchFamily="18" charset="0"/>
              </a:rPr>
              <a:t>Στόχοι Μαθήματος </a:t>
            </a:r>
            <a:br>
              <a:rPr lang="el-GR" sz="4000" dirty="0">
                <a:cs typeface="Times New Roman" panose="02020603050405020304" pitchFamily="18" charset="0"/>
              </a:rPr>
            </a:br>
            <a:endParaRPr lang="el-GR" sz="4000" dirty="0">
              <a:cs typeface="Times New Roman" panose="02020603050405020304" pitchFamily="18" charset="0"/>
            </a:endParaRP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="" xmlns:a16="http://schemas.microsoft.com/office/drawing/2014/main" id="{B169F78C-B8DF-3A36-261F-9EAA0532C4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 algn="just">
              <a:buAutoNum type="arabicPeriod"/>
            </a:pPr>
            <a:r>
              <a:rPr lang="el-GR" sz="3600" dirty="0">
                <a:solidFill>
                  <a:schemeClr val="tx1"/>
                </a:solidFill>
                <a:latin typeface="+mj-lt"/>
                <a:cs typeface="Times New Roman" panose="02020603050405020304" pitchFamily="18" charset="0"/>
              </a:rPr>
              <a:t>-	Να περιγράφουμε το πολίτευμα της Ελλάδας ως </a:t>
            </a:r>
            <a:r>
              <a:rPr lang="el-GR" sz="3600" dirty="0" err="1">
                <a:solidFill>
                  <a:schemeClr val="tx1"/>
                </a:solidFill>
                <a:latin typeface="+mj-lt"/>
                <a:cs typeface="Times New Roman" panose="02020603050405020304" pitchFamily="18" charset="0"/>
              </a:rPr>
              <a:t>Προεδρευόμενη</a:t>
            </a:r>
            <a:r>
              <a:rPr lang="el-GR" sz="3600" dirty="0">
                <a:solidFill>
                  <a:schemeClr val="tx1"/>
                </a:solidFill>
                <a:latin typeface="+mj-lt"/>
                <a:cs typeface="Times New Roman" panose="02020603050405020304" pitchFamily="18" charset="0"/>
              </a:rPr>
              <a:t> Κοινοβουλευτική Δημοκρατία</a:t>
            </a:r>
          </a:p>
          <a:p>
            <a:pPr marL="457200" indent="-457200" algn="just">
              <a:buAutoNum type="arabicPeriod"/>
            </a:pPr>
            <a:r>
              <a:rPr lang="el-GR" sz="3600" dirty="0">
                <a:solidFill>
                  <a:schemeClr val="tx1"/>
                </a:solidFill>
                <a:latin typeface="+mj-lt"/>
                <a:cs typeface="Times New Roman" panose="02020603050405020304" pitchFamily="18" charset="0"/>
              </a:rPr>
              <a:t>-	Να εξηγούμε τη λειτουργία του</a:t>
            </a:r>
          </a:p>
          <a:p>
            <a:pPr marL="457200" indent="-457200" algn="just">
              <a:buAutoNum type="arabicPeriod"/>
            </a:pPr>
            <a:r>
              <a:rPr lang="el-GR" sz="3600" dirty="0">
                <a:solidFill>
                  <a:schemeClr val="tx1"/>
                </a:solidFill>
                <a:latin typeface="+mj-lt"/>
                <a:cs typeface="Times New Roman" panose="02020603050405020304" pitchFamily="18" charset="0"/>
              </a:rPr>
              <a:t>-	Να αναπτύξουμε ενδιαφέρον για τους θεσμούς του</a:t>
            </a:r>
          </a:p>
          <a:p>
            <a:pPr marL="457200" indent="-457200">
              <a:buAutoNum type="arabicPeriod"/>
            </a:pPr>
            <a:endParaRPr lang="el-G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2666292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Diagram 12">
            <a:extLst>
              <a:ext uri="{FF2B5EF4-FFF2-40B4-BE49-F238E27FC236}">
                <a16:creationId xmlns="" xmlns:a16="http://schemas.microsoft.com/office/drawing/2014/main" id="{E9B6D0CC-6B2D-4B09-8C69-4D7A8F0EB8A3}"/>
              </a:ext>
            </a:extLst>
          </p:cNvPr>
          <p:cNvGraphicFramePr/>
          <p:nvPr>
            <p:extLst>
              <p:ext uri="{D42A27DB-BD31-4B8C-83A1-F6EECF244321}">
                <p14:modId xmlns="" xmlns:p14="http://schemas.microsoft.com/office/powerpoint/2010/main" val="2614300427"/>
              </p:ext>
            </p:extLst>
          </p:nvPr>
        </p:nvGraphicFramePr>
        <p:xfrm>
          <a:off x="1050388" y="1978152"/>
          <a:ext cx="10058400" cy="394200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2 - Τίτλος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pPr algn="ctr"/>
            <a:r>
              <a:rPr lang="el-GR" dirty="0" smtClean="0"/>
              <a:t>Ανάκληση γνώσης</a:t>
            </a:r>
            <a:endParaRPr lang="el-GR" dirty="0"/>
          </a:p>
        </p:txBody>
      </p:sp>
    </p:spTree>
    <p:extLst>
      <p:ext uri="{BB962C8B-B14F-4D97-AF65-F5344CB8AC3E}">
        <p14:creationId xmlns="" xmlns:p14="http://schemas.microsoft.com/office/powerpoint/2010/main" val="30616652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Oval 15">
            <a:extLst>
              <a:ext uri="{FF2B5EF4-FFF2-40B4-BE49-F238E27FC236}">
                <a16:creationId xmlns="" xmlns:a16="http://schemas.microsoft.com/office/drawing/2014/main" id="{76F0E19B-30AA-4156-99F2-08E00D3B3E70}"/>
              </a:ext>
            </a:extLst>
          </p:cNvPr>
          <p:cNvSpPr/>
          <p:nvPr/>
        </p:nvSpPr>
        <p:spPr>
          <a:xfrm>
            <a:off x="1109348" y="5627412"/>
            <a:ext cx="7576458" cy="1064329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l-GR" sz="2800" dirty="0">
              <a:cs typeface="Times New Roman" panose="02020603050405020304" pitchFamily="18" charset="0"/>
            </a:endParaRPr>
          </a:p>
        </p:txBody>
      </p:sp>
      <p:sp>
        <p:nvSpPr>
          <p:cNvPr id="18" name="Arrow: Right 17">
            <a:extLst>
              <a:ext uri="{FF2B5EF4-FFF2-40B4-BE49-F238E27FC236}">
                <a16:creationId xmlns="" xmlns:a16="http://schemas.microsoft.com/office/drawing/2014/main" id="{2445BAD2-2E05-4ABC-B752-8638C06F409D}"/>
              </a:ext>
            </a:extLst>
          </p:cNvPr>
          <p:cNvSpPr/>
          <p:nvPr/>
        </p:nvSpPr>
        <p:spPr>
          <a:xfrm rot="16200000">
            <a:off x="5896094" y="4324101"/>
            <a:ext cx="1324103" cy="712519"/>
          </a:xfrm>
          <a:prstGeom prst="rightArrow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l-GR" dirty="0"/>
          </a:p>
        </p:txBody>
      </p:sp>
      <p:sp>
        <p:nvSpPr>
          <p:cNvPr id="19" name="Arrow: Right 18">
            <a:extLst>
              <a:ext uri="{FF2B5EF4-FFF2-40B4-BE49-F238E27FC236}">
                <a16:creationId xmlns="" xmlns:a16="http://schemas.microsoft.com/office/drawing/2014/main" id="{610229B3-356E-4EEE-B847-030CC9D32705}"/>
              </a:ext>
            </a:extLst>
          </p:cNvPr>
          <p:cNvSpPr/>
          <p:nvPr/>
        </p:nvSpPr>
        <p:spPr>
          <a:xfrm rot="16200000">
            <a:off x="3248644" y="4238745"/>
            <a:ext cx="1387925" cy="712521"/>
          </a:xfrm>
          <a:prstGeom prst="rightArrow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l-GR" sz="1200" dirty="0"/>
          </a:p>
        </p:txBody>
      </p:sp>
      <p:sp>
        <p:nvSpPr>
          <p:cNvPr id="20" name="Rectangle: Rounded Corners 19">
            <a:extLst>
              <a:ext uri="{FF2B5EF4-FFF2-40B4-BE49-F238E27FC236}">
                <a16:creationId xmlns="" xmlns:a16="http://schemas.microsoft.com/office/drawing/2014/main" id="{7F5C625D-AF70-4905-897D-5205DA0AFC72}"/>
              </a:ext>
            </a:extLst>
          </p:cNvPr>
          <p:cNvSpPr/>
          <p:nvPr/>
        </p:nvSpPr>
        <p:spPr>
          <a:xfrm>
            <a:off x="5424051" y="2753588"/>
            <a:ext cx="2268187" cy="997527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l-G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22" name="Straight Arrow Connector 21">
            <a:extLst>
              <a:ext uri="{FF2B5EF4-FFF2-40B4-BE49-F238E27FC236}">
                <a16:creationId xmlns="" xmlns:a16="http://schemas.microsoft.com/office/drawing/2014/main" id="{63EB3533-B27A-414F-A423-2EDD6F5B0EBD}"/>
              </a:ext>
            </a:extLst>
          </p:cNvPr>
          <p:cNvCxnSpPr>
            <a:cxnSpLocks/>
          </p:cNvCxnSpPr>
          <p:nvPr/>
        </p:nvCxnSpPr>
        <p:spPr>
          <a:xfrm flipH="1">
            <a:off x="3740728" y="2881244"/>
            <a:ext cx="1436913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" name="Straight Arrow Connector 23">
            <a:extLst>
              <a:ext uri="{FF2B5EF4-FFF2-40B4-BE49-F238E27FC236}">
                <a16:creationId xmlns="" xmlns:a16="http://schemas.microsoft.com/office/drawing/2014/main" id="{664DA200-DB43-43DD-AB55-BB1322C881C0}"/>
              </a:ext>
            </a:extLst>
          </p:cNvPr>
          <p:cNvCxnSpPr/>
          <p:nvPr/>
        </p:nvCxnSpPr>
        <p:spPr>
          <a:xfrm flipH="1">
            <a:off x="3776353" y="3562597"/>
            <a:ext cx="1401288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5" name="Rectangle 24">
            <a:extLst>
              <a:ext uri="{FF2B5EF4-FFF2-40B4-BE49-F238E27FC236}">
                <a16:creationId xmlns="" xmlns:a16="http://schemas.microsoft.com/office/drawing/2014/main" id="{B6A8F18B-B5DC-4621-9050-8BB840D8D289}"/>
              </a:ext>
            </a:extLst>
          </p:cNvPr>
          <p:cNvSpPr/>
          <p:nvPr/>
        </p:nvSpPr>
        <p:spPr>
          <a:xfrm>
            <a:off x="1347849" y="2426275"/>
            <a:ext cx="1816925" cy="73627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l-GR" dirty="0"/>
          </a:p>
        </p:txBody>
      </p:sp>
      <p:sp>
        <p:nvSpPr>
          <p:cNvPr id="26" name="Rectangle 25">
            <a:extLst>
              <a:ext uri="{FF2B5EF4-FFF2-40B4-BE49-F238E27FC236}">
                <a16:creationId xmlns="" xmlns:a16="http://schemas.microsoft.com/office/drawing/2014/main" id="{21384209-6C7D-4F08-94C1-B07ECD93B921}"/>
              </a:ext>
            </a:extLst>
          </p:cNvPr>
          <p:cNvSpPr/>
          <p:nvPr/>
        </p:nvSpPr>
        <p:spPr>
          <a:xfrm>
            <a:off x="1347849" y="3488370"/>
            <a:ext cx="1876301" cy="51657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l-GR" dirty="0"/>
          </a:p>
        </p:txBody>
      </p:sp>
      <p:cxnSp>
        <p:nvCxnSpPr>
          <p:cNvPr id="30" name="Straight Arrow Connector 29">
            <a:extLst>
              <a:ext uri="{FF2B5EF4-FFF2-40B4-BE49-F238E27FC236}">
                <a16:creationId xmlns="" xmlns:a16="http://schemas.microsoft.com/office/drawing/2014/main" id="{18817FBB-2F75-4054-86C3-0E441327BA1C}"/>
              </a:ext>
            </a:extLst>
          </p:cNvPr>
          <p:cNvCxnSpPr/>
          <p:nvPr/>
        </p:nvCxnSpPr>
        <p:spPr>
          <a:xfrm flipV="1">
            <a:off x="2856015" y="1852544"/>
            <a:ext cx="593766" cy="40376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" name="Straight Arrow Connector 35">
            <a:extLst>
              <a:ext uri="{FF2B5EF4-FFF2-40B4-BE49-F238E27FC236}">
                <a16:creationId xmlns="" xmlns:a16="http://schemas.microsoft.com/office/drawing/2014/main" id="{995711FB-F13E-48D6-81D5-3FBBAEE250D8}"/>
              </a:ext>
            </a:extLst>
          </p:cNvPr>
          <p:cNvCxnSpPr>
            <a:cxnSpLocks/>
          </p:cNvCxnSpPr>
          <p:nvPr/>
        </p:nvCxnSpPr>
        <p:spPr>
          <a:xfrm flipH="1" flipV="1">
            <a:off x="6096000" y="1885203"/>
            <a:ext cx="542306" cy="67615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2" name="Rectangle 31">
            <a:extLst>
              <a:ext uri="{FF2B5EF4-FFF2-40B4-BE49-F238E27FC236}">
                <a16:creationId xmlns="" xmlns:a16="http://schemas.microsoft.com/office/drawing/2014/main" id="{2CCBDB60-5037-487A-A333-6CB0A2308B38}"/>
              </a:ext>
            </a:extLst>
          </p:cNvPr>
          <p:cNvSpPr/>
          <p:nvPr/>
        </p:nvSpPr>
        <p:spPr>
          <a:xfrm>
            <a:off x="3099460" y="1309253"/>
            <a:ext cx="3538846" cy="403761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l-GR" dirty="0"/>
          </a:p>
        </p:txBody>
      </p:sp>
      <p:sp>
        <p:nvSpPr>
          <p:cNvPr id="42" name="Rectangle 41">
            <a:extLst>
              <a:ext uri="{FF2B5EF4-FFF2-40B4-BE49-F238E27FC236}">
                <a16:creationId xmlns="" xmlns:a16="http://schemas.microsoft.com/office/drawing/2014/main" id="{B197A9F8-6C18-4413-8EB1-4A77D047891B}"/>
              </a:ext>
            </a:extLst>
          </p:cNvPr>
          <p:cNvSpPr/>
          <p:nvPr/>
        </p:nvSpPr>
        <p:spPr>
          <a:xfrm>
            <a:off x="3099460" y="713261"/>
            <a:ext cx="3538846" cy="403761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l-GR" dirty="0"/>
          </a:p>
        </p:txBody>
      </p:sp>
      <p:cxnSp>
        <p:nvCxnSpPr>
          <p:cNvPr id="34" name="Straight Arrow Connector 33">
            <a:extLst>
              <a:ext uri="{FF2B5EF4-FFF2-40B4-BE49-F238E27FC236}">
                <a16:creationId xmlns="" xmlns:a16="http://schemas.microsoft.com/office/drawing/2014/main" id="{AD7C59F6-300D-4A78-9A3A-9FFE25CC942A}"/>
              </a:ext>
            </a:extLst>
          </p:cNvPr>
          <p:cNvCxnSpPr/>
          <p:nvPr/>
        </p:nvCxnSpPr>
        <p:spPr>
          <a:xfrm>
            <a:off x="6914405" y="915141"/>
            <a:ext cx="1042063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3" name="Straight Arrow Connector 42">
            <a:extLst>
              <a:ext uri="{FF2B5EF4-FFF2-40B4-BE49-F238E27FC236}">
                <a16:creationId xmlns="" xmlns:a16="http://schemas.microsoft.com/office/drawing/2014/main" id="{E496AE6A-2DB1-4515-8891-83BEECDB14AA}"/>
              </a:ext>
            </a:extLst>
          </p:cNvPr>
          <p:cNvCxnSpPr/>
          <p:nvPr/>
        </p:nvCxnSpPr>
        <p:spPr>
          <a:xfrm>
            <a:off x="6914405" y="1511133"/>
            <a:ext cx="1042063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6" name="Rectangle 45">
            <a:extLst>
              <a:ext uri="{FF2B5EF4-FFF2-40B4-BE49-F238E27FC236}">
                <a16:creationId xmlns="" xmlns:a16="http://schemas.microsoft.com/office/drawing/2014/main" id="{95A3F1A6-0575-4539-A877-9210F600EFFE}"/>
              </a:ext>
            </a:extLst>
          </p:cNvPr>
          <p:cNvSpPr/>
          <p:nvPr/>
        </p:nvSpPr>
        <p:spPr>
          <a:xfrm>
            <a:off x="8120743" y="1020040"/>
            <a:ext cx="3538846" cy="403761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l-GR" dirty="0"/>
          </a:p>
        </p:txBody>
      </p:sp>
      <p:sp>
        <p:nvSpPr>
          <p:cNvPr id="47" name="Oval 46">
            <a:extLst>
              <a:ext uri="{FF2B5EF4-FFF2-40B4-BE49-F238E27FC236}">
                <a16:creationId xmlns="" xmlns:a16="http://schemas.microsoft.com/office/drawing/2014/main" id="{C484C555-982E-4BD6-87EC-94B4D9D91E76}"/>
              </a:ext>
            </a:extLst>
          </p:cNvPr>
          <p:cNvSpPr/>
          <p:nvPr/>
        </p:nvSpPr>
        <p:spPr>
          <a:xfrm>
            <a:off x="8697430" y="5034392"/>
            <a:ext cx="3414160" cy="1009635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l-GR" dirty="0"/>
          </a:p>
        </p:txBody>
      </p:sp>
      <p:cxnSp>
        <p:nvCxnSpPr>
          <p:cNvPr id="48" name="Straight Arrow Connector 47">
            <a:extLst>
              <a:ext uri="{FF2B5EF4-FFF2-40B4-BE49-F238E27FC236}">
                <a16:creationId xmlns="" xmlns:a16="http://schemas.microsoft.com/office/drawing/2014/main" id="{8AC1EF2E-7587-4875-9AC4-7FD7A9DA00F9}"/>
              </a:ext>
            </a:extLst>
          </p:cNvPr>
          <p:cNvCxnSpPr>
            <a:cxnSpLocks/>
          </p:cNvCxnSpPr>
          <p:nvPr/>
        </p:nvCxnSpPr>
        <p:spPr>
          <a:xfrm flipH="1" flipV="1">
            <a:off x="7435436" y="3956463"/>
            <a:ext cx="1250370" cy="102671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8" name="Straight Arrow Connector 57">
            <a:extLst>
              <a:ext uri="{FF2B5EF4-FFF2-40B4-BE49-F238E27FC236}">
                <a16:creationId xmlns="" xmlns:a16="http://schemas.microsoft.com/office/drawing/2014/main" id="{8B43AF32-EFCE-48EA-B9DF-A1F3B792D3AB}"/>
              </a:ext>
            </a:extLst>
          </p:cNvPr>
          <p:cNvCxnSpPr>
            <a:cxnSpLocks/>
          </p:cNvCxnSpPr>
          <p:nvPr/>
        </p:nvCxnSpPr>
        <p:spPr>
          <a:xfrm flipV="1">
            <a:off x="7403271" y="5460649"/>
            <a:ext cx="1282535" cy="25160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9" name="Straight Arrow Connector 58">
            <a:extLst>
              <a:ext uri="{FF2B5EF4-FFF2-40B4-BE49-F238E27FC236}">
                <a16:creationId xmlns="" xmlns:a16="http://schemas.microsoft.com/office/drawing/2014/main" id="{192C68F4-DF87-42A0-8EA4-AD4658F10675}"/>
              </a:ext>
            </a:extLst>
          </p:cNvPr>
          <p:cNvCxnSpPr>
            <a:cxnSpLocks/>
          </p:cNvCxnSpPr>
          <p:nvPr/>
        </p:nvCxnSpPr>
        <p:spPr>
          <a:xfrm flipH="1" flipV="1">
            <a:off x="7802088" y="3382244"/>
            <a:ext cx="678866" cy="61305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" name="Rectangle 1">
            <a:extLst>
              <a:ext uri="{FF2B5EF4-FFF2-40B4-BE49-F238E27FC236}">
                <a16:creationId xmlns="" xmlns:a16="http://schemas.microsoft.com/office/drawing/2014/main" id="{83BBB409-A8D1-4990-830B-0A86F38B02A3}"/>
              </a:ext>
            </a:extLst>
          </p:cNvPr>
          <p:cNvSpPr/>
          <p:nvPr/>
        </p:nvSpPr>
        <p:spPr>
          <a:xfrm>
            <a:off x="732313" y="159827"/>
            <a:ext cx="10727376" cy="390147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b="1" dirty="0" err="1"/>
              <a:t>Προεδρευόμενη</a:t>
            </a:r>
            <a:r>
              <a:rPr lang="el-GR" b="1" dirty="0"/>
              <a:t> Κοινοβουλευτική Δημοκρατία</a:t>
            </a:r>
            <a:r>
              <a:rPr lang="en-US" b="1" dirty="0"/>
              <a:t>: </a:t>
            </a:r>
            <a:r>
              <a:rPr lang="el-GR" b="1" dirty="0"/>
              <a:t>Συμπλήρωσε τον Χάρτη</a:t>
            </a:r>
          </a:p>
        </p:txBody>
      </p:sp>
    </p:spTree>
    <p:extLst>
      <p:ext uri="{BB962C8B-B14F-4D97-AF65-F5344CB8AC3E}">
        <p14:creationId xmlns="" xmlns:p14="http://schemas.microsoft.com/office/powerpoint/2010/main" val="17693944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Oval 15">
            <a:extLst>
              <a:ext uri="{FF2B5EF4-FFF2-40B4-BE49-F238E27FC236}">
                <a16:creationId xmlns="" xmlns:a16="http://schemas.microsoft.com/office/drawing/2014/main" id="{76F0E19B-30AA-4156-99F2-08E00D3B3E70}"/>
              </a:ext>
            </a:extLst>
          </p:cNvPr>
          <p:cNvSpPr/>
          <p:nvPr/>
        </p:nvSpPr>
        <p:spPr>
          <a:xfrm>
            <a:off x="1187532" y="5348347"/>
            <a:ext cx="7576458" cy="1064329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sz="2800" dirty="0">
                <a:cs typeface="Times New Roman" panose="02020603050405020304" pitchFamily="18" charset="0"/>
              </a:rPr>
              <a:t>Λαός</a:t>
            </a:r>
          </a:p>
        </p:txBody>
      </p:sp>
      <p:sp>
        <p:nvSpPr>
          <p:cNvPr id="18" name="Arrow: Right 17">
            <a:extLst>
              <a:ext uri="{FF2B5EF4-FFF2-40B4-BE49-F238E27FC236}">
                <a16:creationId xmlns="" xmlns:a16="http://schemas.microsoft.com/office/drawing/2014/main" id="{2445BAD2-2E05-4ABC-B752-8638C06F409D}"/>
              </a:ext>
            </a:extLst>
          </p:cNvPr>
          <p:cNvSpPr/>
          <p:nvPr/>
        </p:nvSpPr>
        <p:spPr>
          <a:xfrm rot="16200000">
            <a:off x="5896094" y="4324101"/>
            <a:ext cx="1324103" cy="712519"/>
          </a:xfrm>
          <a:prstGeom prst="rightArrow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dirty="0"/>
              <a:t>Εκλογές </a:t>
            </a:r>
          </a:p>
        </p:txBody>
      </p:sp>
      <p:sp>
        <p:nvSpPr>
          <p:cNvPr id="19" name="Arrow: Right 18">
            <a:extLst>
              <a:ext uri="{FF2B5EF4-FFF2-40B4-BE49-F238E27FC236}">
                <a16:creationId xmlns="" xmlns:a16="http://schemas.microsoft.com/office/drawing/2014/main" id="{610229B3-356E-4EEE-B847-030CC9D32705}"/>
              </a:ext>
            </a:extLst>
          </p:cNvPr>
          <p:cNvSpPr/>
          <p:nvPr/>
        </p:nvSpPr>
        <p:spPr>
          <a:xfrm rot="16200000">
            <a:off x="3248644" y="4238745"/>
            <a:ext cx="1387925" cy="712521"/>
          </a:xfrm>
          <a:prstGeom prst="rightArrow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sz="1200" dirty="0"/>
              <a:t>δημοψήφισμα</a:t>
            </a:r>
          </a:p>
        </p:txBody>
      </p:sp>
      <p:sp>
        <p:nvSpPr>
          <p:cNvPr id="20" name="Rectangle: Rounded Corners 19">
            <a:extLst>
              <a:ext uri="{FF2B5EF4-FFF2-40B4-BE49-F238E27FC236}">
                <a16:creationId xmlns="" xmlns:a16="http://schemas.microsoft.com/office/drawing/2014/main" id="{7F5C625D-AF70-4905-897D-5205DA0AFC72}"/>
              </a:ext>
            </a:extLst>
          </p:cNvPr>
          <p:cNvSpPr/>
          <p:nvPr/>
        </p:nvSpPr>
        <p:spPr>
          <a:xfrm>
            <a:off x="5424051" y="2753588"/>
            <a:ext cx="2268187" cy="997527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sz="2000" dirty="0">
                <a:latin typeface="+mj-lt"/>
                <a:cs typeface="Times New Roman" panose="02020603050405020304" pitchFamily="18" charset="0"/>
              </a:rPr>
              <a:t>Βουλή (Νομοθετική Εξουσία)</a:t>
            </a:r>
          </a:p>
        </p:txBody>
      </p:sp>
      <p:cxnSp>
        <p:nvCxnSpPr>
          <p:cNvPr id="22" name="Straight Arrow Connector 21">
            <a:extLst>
              <a:ext uri="{FF2B5EF4-FFF2-40B4-BE49-F238E27FC236}">
                <a16:creationId xmlns="" xmlns:a16="http://schemas.microsoft.com/office/drawing/2014/main" id="{63EB3533-B27A-414F-A423-2EDD6F5B0EBD}"/>
              </a:ext>
            </a:extLst>
          </p:cNvPr>
          <p:cNvCxnSpPr>
            <a:cxnSpLocks/>
          </p:cNvCxnSpPr>
          <p:nvPr/>
        </p:nvCxnSpPr>
        <p:spPr>
          <a:xfrm flipH="1">
            <a:off x="3740728" y="2881244"/>
            <a:ext cx="1436913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" name="Straight Arrow Connector 23">
            <a:extLst>
              <a:ext uri="{FF2B5EF4-FFF2-40B4-BE49-F238E27FC236}">
                <a16:creationId xmlns="" xmlns:a16="http://schemas.microsoft.com/office/drawing/2014/main" id="{664DA200-DB43-43DD-AB55-BB1322C881C0}"/>
              </a:ext>
            </a:extLst>
          </p:cNvPr>
          <p:cNvCxnSpPr/>
          <p:nvPr/>
        </p:nvCxnSpPr>
        <p:spPr>
          <a:xfrm flipH="1">
            <a:off x="3776353" y="3562597"/>
            <a:ext cx="1401288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5" name="Rectangle 24">
            <a:extLst>
              <a:ext uri="{FF2B5EF4-FFF2-40B4-BE49-F238E27FC236}">
                <a16:creationId xmlns="" xmlns:a16="http://schemas.microsoft.com/office/drawing/2014/main" id="{B6A8F18B-B5DC-4621-9050-8BB840D8D289}"/>
              </a:ext>
            </a:extLst>
          </p:cNvPr>
          <p:cNvSpPr/>
          <p:nvPr/>
        </p:nvSpPr>
        <p:spPr>
          <a:xfrm>
            <a:off x="1347849" y="2426275"/>
            <a:ext cx="1816925" cy="73627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dirty="0"/>
              <a:t>Κυβέρνηση (Εκτελεστική Εξουσία)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="" xmlns:a16="http://schemas.microsoft.com/office/drawing/2014/main" id="{21384209-6C7D-4F08-94C1-B07ECD93B921}"/>
              </a:ext>
            </a:extLst>
          </p:cNvPr>
          <p:cNvSpPr/>
          <p:nvPr/>
        </p:nvSpPr>
        <p:spPr>
          <a:xfrm>
            <a:off x="1347849" y="3488370"/>
            <a:ext cx="1876301" cy="51657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dirty="0"/>
              <a:t>Πρόεδρος της Δημοκρατίας</a:t>
            </a:r>
          </a:p>
        </p:txBody>
      </p:sp>
      <p:cxnSp>
        <p:nvCxnSpPr>
          <p:cNvPr id="30" name="Straight Arrow Connector 29">
            <a:extLst>
              <a:ext uri="{FF2B5EF4-FFF2-40B4-BE49-F238E27FC236}">
                <a16:creationId xmlns="" xmlns:a16="http://schemas.microsoft.com/office/drawing/2014/main" id="{18817FBB-2F75-4054-86C3-0E441327BA1C}"/>
              </a:ext>
            </a:extLst>
          </p:cNvPr>
          <p:cNvCxnSpPr/>
          <p:nvPr/>
        </p:nvCxnSpPr>
        <p:spPr>
          <a:xfrm flipV="1">
            <a:off x="2856015" y="1852544"/>
            <a:ext cx="593766" cy="40376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" name="Straight Arrow Connector 35">
            <a:extLst>
              <a:ext uri="{FF2B5EF4-FFF2-40B4-BE49-F238E27FC236}">
                <a16:creationId xmlns="" xmlns:a16="http://schemas.microsoft.com/office/drawing/2014/main" id="{995711FB-F13E-48D6-81D5-3FBBAEE250D8}"/>
              </a:ext>
            </a:extLst>
          </p:cNvPr>
          <p:cNvCxnSpPr>
            <a:cxnSpLocks/>
          </p:cNvCxnSpPr>
          <p:nvPr/>
        </p:nvCxnSpPr>
        <p:spPr>
          <a:xfrm flipH="1" flipV="1">
            <a:off x="6096000" y="1885203"/>
            <a:ext cx="542306" cy="67615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2" name="Rectangle 31">
            <a:extLst>
              <a:ext uri="{FF2B5EF4-FFF2-40B4-BE49-F238E27FC236}">
                <a16:creationId xmlns="" xmlns:a16="http://schemas.microsoft.com/office/drawing/2014/main" id="{2CCBDB60-5037-487A-A333-6CB0A2308B38}"/>
              </a:ext>
            </a:extLst>
          </p:cNvPr>
          <p:cNvSpPr/>
          <p:nvPr/>
        </p:nvSpPr>
        <p:spPr>
          <a:xfrm>
            <a:off x="3099460" y="1309253"/>
            <a:ext cx="3538846" cy="403761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dirty="0"/>
              <a:t>Νόμοι</a:t>
            </a:r>
          </a:p>
        </p:txBody>
      </p:sp>
      <p:sp>
        <p:nvSpPr>
          <p:cNvPr id="42" name="Rectangle 41">
            <a:extLst>
              <a:ext uri="{FF2B5EF4-FFF2-40B4-BE49-F238E27FC236}">
                <a16:creationId xmlns="" xmlns:a16="http://schemas.microsoft.com/office/drawing/2014/main" id="{B197A9F8-6C18-4413-8EB1-4A77D047891B}"/>
              </a:ext>
            </a:extLst>
          </p:cNvPr>
          <p:cNvSpPr/>
          <p:nvPr/>
        </p:nvSpPr>
        <p:spPr>
          <a:xfrm>
            <a:off x="3099460" y="713261"/>
            <a:ext cx="3538846" cy="403761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dirty="0"/>
              <a:t>Σύνταγμα</a:t>
            </a:r>
          </a:p>
        </p:txBody>
      </p:sp>
      <p:cxnSp>
        <p:nvCxnSpPr>
          <p:cNvPr id="34" name="Straight Arrow Connector 33">
            <a:extLst>
              <a:ext uri="{FF2B5EF4-FFF2-40B4-BE49-F238E27FC236}">
                <a16:creationId xmlns="" xmlns:a16="http://schemas.microsoft.com/office/drawing/2014/main" id="{AD7C59F6-300D-4A78-9A3A-9FFE25CC942A}"/>
              </a:ext>
            </a:extLst>
          </p:cNvPr>
          <p:cNvCxnSpPr/>
          <p:nvPr/>
        </p:nvCxnSpPr>
        <p:spPr>
          <a:xfrm>
            <a:off x="6914405" y="915141"/>
            <a:ext cx="1042063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3" name="Straight Arrow Connector 42">
            <a:extLst>
              <a:ext uri="{FF2B5EF4-FFF2-40B4-BE49-F238E27FC236}">
                <a16:creationId xmlns="" xmlns:a16="http://schemas.microsoft.com/office/drawing/2014/main" id="{E496AE6A-2DB1-4515-8891-83BEECDB14AA}"/>
              </a:ext>
            </a:extLst>
          </p:cNvPr>
          <p:cNvCxnSpPr/>
          <p:nvPr/>
        </p:nvCxnSpPr>
        <p:spPr>
          <a:xfrm>
            <a:off x="6914405" y="1511133"/>
            <a:ext cx="1042063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6" name="Rectangle 45">
            <a:extLst>
              <a:ext uri="{FF2B5EF4-FFF2-40B4-BE49-F238E27FC236}">
                <a16:creationId xmlns="" xmlns:a16="http://schemas.microsoft.com/office/drawing/2014/main" id="{95A3F1A6-0575-4539-A877-9210F600EFFE}"/>
              </a:ext>
            </a:extLst>
          </p:cNvPr>
          <p:cNvSpPr/>
          <p:nvPr/>
        </p:nvSpPr>
        <p:spPr>
          <a:xfrm>
            <a:off x="8120743" y="1020040"/>
            <a:ext cx="3538846" cy="403761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dirty="0"/>
              <a:t>Δικαστική Εξουσία</a:t>
            </a:r>
          </a:p>
        </p:txBody>
      </p:sp>
      <p:sp>
        <p:nvSpPr>
          <p:cNvPr id="47" name="Oval 46">
            <a:extLst>
              <a:ext uri="{FF2B5EF4-FFF2-40B4-BE49-F238E27FC236}">
                <a16:creationId xmlns="" xmlns:a16="http://schemas.microsoft.com/office/drawing/2014/main" id="{C484C555-982E-4BD6-87EC-94B4D9D91E76}"/>
              </a:ext>
            </a:extLst>
          </p:cNvPr>
          <p:cNvSpPr/>
          <p:nvPr/>
        </p:nvSpPr>
        <p:spPr>
          <a:xfrm>
            <a:off x="8480954" y="4870875"/>
            <a:ext cx="3414160" cy="1009635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dirty="0"/>
              <a:t>Κοινωνία των Πολιτών (Σωματεία, Σύλλογοι, Κοινωνικά Κινήματα)</a:t>
            </a:r>
          </a:p>
        </p:txBody>
      </p:sp>
      <p:cxnSp>
        <p:nvCxnSpPr>
          <p:cNvPr id="48" name="Straight Arrow Connector 47">
            <a:extLst>
              <a:ext uri="{FF2B5EF4-FFF2-40B4-BE49-F238E27FC236}">
                <a16:creationId xmlns="" xmlns:a16="http://schemas.microsoft.com/office/drawing/2014/main" id="{8AC1EF2E-7587-4875-9AC4-7FD7A9DA00F9}"/>
              </a:ext>
            </a:extLst>
          </p:cNvPr>
          <p:cNvCxnSpPr>
            <a:cxnSpLocks/>
          </p:cNvCxnSpPr>
          <p:nvPr/>
        </p:nvCxnSpPr>
        <p:spPr>
          <a:xfrm flipH="1" flipV="1">
            <a:off x="7435436" y="3956463"/>
            <a:ext cx="1250370" cy="102671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8" name="Straight Arrow Connector 57">
            <a:extLst>
              <a:ext uri="{FF2B5EF4-FFF2-40B4-BE49-F238E27FC236}">
                <a16:creationId xmlns="" xmlns:a16="http://schemas.microsoft.com/office/drawing/2014/main" id="{8B43AF32-EFCE-48EA-B9DF-A1F3B792D3AB}"/>
              </a:ext>
            </a:extLst>
          </p:cNvPr>
          <p:cNvCxnSpPr>
            <a:cxnSpLocks/>
          </p:cNvCxnSpPr>
          <p:nvPr/>
        </p:nvCxnSpPr>
        <p:spPr>
          <a:xfrm flipV="1">
            <a:off x="7403271" y="5460649"/>
            <a:ext cx="1282535" cy="25160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9" name="Straight Arrow Connector 58">
            <a:extLst>
              <a:ext uri="{FF2B5EF4-FFF2-40B4-BE49-F238E27FC236}">
                <a16:creationId xmlns="" xmlns:a16="http://schemas.microsoft.com/office/drawing/2014/main" id="{192C68F4-DF87-42A0-8EA4-AD4658F10675}"/>
              </a:ext>
            </a:extLst>
          </p:cNvPr>
          <p:cNvCxnSpPr>
            <a:cxnSpLocks/>
          </p:cNvCxnSpPr>
          <p:nvPr/>
        </p:nvCxnSpPr>
        <p:spPr>
          <a:xfrm flipH="1" flipV="1">
            <a:off x="7802088" y="3382244"/>
            <a:ext cx="678866" cy="61305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4" name="Rectangle 63">
            <a:extLst>
              <a:ext uri="{FF2B5EF4-FFF2-40B4-BE49-F238E27FC236}">
                <a16:creationId xmlns="" xmlns:a16="http://schemas.microsoft.com/office/drawing/2014/main" id="{0EF91348-CCC5-4668-AADA-D78609123DFC}"/>
              </a:ext>
            </a:extLst>
          </p:cNvPr>
          <p:cNvSpPr/>
          <p:nvPr/>
        </p:nvSpPr>
        <p:spPr>
          <a:xfrm>
            <a:off x="732313" y="159827"/>
            <a:ext cx="10727376" cy="390147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b="1" dirty="0" err="1"/>
              <a:t>Προεδρευόμενη</a:t>
            </a:r>
            <a:r>
              <a:rPr lang="el-GR" b="1" dirty="0"/>
              <a:t> Κοινοβουλευτική Δημοκρατία</a:t>
            </a:r>
            <a:r>
              <a:rPr lang="en-US" b="1" dirty="0"/>
              <a:t>: </a:t>
            </a:r>
            <a:r>
              <a:rPr lang="el-GR" b="1" dirty="0"/>
              <a:t>Εννοιολογικός Χάρτης</a:t>
            </a:r>
          </a:p>
        </p:txBody>
      </p:sp>
    </p:spTree>
    <p:extLst>
      <p:ext uri="{BB962C8B-B14F-4D97-AF65-F5344CB8AC3E}">
        <p14:creationId xmlns="" xmlns:p14="http://schemas.microsoft.com/office/powerpoint/2010/main" val="10579311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="" xmlns:a16="http://schemas.microsoft.com/office/drawing/2014/main" id="{830815E8-0FC2-4A53-5020-0EE1AD47AA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363415"/>
            <a:ext cx="10074811" cy="1219200"/>
          </a:xfrm>
          <a:solidFill>
            <a:schemeClr val="bg1"/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anchor="ctr">
            <a:normAutofit/>
          </a:bodyPr>
          <a:lstStyle/>
          <a:p>
            <a:pPr algn="ctr"/>
            <a:r>
              <a:rPr lang="el-GR" sz="3600" dirty="0">
                <a:cs typeface="Times New Roman" panose="02020603050405020304" pitchFamily="18" charset="0"/>
              </a:rPr>
              <a:t>Γιατί </a:t>
            </a:r>
            <a:r>
              <a:rPr lang="el-GR" sz="3600" dirty="0" err="1">
                <a:cs typeface="Times New Roman" panose="02020603050405020304" pitchFamily="18" charset="0"/>
              </a:rPr>
              <a:t>προεδρευόμενη</a:t>
            </a:r>
            <a:r>
              <a:rPr lang="el-GR" sz="3600" dirty="0">
                <a:cs typeface="Times New Roman" panose="02020603050405020304" pitchFamily="18" charset="0"/>
              </a:rPr>
              <a:t> κοινοβουλευτική δημοκρατία</a:t>
            </a:r>
            <a:r>
              <a:rPr lang="en-US" sz="3600" dirty="0">
                <a:cs typeface="Times New Roman" panose="02020603050405020304" pitchFamily="18" charset="0"/>
              </a:rPr>
              <a:t>;</a:t>
            </a:r>
            <a:endParaRPr lang="el-GR" sz="3600" dirty="0">
              <a:cs typeface="Times New Roman" panose="02020603050405020304" pitchFamily="18" charset="0"/>
            </a:endParaRPr>
          </a:p>
        </p:txBody>
      </p:sp>
      <p:sp>
        <p:nvSpPr>
          <p:cNvPr id="4" name="3 - Θέση περιεχομένου"/>
          <p:cNvSpPr>
            <a:spLocks noGrp="1"/>
          </p:cNvSpPr>
          <p:nvPr>
            <p:ph idx="1"/>
          </p:nvPr>
        </p:nvSpPr>
        <p:spPr>
          <a:xfrm>
            <a:off x="1097280" y="1845733"/>
            <a:ext cx="10058400" cy="4133035"/>
          </a:xfrm>
          <a:solidFill>
            <a:schemeClr val="bg1"/>
          </a:solidFill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lvl="0" algn="just"/>
            <a:r>
              <a:rPr lang="el-GR" dirty="0" smtClean="0"/>
              <a:t>Στις 8 Δεκεμβρίου 1974, λίγους μήνες μετά την πτώση της δικτατορίας, πραγματοποιήθηκε δημοψήφισμα, με το οποίο το 69,18% του Ελληνικού λαού, αποφάσισε να καταργήσει τη βασιλεία. Με αυτό τον τρόπο καταργήθηκε ο θεσμός της βασιλείας στη χώρα μας.</a:t>
            </a:r>
            <a:r>
              <a:rPr lang="en-US" dirty="0" smtClean="0"/>
              <a:t> </a:t>
            </a:r>
            <a:r>
              <a:rPr lang="el-GR" dirty="0" smtClean="0"/>
              <a:t>Από τις 11 Ιουνίου 1975, με την ψήφιση του νέου Συντάγματος (άρθρο 1 Συντ.), το πολίτευμα της χώρας μας είναι η Προεδρευόμενη Κοινοβουλευτική Δημοκρατία. Ειδικότερα:</a:t>
            </a:r>
          </a:p>
          <a:p>
            <a:pPr lvl="1" algn="just"/>
            <a:r>
              <a:rPr lang="el-GR" dirty="0" smtClean="0"/>
              <a:t>Είναι </a:t>
            </a:r>
            <a:r>
              <a:rPr lang="el-GR" b="1" dirty="0" smtClean="0"/>
              <a:t>Δημοκρατία</a:t>
            </a:r>
            <a:r>
              <a:rPr lang="el-GR" dirty="0" smtClean="0"/>
              <a:t>, γιατί όλες οι εξουσίες πηγάζουν από το λαό, υπάρχουν για αυτόν και ασκούνται όπως ορίζει το Σύνταγμα, καθώς θα δούμε παρακάτω, σύμφωνα με την αρχή της λαϊκής κυριαρχίας.</a:t>
            </a:r>
          </a:p>
          <a:p>
            <a:pPr lvl="1" algn="just"/>
            <a:r>
              <a:rPr lang="el-GR" dirty="0" smtClean="0"/>
              <a:t>Είναι </a:t>
            </a:r>
            <a:r>
              <a:rPr lang="el-GR" b="1" dirty="0" smtClean="0"/>
              <a:t>Προεδρευόμενη</a:t>
            </a:r>
            <a:r>
              <a:rPr lang="el-GR" dirty="0" smtClean="0"/>
              <a:t> Δημοκρατία, γιατί αρχηγός του κράτους είναι ο Πρόεδρος της Δημοκρατίας, ένας Έλληνας πολίτης που εκλέγεται από το Κοινοβούλιο (Βουλή).</a:t>
            </a:r>
          </a:p>
          <a:p>
            <a:pPr lvl="1" algn="just"/>
            <a:r>
              <a:rPr lang="el-GR" dirty="0" smtClean="0"/>
              <a:t>• Είναι </a:t>
            </a:r>
            <a:r>
              <a:rPr lang="el-GR" b="1" dirty="0" smtClean="0"/>
              <a:t>Κοινοβουλευτική</a:t>
            </a:r>
            <a:r>
              <a:rPr lang="el-GR" dirty="0" smtClean="0"/>
              <a:t>, γιατί ο λαός ασκεί την εξουσία μέσα </a:t>
            </a:r>
            <a:r>
              <a:rPr lang="el-GR" dirty="0" err="1" smtClean="0"/>
              <a:t>απο</a:t>
            </a:r>
            <a:r>
              <a:rPr lang="el-GR" dirty="0" smtClean="0"/>
              <a:t> τους αντιπροσώπους του (Βουλευτές) στο Κοινοβούλιο, από το οποίο προέρχεται η Κυβέρνηση, η οποία κυβερνά τη χώρα  και εκλέγεται ο Πρόεδρος της Δημοκρατίας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="" xmlns:p14="http://schemas.microsoft.com/office/powerpoint/2010/main" val="25745760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Τίτλος 4">
            <a:extLst>
              <a:ext uri="{FF2B5EF4-FFF2-40B4-BE49-F238E27FC236}">
                <a16:creationId xmlns="" xmlns:a16="http://schemas.microsoft.com/office/drawing/2014/main" id="{BC964C91-5446-7908-A818-C7A916E1BD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dirty="0">
                <a:latin typeface="+mn-lt"/>
              </a:rPr>
              <a:t>Δραστηριότητα</a:t>
            </a:r>
            <a:r>
              <a:rPr lang="en-US" dirty="0">
                <a:latin typeface="+mn-lt"/>
              </a:rPr>
              <a:t>: </a:t>
            </a:r>
            <a:endParaRPr lang="el-GR" dirty="0">
              <a:latin typeface="+mn-lt"/>
            </a:endParaRPr>
          </a:p>
        </p:txBody>
      </p:sp>
      <p:sp>
        <p:nvSpPr>
          <p:cNvPr id="6" name="Θέση περιεχομένου 5">
            <a:extLst>
              <a:ext uri="{FF2B5EF4-FFF2-40B4-BE49-F238E27FC236}">
                <a16:creationId xmlns="" xmlns:a16="http://schemas.microsoft.com/office/drawing/2014/main" id="{8143DA58-8ACE-E3E7-3B21-25D6797167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l-GR" sz="3600" dirty="0" smtClean="0">
                <a:ea typeface="Cambria" panose="02040503050406030204" pitchFamily="18" charset="0"/>
              </a:rPr>
              <a:t>Αξιοποιώντας το διαδίκτυο να γράψετε ποιο </a:t>
            </a:r>
            <a:r>
              <a:rPr lang="el-GR" sz="3600" dirty="0">
                <a:ea typeface="Cambria" panose="02040503050406030204" pitchFamily="18" charset="0"/>
              </a:rPr>
              <a:t>Σύνταγμα ισχύει σήμερα στη χώρα μας και ποιο πολίτευμα κατοχυρώνει;</a:t>
            </a:r>
          </a:p>
          <a:p>
            <a:pPr algn="just"/>
            <a:r>
              <a:rPr lang="el-GR" sz="3600" dirty="0">
                <a:ea typeface="Cambria" panose="02040503050406030204" pitchFamily="18" charset="0"/>
              </a:rPr>
              <a:t>(ΚΠΑ Βιβλίο Μαθητή, σελίδα 75, Ερώτημα Α.4.)</a:t>
            </a:r>
          </a:p>
        </p:txBody>
      </p:sp>
    </p:spTree>
    <p:extLst>
      <p:ext uri="{BB962C8B-B14F-4D97-AF65-F5344CB8AC3E}">
        <p14:creationId xmlns="" xmlns:p14="http://schemas.microsoft.com/office/powerpoint/2010/main" val="3560365882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Κλασικό Office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Retrospect" id="{5F128B03-DCCA-4EEB-AB3B-CF2899314A46}" vid="{02006FA4-1611-4B07-AF7F-85CF6D20EB3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241</TotalTime>
  <Words>316</Words>
  <Application>Microsoft Office PowerPoint</Application>
  <PresentationFormat>Προσαρμογή</PresentationFormat>
  <Paragraphs>30</Paragraphs>
  <Slides>7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7</vt:i4>
      </vt:variant>
    </vt:vector>
  </HeadingPairs>
  <TitlesOfParts>
    <vt:vector size="8" baseType="lpstr">
      <vt:lpstr>Retrospect</vt:lpstr>
      <vt:lpstr>8: Τα πολιτεύματα και το Σύνταγμα 8.2 Το πολίτευμα της Ελλάδας</vt:lpstr>
      <vt:lpstr>Στόχοι Μαθήματος  </vt:lpstr>
      <vt:lpstr>Ανάκληση γνώσης</vt:lpstr>
      <vt:lpstr>Διαφάνεια 4</vt:lpstr>
      <vt:lpstr>Διαφάνεια 5</vt:lpstr>
      <vt:lpstr>Γιατί προεδρευόμενη κοινοβουλευτική δημοκρατία;</vt:lpstr>
      <vt:lpstr>Δραστηριότητα: 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Άνθρωπος: «φύσει κοινωνικό ον»</dc:title>
  <dc:creator>ΚΩΝΣΤΑΝΤΙΝΟΣ ΛΑΜΠΡΑΚΗΣ</dc:creator>
  <cp:lastModifiedBy>user</cp:lastModifiedBy>
  <cp:revision>15</cp:revision>
  <dcterms:created xsi:type="dcterms:W3CDTF">2023-09-14T16:34:34Z</dcterms:created>
  <dcterms:modified xsi:type="dcterms:W3CDTF">2025-02-24T09:45:13Z</dcterms:modified>
</cp:coreProperties>
</file>