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0A788B-5F56-4C43-88A2-092C5C073584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l-GR"/>
        </a:p>
      </dgm:t>
    </dgm:pt>
    <dgm:pt modelId="{C27AE379-2489-4B71-B5A2-A3B1D70DB325}">
      <dgm:prSet/>
      <dgm:spPr/>
      <dgm:t>
        <a:bodyPr/>
        <a:lstStyle/>
        <a:p>
          <a:pPr rtl="0"/>
          <a:r>
            <a:rPr lang="el-GR" dirty="0" smtClean="0"/>
            <a:t>Να περιγράφουμε το Σύνταγμα και το ρόλο του στις λειτουργίας της Σύγχρονης Ελληνικής Δημοκρατίας</a:t>
          </a:r>
          <a:endParaRPr lang="el-GR" dirty="0"/>
        </a:p>
      </dgm:t>
    </dgm:pt>
    <dgm:pt modelId="{FCC586A1-EF8B-4887-9E5A-B2595B10591A}" type="parTrans" cxnId="{000B789A-67E6-40FB-AEE9-13E960580A3D}">
      <dgm:prSet/>
      <dgm:spPr/>
      <dgm:t>
        <a:bodyPr/>
        <a:lstStyle/>
        <a:p>
          <a:endParaRPr lang="el-GR"/>
        </a:p>
      </dgm:t>
    </dgm:pt>
    <dgm:pt modelId="{9DD66900-F0B7-4025-AF70-0598B3B8083C}" type="sibTrans" cxnId="{000B789A-67E6-40FB-AEE9-13E960580A3D}">
      <dgm:prSet/>
      <dgm:spPr/>
      <dgm:t>
        <a:bodyPr/>
        <a:lstStyle/>
        <a:p>
          <a:endParaRPr lang="el-GR"/>
        </a:p>
      </dgm:t>
    </dgm:pt>
    <dgm:pt modelId="{B0983432-0FCE-40BB-B946-8D84F0D9697A}">
      <dgm:prSet/>
      <dgm:spPr/>
      <dgm:t>
        <a:bodyPr/>
        <a:lstStyle/>
        <a:p>
          <a:pPr rtl="0"/>
          <a:r>
            <a:rPr lang="el-GR" smtClean="0"/>
            <a:t>Να συσχετίζουμε την ύπαρξη του Συντάγματος με την κατοχύρωση των δικαιωμάτων των πολιτών και τη διασφάλιση τους από πιθανές αυθαιρεσίες από της Εξουσίας. </a:t>
          </a:r>
          <a:endParaRPr lang="el-GR"/>
        </a:p>
      </dgm:t>
    </dgm:pt>
    <dgm:pt modelId="{8C26D69F-B02A-4E7A-8944-04A34065B28E}" type="parTrans" cxnId="{FE52BFE5-EDF8-4693-AE0D-57D212F7842B}">
      <dgm:prSet/>
      <dgm:spPr/>
      <dgm:t>
        <a:bodyPr/>
        <a:lstStyle/>
        <a:p>
          <a:endParaRPr lang="el-GR"/>
        </a:p>
      </dgm:t>
    </dgm:pt>
    <dgm:pt modelId="{92044F92-BC6E-4F53-B1B6-26837FB47E95}" type="sibTrans" cxnId="{FE52BFE5-EDF8-4693-AE0D-57D212F7842B}">
      <dgm:prSet/>
      <dgm:spPr/>
      <dgm:t>
        <a:bodyPr/>
        <a:lstStyle/>
        <a:p>
          <a:endParaRPr lang="el-GR"/>
        </a:p>
      </dgm:t>
    </dgm:pt>
    <dgm:pt modelId="{5D16B682-69C4-4943-97DF-F6329B3DA5A8}" type="pres">
      <dgm:prSet presAssocID="{290A788B-5F56-4C43-88A2-092C5C0735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6C0554C-64AE-4E7E-B4C1-DC2562E99091}" type="pres">
      <dgm:prSet presAssocID="{C27AE379-2489-4B71-B5A2-A3B1D70DB325}" presName="parentText" presStyleLbl="node1" presStyleIdx="0" presStyleCnt="2" custLinFactNeighborY="4877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B9854A-0DF0-46A3-A9AC-57BD601948C0}" type="pres">
      <dgm:prSet presAssocID="{9DD66900-F0B7-4025-AF70-0598B3B8083C}" presName="spacer" presStyleCnt="0"/>
      <dgm:spPr/>
    </dgm:pt>
    <dgm:pt modelId="{59F03A8B-D6D7-4C8B-B2DB-3C111DA0B956}" type="pres">
      <dgm:prSet presAssocID="{B0983432-0FCE-40BB-B946-8D84F0D9697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E84F474-EB7E-4855-8A0C-132F0CF7967C}" type="presOf" srcId="{290A788B-5F56-4C43-88A2-092C5C073584}" destId="{5D16B682-69C4-4943-97DF-F6329B3DA5A8}" srcOrd="0" destOrd="0" presId="urn:microsoft.com/office/officeart/2005/8/layout/vList2"/>
    <dgm:cxn modelId="{FE52BFE5-EDF8-4693-AE0D-57D212F7842B}" srcId="{290A788B-5F56-4C43-88A2-092C5C073584}" destId="{B0983432-0FCE-40BB-B946-8D84F0D9697A}" srcOrd="1" destOrd="0" parTransId="{8C26D69F-B02A-4E7A-8944-04A34065B28E}" sibTransId="{92044F92-BC6E-4F53-B1B6-26837FB47E95}"/>
    <dgm:cxn modelId="{5AE19430-D915-4C43-BA7A-92807D7FE421}" type="presOf" srcId="{C27AE379-2489-4B71-B5A2-A3B1D70DB325}" destId="{26C0554C-64AE-4E7E-B4C1-DC2562E99091}" srcOrd="0" destOrd="0" presId="urn:microsoft.com/office/officeart/2005/8/layout/vList2"/>
    <dgm:cxn modelId="{000B789A-67E6-40FB-AEE9-13E960580A3D}" srcId="{290A788B-5F56-4C43-88A2-092C5C073584}" destId="{C27AE379-2489-4B71-B5A2-A3B1D70DB325}" srcOrd="0" destOrd="0" parTransId="{FCC586A1-EF8B-4887-9E5A-B2595B10591A}" sibTransId="{9DD66900-F0B7-4025-AF70-0598B3B8083C}"/>
    <dgm:cxn modelId="{01A44F7C-AAC5-4BAB-A82D-B5609B9447ED}" type="presOf" srcId="{B0983432-0FCE-40BB-B946-8D84F0D9697A}" destId="{59F03A8B-D6D7-4C8B-B2DB-3C111DA0B956}" srcOrd="0" destOrd="0" presId="urn:microsoft.com/office/officeart/2005/8/layout/vList2"/>
    <dgm:cxn modelId="{17C59DDC-A314-4108-A008-C94918E47832}" type="presParOf" srcId="{5D16B682-69C4-4943-97DF-F6329B3DA5A8}" destId="{26C0554C-64AE-4E7E-B4C1-DC2562E99091}" srcOrd="0" destOrd="0" presId="urn:microsoft.com/office/officeart/2005/8/layout/vList2"/>
    <dgm:cxn modelId="{9D3FE826-1871-461B-8696-670742613D80}" type="presParOf" srcId="{5D16B682-69C4-4943-97DF-F6329B3DA5A8}" destId="{C3B9854A-0DF0-46A3-A9AC-57BD601948C0}" srcOrd="1" destOrd="0" presId="urn:microsoft.com/office/officeart/2005/8/layout/vList2"/>
    <dgm:cxn modelId="{938B40F4-F92D-46CA-ABA0-FE424AFE3261}" type="presParOf" srcId="{5D16B682-69C4-4943-97DF-F6329B3DA5A8}" destId="{59F03A8B-D6D7-4C8B-B2DB-3C111DA0B956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B177CC-9FB4-4528-B91A-8BBEA5DA4C1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55DD1098-02AE-4FA0-B573-7FD86810E6F3}">
      <dgm:prSet custT="1"/>
      <dgm:spPr/>
      <dgm:t>
        <a:bodyPr/>
        <a:lstStyle/>
        <a:p>
          <a:pPr algn="just"/>
          <a:r>
            <a:rPr lang="el-GR" sz="2600" dirty="0" smtClean="0"/>
            <a:t>Η δημιουργία </a:t>
          </a:r>
          <a:r>
            <a:rPr lang="el-GR" sz="2600" dirty="0" smtClean="0"/>
            <a:t>Συνταγμάτων </a:t>
          </a:r>
          <a:r>
            <a:rPr lang="el-GR" sz="2600" dirty="0" smtClean="0"/>
            <a:t>είναι συχνά αποτέλεσμα επαναστάσεων και εξεγέρσεων των πολιτών απέναντι στην πολιτική εξουσία. Π.χ. Η δημιουργία Συντάγματος ήταν κεντρικό σύνθημα στη Γαλλική Επανάσταση, ενώ το 1ο Σύνταγμα του Ελληνικού Κράτους δημιουργήθηκε με την Επανάσταση της 3ης Σεπτεμβρίου του 1843.</a:t>
          </a:r>
          <a:endParaRPr lang="el-GR" sz="2600" dirty="0"/>
        </a:p>
      </dgm:t>
    </dgm:pt>
    <dgm:pt modelId="{8A89C269-55D9-495F-B92E-B4D5AB6BBBE5}" type="parTrans" cxnId="{9243EB4B-42CE-455B-B0CE-927AE53054F1}">
      <dgm:prSet/>
      <dgm:spPr/>
      <dgm:t>
        <a:bodyPr/>
        <a:lstStyle/>
        <a:p>
          <a:endParaRPr lang="el-GR"/>
        </a:p>
      </dgm:t>
    </dgm:pt>
    <dgm:pt modelId="{E0A30ECC-34F0-4AF4-B6CB-1AB442D64AA8}" type="sibTrans" cxnId="{9243EB4B-42CE-455B-B0CE-927AE53054F1}">
      <dgm:prSet/>
      <dgm:spPr/>
      <dgm:t>
        <a:bodyPr/>
        <a:lstStyle/>
        <a:p>
          <a:endParaRPr lang="el-GR"/>
        </a:p>
      </dgm:t>
    </dgm:pt>
    <dgm:pt modelId="{16EC9072-B153-44D9-89C8-6460AAB37B8B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l-GR" dirty="0" smtClean="0"/>
            <a:t>Γιατί, λοιπόν οι λαοί και οι πολίτες ζητούν Σύνταγμα από την Πολιτική Εξουσία; </a:t>
          </a:r>
        </a:p>
        <a:p>
          <a:pPr algn="just"/>
          <a:r>
            <a:rPr lang="el-GR" dirty="0" smtClean="0"/>
            <a:t>Για ποιο λόγο νοιάζονται για την τήρηση και εφαρμογή του; Με άλλα λόγια, τι προσφέρει στον απλό λαό και στους πολίτες το Σύνταγμα</a:t>
          </a:r>
          <a:r>
            <a:rPr lang="en-US" dirty="0" smtClean="0"/>
            <a:t>;</a:t>
          </a:r>
          <a:endParaRPr lang="el-GR" dirty="0"/>
        </a:p>
      </dgm:t>
    </dgm:pt>
    <dgm:pt modelId="{5FE49E33-F1F0-4B60-8E6E-84159491B515}" type="parTrans" cxnId="{29BECFCE-2B2B-4A03-8327-738B18CA4080}">
      <dgm:prSet/>
      <dgm:spPr/>
      <dgm:t>
        <a:bodyPr/>
        <a:lstStyle/>
        <a:p>
          <a:endParaRPr lang="el-GR"/>
        </a:p>
      </dgm:t>
    </dgm:pt>
    <dgm:pt modelId="{DEF31B6C-1499-455B-8363-3CFCA64FAC39}" type="sibTrans" cxnId="{29BECFCE-2B2B-4A03-8327-738B18CA4080}">
      <dgm:prSet/>
      <dgm:spPr/>
      <dgm:t>
        <a:bodyPr/>
        <a:lstStyle/>
        <a:p>
          <a:endParaRPr lang="el-GR"/>
        </a:p>
      </dgm:t>
    </dgm:pt>
    <dgm:pt modelId="{BB80A9E1-9FEE-4860-8F9E-71630E50D22C}" type="pres">
      <dgm:prSet presAssocID="{73B177CC-9FB4-4528-B91A-8BBEA5DA4C1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06033135-8440-46C5-ABDB-D4069FAEB3B7}" type="pres">
      <dgm:prSet presAssocID="{55DD1098-02AE-4FA0-B573-7FD86810E6F3}" presName="thickLine" presStyleLbl="alignNode1" presStyleIdx="0" presStyleCnt="2"/>
      <dgm:spPr/>
    </dgm:pt>
    <dgm:pt modelId="{59E71F5C-FF99-4B2A-A1BD-36A7A29804FF}" type="pres">
      <dgm:prSet presAssocID="{55DD1098-02AE-4FA0-B573-7FD86810E6F3}" presName="horz1" presStyleCnt="0"/>
      <dgm:spPr/>
    </dgm:pt>
    <dgm:pt modelId="{4BF099F1-29CF-4B01-B18B-C649684B4CCB}" type="pres">
      <dgm:prSet presAssocID="{55DD1098-02AE-4FA0-B573-7FD86810E6F3}" presName="tx1" presStyleLbl="revTx" presStyleIdx="0" presStyleCnt="2" custScaleY="63062"/>
      <dgm:spPr/>
      <dgm:t>
        <a:bodyPr/>
        <a:lstStyle/>
        <a:p>
          <a:endParaRPr lang="el-GR"/>
        </a:p>
      </dgm:t>
    </dgm:pt>
    <dgm:pt modelId="{34714FCC-5024-464C-84CD-4A7576BEB368}" type="pres">
      <dgm:prSet presAssocID="{55DD1098-02AE-4FA0-B573-7FD86810E6F3}" presName="vert1" presStyleCnt="0"/>
      <dgm:spPr/>
    </dgm:pt>
    <dgm:pt modelId="{98A99612-EF1E-4BA6-98A9-DF4F674E8B8A}" type="pres">
      <dgm:prSet presAssocID="{16EC9072-B153-44D9-89C8-6460AAB37B8B}" presName="thickLine" presStyleLbl="alignNode1" presStyleIdx="1" presStyleCnt="2"/>
      <dgm:spPr/>
    </dgm:pt>
    <dgm:pt modelId="{5363A32F-2FC6-45CE-8F81-EDE758E72414}" type="pres">
      <dgm:prSet presAssocID="{16EC9072-B153-44D9-89C8-6460AAB37B8B}" presName="horz1" presStyleCnt="0"/>
      <dgm:spPr/>
    </dgm:pt>
    <dgm:pt modelId="{98743799-5F57-4442-AA08-9BA478DA50B9}" type="pres">
      <dgm:prSet presAssocID="{16EC9072-B153-44D9-89C8-6460AAB37B8B}" presName="tx1" presStyleLbl="revTx" presStyleIdx="1" presStyleCnt="2"/>
      <dgm:spPr/>
      <dgm:t>
        <a:bodyPr/>
        <a:lstStyle/>
        <a:p>
          <a:endParaRPr lang="el-GR"/>
        </a:p>
      </dgm:t>
    </dgm:pt>
    <dgm:pt modelId="{084B17B5-A9DF-4F87-A734-574085A92BBA}" type="pres">
      <dgm:prSet presAssocID="{16EC9072-B153-44D9-89C8-6460AAB37B8B}" presName="vert1" presStyleCnt="0"/>
      <dgm:spPr/>
    </dgm:pt>
  </dgm:ptLst>
  <dgm:cxnLst>
    <dgm:cxn modelId="{50C88319-ED6D-4734-A713-96CAE09CDADE}" type="presOf" srcId="{16EC9072-B153-44D9-89C8-6460AAB37B8B}" destId="{98743799-5F57-4442-AA08-9BA478DA50B9}" srcOrd="0" destOrd="0" presId="urn:microsoft.com/office/officeart/2008/layout/LinedList"/>
    <dgm:cxn modelId="{29BECFCE-2B2B-4A03-8327-738B18CA4080}" srcId="{73B177CC-9FB4-4528-B91A-8BBEA5DA4C1C}" destId="{16EC9072-B153-44D9-89C8-6460AAB37B8B}" srcOrd="1" destOrd="0" parTransId="{5FE49E33-F1F0-4B60-8E6E-84159491B515}" sibTransId="{DEF31B6C-1499-455B-8363-3CFCA64FAC39}"/>
    <dgm:cxn modelId="{9243EB4B-42CE-455B-B0CE-927AE53054F1}" srcId="{73B177CC-9FB4-4528-B91A-8BBEA5DA4C1C}" destId="{55DD1098-02AE-4FA0-B573-7FD86810E6F3}" srcOrd="0" destOrd="0" parTransId="{8A89C269-55D9-495F-B92E-B4D5AB6BBBE5}" sibTransId="{E0A30ECC-34F0-4AF4-B6CB-1AB442D64AA8}"/>
    <dgm:cxn modelId="{5CF9F717-178E-4426-AD85-EDE4C78D6FBD}" type="presOf" srcId="{55DD1098-02AE-4FA0-B573-7FD86810E6F3}" destId="{4BF099F1-29CF-4B01-B18B-C649684B4CCB}" srcOrd="0" destOrd="0" presId="urn:microsoft.com/office/officeart/2008/layout/LinedList"/>
    <dgm:cxn modelId="{511579E3-6C64-456C-85A3-9980CE307E42}" type="presOf" srcId="{73B177CC-9FB4-4528-B91A-8BBEA5DA4C1C}" destId="{BB80A9E1-9FEE-4860-8F9E-71630E50D22C}" srcOrd="0" destOrd="0" presId="urn:microsoft.com/office/officeart/2008/layout/LinedList"/>
    <dgm:cxn modelId="{8D8DA382-AA67-4C19-8693-91FF0ECB8FAB}" type="presParOf" srcId="{BB80A9E1-9FEE-4860-8F9E-71630E50D22C}" destId="{06033135-8440-46C5-ABDB-D4069FAEB3B7}" srcOrd="0" destOrd="0" presId="urn:microsoft.com/office/officeart/2008/layout/LinedList"/>
    <dgm:cxn modelId="{9FEBD7B5-CFE1-454A-B34B-7C480AF02B73}" type="presParOf" srcId="{BB80A9E1-9FEE-4860-8F9E-71630E50D22C}" destId="{59E71F5C-FF99-4B2A-A1BD-36A7A29804FF}" srcOrd="1" destOrd="0" presId="urn:microsoft.com/office/officeart/2008/layout/LinedList"/>
    <dgm:cxn modelId="{FED17794-8B0D-4579-98FC-E6BCFF45EED7}" type="presParOf" srcId="{59E71F5C-FF99-4B2A-A1BD-36A7A29804FF}" destId="{4BF099F1-29CF-4B01-B18B-C649684B4CCB}" srcOrd="0" destOrd="0" presId="urn:microsoft.com/office/officeart/2008/layout/LinedList"/>
    <dgm:cxn modelId="{4F79F77F-A0F0-4387-864B-DB9BF795F413}" type="presParOf" srcId="{59E71F5C-FF99-4B2A-A1BD-36A7A29804FF}" destId="{34714FCC-5024-464C-84CD-4A7576BEB368}" srcOrd="1" destOrd="0" presId="urn:microsoft.com/office/officeart/2008/layout/LinedList"/>
    <dgm:cxn modelId="{9CC84035-312C-4D1B-A09C-20F45E96CB5D}" type="presParOf" srcId="{BB80A9E1-9FEE-4860-8F9E-71630E50D22C}" destId="{98A99612-EF1E-4BA6-98A9-DF4F674E8B8A}" srcOrd="2" destOrd="0" presId="urn:microsoft.com/office/officeart/2008/layout/LinedList"/>
    <dgm:cxn modelId="{656FBC2C-1A82-41D3-B6E5-FAB416970810}" type="presParOf" srcId="{BB80A9E1-9FEE-4860-8F9E-71630E50D22C}" destId="{5363A32F-2FC6-45CE-8F81-EDE758E72414}" srcOrd="3" destOrd="0" presId="urn:microsoft.com/office/officeart/2008/layout/LinedList"/>
    <dgm:cxn modelId="{1927ED8B-4B1C-4ED5-BF56-330FF837F120}" type="presParOf" srcId="{5363A32F-2FC6-45CE-8F81-EDE758E72414}" destId="{98743799-5F57-4442-AA08-9BA478DA50B9}" srcOrd="0" destOrd="0" presId="urn:microsoft.com/office/officeart/2008/layout/LinedList"/>
    <dgm:cxn modelId="{5F43E6E1-B0B4-418F-8C96-026C1BC2F033}" type="presParOf" srcId="{5363A32F-2FC6-45CE-8F81-EDE758E72414}" destId="{084B17B5-A9DF-4F87-A734-574085A92BBA}" srcOrd="1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0554C-64AE-4E7E-B4C1-DC2562E99091}">
      <dsp:nvSpPr>
        <dsp:cNvPr id="0" name=""/>
        <dsp:cNvSpPr/>
      </dsp:nvSpPr>
      <dsp:spPr>
        <a:xfrm>
          <a:off x="0" y="72441"/>
          <a:ext cx="10572482" cy="17341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Να περιγράφουμε το Σύνταγμα και το ρόλο του στις λειτουργίας της Σύγχρονης Ελληνικής Δημοκρατίας</a:t>
          </a:r>
          <a:endParaRPr lang="el-GR" sz="3100" kern="1200" dirty="0"/>
        </a:p>
      </dsp:txBody>
      <dsp:txXfrm>
        <a:off x="84655" y="157096"/>
        <a:ext cx="10403172" cy="1564849"/>
      </dsp:txXfrm>
    </dsp:sp>
    <dsp:sp modelId="{59F03A8B-D6D7-4C8B-B2DB-3C111DA0B956}">
      <dsp:nvSpPr>
        <dsp:cNvPr id="0" name=""/>
        <dsp:cNvSpPr/>
      </dsp:nvSpPr>
      <dsp:spPr>
        <a:xfrm>
          <a:off x="0" y="1852338"/>
          <a:ext cx="10572482" cy="17341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smtClean="0"/>
            <a:t>Να συσχετίζουμε την ύπαρξη του Συντάγματος με την κατοχύρωση των δικαιωμάτων των πολιτών και τη διασφάλιση τους από πιθανές αυθαιρεσίες από της Εξουσίας. </a:t>
          </a:r>
          <a:endParaRPr lang="el-GR" sz="3100" kern="1200"/>
        </a:p>
      </dsp:txBody>
      <dsp:txXfrm>
        <a:off x="84655" y="1936993"/>
        <a:ext cx="10403172" cy="1564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ED14E-9F58-4622-90F1-24C399E6F0E9}">
      <dsp:nvSpPr>
        <dsp:cNvPr id="0" name=""/>
        <dsp:cNvSpPr/>
      </dsp:nvSpPr>
      <dsp:spPr>
        <a:xfrm>
          <a:off x="0" y="11912"/>
          <a:ext cx="10714195" cy="3498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Τι ξέρετε για το Σύνταγμα; </a:t>
          </a:r>
        </a:p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Τι είναι ακριβώς</a:t>
          </a:r>
          <a:r>
            <a:rPr lang="en-US" sz="5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r>
            <a:rPr lang="el-GR" sz="5900" kern="1200" dirty="0" smtClean="0"/>
            <a:t/>
          </a:r>
          <a:br>
            <a:rPr lang="el-GR" sz="5900" kern="1200" dirty="0" smtClean="0"/>
          </a:br>
          <a:endParaRPr lang="el-GR" sz="5900" kern="1200" dirty="0"/>
        </a:p>
      </dsp:txBody>
      <dsp:txXfrm>
        <a:off x="170773" y="182685"/>
        <a:ext cx="10372649" cy="31567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33135-8440-46C5-ABDB-D4069FAEB3B7}">
      <dsp:nvSpPr>
        <dsp:cNvPr id="0" name=""/>
        <dsp:cNvSpPr/>
      </dsp:nvSpPr>
      <dsp:spPr>
        <a:xfrm>
          <a:off x="0" y="404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099F1-29CF-4B01-B18B-C649684B4CCB}">
      <dsp:nvSpPr>
        <dsp:cNvPr id="0" name=""/>
        <dsp:cNvSpPr/>
      </dsp:nvSpPr>
      <dsp:spPr>
        <a:xfrm>
          <a:off x="0" y="4048"/>
          <a:ext cx="10515600" cy="1999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 dirty="0" smtClean="0"/>
            <a:t>Η δημιουργία Συντάγματα είναι συχνά αποτέλεσμα επαναστάσεων και εξεγέρσεων των πολιτών απέναντι στην πολιτική εξουσία. Π.χ. Η δημιουργία Συντάγματος ήταν κεντρικό σύνθημα στη Γαλλική Επανάσταση, ενώ το 1ο Σύνταγμα του </a:t>
          </a:r>
          <a:r>
            <a:rPr lang="el-GR" sz="2600" kern="1200" dirty="0" err="1" smtClean="0"/>
            <a:t>Ελληνικου</a:t>
          </a:r>
          <a:r>
            <a:rPr lang="el-GR" sz="2600" kern="1200" dirty="0" smtClean="0"/>
            <a:t> Κράτους δημιουργήθηκε με την Επανάσταση της 3ης Σεπτεμβρίου του 1843.</a:t>
          </a:r>
          <a:endParaRPr lang="el-GR" sz="2600" kern="1200" dirty="0"/>
        </a:p>
      </dsp:txBody>
      <dsp:txXfrm>
        <a:off x="0" y="4048"/>
        <a:ext cx="10515600" cy="1999449"/>
      </dsp:txXfrm>
    </dsp:sp>
    <dsp:sp modelId="{98A99612-EF1E-4BA6-98A9-DF4F674E8B8A}">
      <dsp:nvSpPr>
        <dsp:cNvPr id="0" name=""/>
        <dsp:cNvSpPr/>
      </dsp:nvSpPr>
      <dsp:spPr>
        <a:xfrm>
          <a:off x="0" y="2003498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43799-5F57-4442-AA08-9BA478DA50B9}">
      <dsp:nvSpPr>
        <dsp:cNvPr id="0" name=""/>
        <dsp:cNvSpPr/>
      </dsp:nvSpPr>
      <dsp:spPr>
        <a:xfrm>
          <a:off x="0" y="2003498"/>
          <a:ext cx="10515600" cy="317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lvl="0" algn="just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800" kern="1200" smtClean="0"/>
            <a:t>Γιατί, </a:t>
          </a:r>
          <a:r>
            <a:rPr lang="el-GR" sz="3800" kern="1200" dirty="0" smtClean="0"/>
            <a:t>λοιπόν οι λαοί και οι πολίτες ζητούν Σύνταγμα από την Πολιτική Εξουσία; </a:t>
          </a:r>
          <a:endParaRPr lang="el-GR" sz="3800" kern="1200" dirty="0" smtClean="0"/>
        </a:p>
        <a:p>
          <a:pPr lvl="0" algn="just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800" kern="1200" dirty="0" smtClean="0"/>
            <a:t>Για </a:t>
          </a:r>
          <a:r>
            <a:rPr lang="el-GR" sz="3800" kern="1200" dirty="0" smtClean="0"/>
            <a:t>ποιο λόγο νοιάζονται για την τήρηση και εφαρμογή του; Με άλλα λόγια, τι προσφέρει στον απλό λαό και στους πολίτες το </a:t>
          </a:r>
          <a:r>
            <a:rPr lang="el-GR" sz="3800" kern="1200" dirty="0" smtClean="0"/>
            <a:t>Σύνταγμα</a:t>
          </a:r>
          <a:r>
            <a:rPr lang="en-US" sz="3800" kern="1200" dirty="0" smtClean="0"/>
            <a:t>;</a:t>
          </a:r>
          <a:endParaRPr lang="el-GR" sz="3800" kern="1200" dirty="0"/>
        </a:p>
      </dsp:txBody>
      <dsp:txXfrm>
        <a:off x="0" y="2003498"/>
        <a:ext cx="10515600" cy="3170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182465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80852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695560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67427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176888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54432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73964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25598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51537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14771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01523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2/25/2025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06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spcAft>
                <a:spcPts val="1000"/>
              </a:spcAft>
            </a:pPr>
            <a:r>
              <a:rPr lang="el-GR" sz="3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8: Τα πολιτεύματα και το </a:t>
            </a:r>
            <a:r>
              <a:rPr lang="el-GR" sz="3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Σύνταγμα</a:t>
            </a:r>
            <a:br>
              <a:rPr lang="el-GR" sz="3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3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sz="3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l-GR" sz="5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8.3 Τι είναι Σύνταγμα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Κοινωνική και Πολιτική Αγωγή Γ΄ Γυμνάσιου, βιβλίο μαθητή, Κεφ. 8.3., σ. 70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=""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676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=""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662634" cy="12285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ΔΙΔΑΚΤΙΚΟΙ ΣΤΟΧΟΙ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868453182"/>
              </p:ext>
            </p:extLst>
          </p:nvPr>
        </p:nvGraphicFramePr>
        <p:xfrm>
          <a:off x="838200" y="1541417"/>
          <a:ext cx="10800806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=""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Τίτλος 5">
            <a:extLst>
              <a:ext uri="{FF2B5EF4-FFF2-40B4-BE49-F238E27FC236}">
                <a16:creationId xmlns="" xmlns:a16="http://schemas.microsoft.com/office/drawing/2014/main" id="{152C5B2E-7DA7-31CB-9555-EC8813BA6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 anchor="ctr">
            <a:normAutofit/>
          </a:bodyPr>
          <a:lstStyle/>
          <a:p>
            <a:r>
              <a:rPr lang="el-GR" sz="5400" dirty="0">
                <a:latin typeface="Arial" pitchFamily="34" charset="0"/>
                <a:cs typeface="Arial" pitchFamily="34" charset="0"/>
              </a:rPr>
              <a:t>Ανάκληση Γνώσεων</a:t>
            </a:r>
            <a:r>
              <a:rPr lang="en-US" sz="5400" dirty="0">
                <a:latin typeface="Arial" pitchFamily="34" charset="0"/>
                <a:cs typeface="Arial" pitchFamily="34" charset="0"/>
              </a:rPr>
              <a:t>: </a:t>
            </a:r>
            <a:endParaRPr lang="el-GR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="" xmlns:a16="http://schemas.microsoft.com/office/drawing/2014/main" id="{038D8290-0D23-2557-CBF5-5ED3C7349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l-GR" sz="3500" dirty="0">
                <a:latin typeface="Arial" panose="020B0604020202020204" pitchFamily="34" charset="0"/>
                <a:cs typeface="Arial" panose="020B0604020202020204" pitchFamily="34" charset="0"/>
              </a:rPr>
              <a:t>Πως προκύπτουν οι Νόμοι</a:t>
            </a:r>
            <a:r>
              <a:rPr lang="el-GR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None/>
            </a:pPr>
            <a:endParaRPr lang="el-GR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r>
              <a:rPr lang="el-GR" sz="3500" dirty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Ποιοι εφαρμόζουν τους νόμους</a:t>
            </a:r>
            <a:r>
              <a:rPr lang="el-GR" sz="3200" dirty="0" smtClean="0">
                <a:latin typeface="Arial" panose="020B0604020202020204" pitchFamily="34" charset="0"/>
                <a:ea typeface="Calibri" panose="020F0502020204030204" pitchFamily="34" charset="0"/>
                <a:cs typeface="F"/>
              </a:rPr>
              <a:t>;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720"/>
              </a:spcAft>
            </a:pPr>
            <a:endParaRPr lang="el-GR" sz="3200" dirty="0" smtClean="0">
              <a:latin typeface="Arial" panose="020B0604020202020204" pitchFamily="34" charset="0"/>
              <a:ea typeface="Calibri" panose="020F0502020204030204" pitchFamily="34" charset="0"/>
              <a:cs typeface="F"/>
            </a:endParaRPr>
          </a:p>
          <a:p>
            <a:pPr marL="0" indent="0">
              <a:buNone/>
            </a:pPr>
            <a:endParaRPr lang="el-GR" sz="3200" dirty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19" name="sketch line">
            <a:extLst>
              <a:ext uri="{FF2B5EF4-FFF2-40B4-BE49-F238E27FC236}">
                <a16:creationId xmlns=""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45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="" xmlns:a16="http://schemas.microsoft.com/office/drawing/2014/main" id="{5463EB0A-3D7C-4AA5-BFA5-8EE5B4BA56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7945AD00-F967-454D-A4B2-39ABA5C88C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E9BC5B79-B912-427C-8219-E3E50943FC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10 - Τίτλος"/>
          <p:cNvSpPr>
            <a:spLocks noGrp="1"/>
          </p:cNvSpPr>
          <p:nvPr>
            <p:ph type="ctrTitle"/>
          </p:nvPr>
        </p:nvSpPr>
        <p:spPr>
          <a:xfrm>
            <a:off x="1005840" y="1618751"/>
            <a:ext cx="9953897" cy="1754326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Τι ξέρετε για το Σύνταγμα; </a:t>
            </a:r>
          </a:p>
          <a:p>
            <a:pPr lvl="0"/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Τι είναι ακριβώς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3654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E589C46-6069-2D8C-2E10-A9BA695B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368" y="326432"/>
            <a:ext cx="10444631" cy="6821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Το Σύνταγμα είναι</a:t>
            </a:r>
            <a:r>
              <a:rPr lang="en-US" dirty="0" smtClean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  <a:endParaRPr lang="el-GR" dirty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66DFE7D-67DC-7F58-DA2B-E44CA42ED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275" y="1114697"/>
            <a:ext cx="10616338" cy="5015647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el-GR" sz="2100" dirty="0" smtClean="0"/>
              <a:t>Είναι </a:t>
            </a:r>
            <a:r>
              <a:rPr lang="el-GR" sz="2100" dirty="0"/>
              <a:t>ο </a:t>
            </a:r>
            <a:r>
              <a:rPr lang="el-GR" sz="2100" b="1" dirty="0"/>
              <a:t>θεμελιώδης</a:t>
            </a:r>
            <a:r>
              <a:rPr lang="el-GR" sz="2100" dirty="0"/>
              <a:t> νόμος της Πολιτείας, </a:t>
            </a:r>
            <a:r>
              <a:rPr lang="el-GR" sz="2100" b="1" dirty="0"/>
              <a:t>ανώτερος</a:t>
            </a:r>
            <a:r>
              <a:rPr lang="el-GR" sz="2100" dirty="0"/>
              <a:t> από όλους τους νόμους. Συνεπώς οι νόμοι της Πολιτείας πρέπει να </a:t>
            </a:r>
            <a:r>
              <a:rPr lang="el-GR" sz="2100" u="sng" dirty="0"/>
              <a:t>συμβαδίζουν</a:t>
            </a:r>
            <a:r>
              <a:rPr lang="el-GR" sz="2100" dirty="0"/>
              <a:t> με το Σύνταγμα. Για αυτό ακούμε συχνά πως «η τάδε ρύθμιση ή νόμος ελέγχεται από το Συμβούλιο της Επικρατείας για την συνταγματικότητα του» </a:t>
            </a:r>
            <a:r>
              <a:rPr lang="el-GR" sz="2100" dirty="0" smtClean="0"/>
              <a:t>(δικαστικό </a:t>
            </a:r>
            <a:r>
              <a:rPr lang="el-GR" sz="2100" dirty="0"/>
              <a:t>σώμα που ελέγχει την συνταγματικότητα τον νόμων).</a:t>
            </a:r>
          </a:p>
          <a:p>
            <a:pPr algn="just"/>
            <a:r>
              <a:rPr lang="el-GR" sz="2100" dirty="0" smtClean="0"/>
              <a:t>Ρυθμίζει </a:t>
            </a:r>
            <a:r>
              <a:rPr lang="el-GR" sz="2100" dirty="0"/>
              <a:t>την </a:t>
            </a:r>
            <a:r>
              <a:rPr lang="el-GR" sz="2100" b="1" dirty="0"/>
              <a:t>οργάνωση</a:t>
            </a:r>
            <a:r>
              <a:rPr lang="el-GR" sz="2100" dirty="0"/>
              <a:t> και τη </a:t>
            </a:r>
            <a:r>
              <a:rPr lang="el-GR" sz="2100" b="1" dirty="0"/>
              <a:t>λειτουργία</a:t>
            </a:r>
            <a:r>
              <a:rPr lang="el-GR" sz="2100" dirty="0"/>
              <a:t> της κρατικής εξουσίας, προσδιορίζοντας τα όρια των αρμοδιοτήτων των κρατικών οργάνων. Δηλαδή ποιος μπορεί να κάνει τι και να επιβάλλει ποια πράγματα στους πολίτες. </a:t>
            </a:r>
          </a:p>
          <a:p>
            <a:pPr algn="just"/>
            <a:r>
              <a:rPr lang="el-GR" sz="2100" b="1" dirty="0" smtClean="0"/>
              <a:t>Κατοχυρώνει</a:t>
            </a:r>
            <a:r>
              <a:rPr lang="el-GR" sz="2100" dirty="0" smtClean="0"/>
              <a:t> </a:t>
            </a:r>
            <a:r>
              <a:rPr lang="el-GR" sz="2100" dirty="0"/>
              <a:t>τα </a:t>
            </a:r>
            <a:r>
              <a:rPr lang="el-GR" sz="2100" b="1" dirty="0"/>
              <a:t>δικαιώματα</a:t>
            </a:r>
            <a:r>
              <a:rPr lang="el-GR" sz="2100" dirty="0"/>
              <a:t> των πολιτών και καθορίζει τις βασικές υποχρεώσεις τους. </a:t>
            </a:r>
          </a:p>
          <a:p>
            <a:pPr algn="just"/>
            <a:r>
              <a:rPr lang="el-GR" sz="2100" dirty="0"/>
              <a:t>Συντάγματα που προβλέπουν ότι τα άρθρα τους μπορούν να </a:t>
            </a:r>
            <a:r>
              <a:rPr lang="el-GR" sz="2100" b="1" dirty="0"/>
              <a:t>αναθεωρηθούν</a:t>
            </a:r>
            <a:r>
              <a:rPr lang="el-GR" sz="2100" dirty="0"/>
              <a:t> (αλλάξουν) ή να </a:t>
            </a:r>
            <a:r>
              <a:rPr lang="el-GR" sz="2100" b="1" dirty="0"/>
              <a:t>καταργηθούν</a:t>
            </a:r>
            <a:r>
              <a:rPr lang="el-GR" sz="2100" dirty="0"/>
              <a:t> </a:t>
            </a:r>
            <a:r>
              <a:rPr lang="el-GR" sz="2100" u="sng" dirty="0"/>
              <a:t>εύκολα</a:t>
            </a:r>
            <a:r>
              <a:rPr lang="el-GR" sz="2100" dirty="0"/>
              <a:t> και ονομάζονται </a:t>
            </a:r>
            <a:r>
              <a:rPr lang="el-GR" sz="2100" b="1" dirty="0" smtClean="0"/>
              <a:t>ήπια</a:t>
            </a:r>
            <a:r>
              <a:rPr lang="el-GR" sz="2100" dirty="0" smtClean="0"/>
              <a:t>.</a:t>
            </a:r>
            <a:r>
              <a:rPr lang="en-US" sz="2100" dirty="0" smtClean="0"/>
              <a:t> </a:t>
            </a:r>
            <a:r>
              <a:rPr lang="el-GR" sz="2100" dirty="0" smtClean="0"/>
              <a:t>Συντάγματα</a:t>
            </a:r>
            <a:r>
              <a:rPr lang="el-GR" sz="2100" dirty="0"/>
              <a:t>, τα οποία προβλέπουν ότι ορισμένα άρθρα τους δεν μπορούν να αναθεωρηθούν, ενώ άλλα </a:t>
            </a:r>
            <a:r>
              <a:rPr lang="el-GR" sz="2100" b="1" dirty="0"/>
              <a:t>αναθεωρούνται</a:t>
            </a:r>
            <a:r>
              <a:rPr lang="el-GR" sz="2100" dirty="0"/>
              <a:t> κάτω από </a:t>
            </a:r>
            <a:r>
              <a:rPr lang="el-GR" sz="2100" b="1" dirty="0"/>
              <a:t>ιδιαίτερες </a:t>
            </a:r>
            <a:r>
              <a:rPr lang="el-GR" sz="2100" b="1" dirty="0" err="1"/>
              <a:t>προΰποθέσεις</a:t>
            </a:r>
            <a:r>
              <a:rPr lang="el-GR" sz="2100" b="1" dirty="0"/>
              <a:t> </a:t>
            </a:r>
            <a:r>
              <a:rPr lang="el-GR" sz="2100" dirty="0"/>
              <a:t>(ευρύτερη συναίνεση των πολιτικών δυνάμεων, ειδική, χρονοβόρα διαδικασία). Αυτά τα Συντάγματα ονομάζονται </a:t>
            </a:r>
            <a:r>
              <a:rPr lang="el-GR" sz="2100" b="1" dirty="0"/>
              <a:t>αυστηρά</a:t>
            </a:r>
            <a:r>
              <a:rPr lang="el-GR" sz="2100" dirty="0" smtClean="0"/>
              <a:t>.</a:t>
            </a:r>
            <a:endParaRPr lang="el-GR" sz="2100" dirty="0"/>
          </a:p>
        </p:txBody>
      </p:sp>
    </p:spTree>
    <p:extLst>
      <p:ext uri="{BB962C8B-B14F-4D97-AF65-F5344CB8AC3E}">
        <p14:creationId xmlns="" xmlns:p14="http://schemas.microsoft.com/office/powerpoint/2010/main" val="37553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0">
            <a:extLst>
              <a:ext uri="{FF2B5EF4-FFF2-40B4-BE49-F238E27FC236}">
                <a16:creationId xmlns=""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22860688"/>
              </p:ext>
            </p:extLst>
          </p:nvPr>
        </p:nvGraphicFramePr>
        <p:xfrm>
          <a:off x="838200" y="998806"/>
          <a:ext cx="10515600" cy="5178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291247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A47F710-6138-E0A9-EE87-409E5276E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l-GR" sz="4800" dirty="0"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Δραστηριότητα στο σπίτι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8EB09D3-185E-E37A-072A-904A115C8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l-GR" dirty="0"/>
              <a:t>Αναζητώντας πληροφορίες στο διαδίκτυο περιγράψτε την προβλεπόμενη από το Σύνταγμα διαδικασία για την αναθεώρηση του. </a:t>
            </a:r>
            <a:endParaRPr lang="en-US" dirty="0" smtClean="0"/>
          </a:p>
          <a:p>
            <a:pPr marL="0" indent="0" algn="just">
              <a:buNone/>
            </a:pPr>
            <a:r>
              <a:rPr lang="el-GR" dirty="0" smtClean="0"/>
              <a:t>Λέξη κλειδί </a:t>
            </a:r>
            <a:r>
              <a:rPr lang="el-GR" dirty="0"/>
              <a:t>για την αναζήτηση στο διαδίκτυο </a:t>
            </a:r>
            <a:r>
              <a:rPr lang="el-GR" dirty="0" smtClean="0"/>
              <a:t>«</a:t>
            </a:r>
            <a:r>
              <a:rPr lang="el-GR" i="1" dirty="0"/>
              <a:t>Διαδικασία Συνταγματικής </a:t>
            </a:r>
            <a:r>
              <a:rPr lang="el-GR" i="1" dirty="0" smtClean="0"/>
              <a:t>Αναθεώρησης</a:t>
            </a:r>
            <a:r>
              <a:rPr lang="el-GR" dirty="0" smtClean="0"/>
              <a:t>».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l-GR" sz="2000" dirty="0" smtClean="0"/>
              <a:t>*</a:t>
            </a:r>
            <a:r>
              <a:rPr lang="el-GR" sz="2000" dirty="0"/>
              <a:t>Φροντίστε να αναφέρεται τις πηγές που θα χρησιμοποιήσετε*</a:t>
            </a:r>
          </a:p>
          <a:p>
            <a:pPr marL="0" indent="0" algn="just">
              <a:buNone/>
            </a:pPr>
            <a:endParaRPr lang="el-GR" sz="3200" dirty="0"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5632605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</TotalTime>
  <Words>221</Words>
  <Application>Microsoft Office PowerPoint</Application>
  <PresentationFormat>Προσαρμογή</PresentationFormat>
  <Paragraphs>24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8: Τα πολιτεύματα και το Σύνταγμα  8.3 Τι είναι Σύνταγμα</vt:lpstr>
      <vt:lpstr>ΔΙΔΑΚΤΙΚΟΙ ΣΤΟΧΟΙ</vt:lpstr>
      <vt:lpstr>Ανάκληση Γνώσεων: </vt:lpstr>
      <vt:lpstr>Τι ξέρετε για το Σύνταγμα;  Τι είναι ακριβώς;</vt:lpstr>
      <vt:lpstr>Το Σύνταγμα είναι:</vt:lpstr>
      <vt:lpstr>Διαφάνεια 6</vt:lpstr>
      <vt:lpstr>Δραστηριότητα στο σπίτι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user</cp:lastModifiedBy>
  <cp:revision>22</cp:revision>
  <dcterms:created xsi:type="dcterms:W3CDTF">2023-09-14T16:34:34Z</dcterms:created>
  <dcterms:modified xsi:type="dcterms:W3CDTF">2025-02-25T11:34:59Z</dcterms:modified>
</cp:coreProperties>
</file>