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5C6B1"/>
    <a:srgbClr val="888A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A788B-5F56-4C43-88A2-092C5C073584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49D80C72-77F7-41EA-AA46-CB99685C4C74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/>
            <a:t>Να εξηγούμε την έννοια της Λαϊκής Κυριαρχίας</a:t>
          </a:r>
        </a:p>
      </dgm:t>
    </dgm:pt>
    <dgm:pt modelId="{183ACD0A-E474-454F-9010-D4E45ECE9A68}" type="parTrans" cxnId="{6EB44BF3-F377-4C58-A9A4-DE2BC74859DB}">
      <dgm:prSet/>
      <dgm:spPr/>
      <dgm:t>
        <a:bodyPr/>
        <a:lstStyle/>
        <a:p>
          <a:endParaRPr lang="el-GR"/>
        </a:p>
      </dgm:t>
    </dgm:pt>
    <dgm:pt modelId="{A05F7F33-7366-43CB-B27A-AAE03163A99B}" type="sibTrans" cxnId="{6EB44BF3-F377-4C58-A9A4-DE2BC74859DB}">
      <dgm:prSet/>
      <dgm:spPr/>
      <dgm:t>
        <a:bodyPr/>
        <a:lstStyle/>
        <a:p>
          <a:endParaRPr lang="el-GR"/>
        </a:p>
      </dgm:t>
    </dgm:pt>
    <dgm:pt modelId="{2965ED4F-4BE3-48FB-93CF-FE1C2E384766}">
      <dgm:prSet/>
      <dgm:spPr>
        <a:solidFill>
          <a:srgbClr val="00B050"/>
        </a:solidFill>
      </dgm:spPr>
      <dgm:t>
        <a:bodyPr/>
        <a:lstStyle/>
        <a:p>
          <a:r>
            <a:rPr lang="el-GR"/>
            <a:t>Να ονοματίζουμε τα μέτρα που την κατοχυρώνουν</a:t>
          </a:r>
        </a:p>
      </dgm:t>
    </dgm:pt>
    <dgm:pt modelId="{3B39BA6F-D188-4CB2-9D2D-70B25F2DD174}" type="parTrans" cxnId="{3A78BA17-145F-4557-BAFA-464A915C741E}">
      <dgm:prSet/>
      <dgm:spPr/>
      <dgm:t>
        <a:bodyPr/>
        <a:lstStyle/>
        <a:p>
          <a:endParaRPr lang="el-GR"/>
        </a:p>
      </dgm:t>
    </dgm:pt>
    <dgm:pt modelId="{55921A16-6774-4C65-833F-CCB741EC2635}" type="sibTrans" cxnId="{3A78BA17-145F-4557-BAFA-464A915C741E}">
      <dgm:prSet/>
      <dgm:spPr/>
      <dgm:t>
        <a:bodyPr/>
        <a:lstStyle/>
        <a:p>
          <a:endParaRPr lang="el-GR"/>
        </a:p>
      </dgm:t>
    </dgm:pt>
    <dgm:pt modelId="{38AD2454-B8E8-4895-9C1A-B966A487AFD3}">
      <dgm:prSet/>
      <dgm:spPr>
        <a:solidFill>
          <a:srgbClr val="888A46"/>
        </a:solidFill>
      </dgm:spPr>
      <dgm:t>
        <a:bodyPr/>
        <a:lstStyle/>
        <a:p>
          <a:r>
            <a:rPr lang="el-GR" dirty="0"/>
            <a:t>Να προσδιορίζουμε τις αρχές του Κράτους Δικαίου</a:t>
          </a:r>
        </a:p>
      </dgm:t>
    </dgm:pt>
    <dgm:pt modelId="{776209EF-A635-4134-8978-D9ACE084BCFA}" type="parTrans" cxnId="{76577763-3790-4BCB-AD90-1185D6DB9EDF}">
      <dgm:prSet/>
      <dgm:spPr/>
      <dgm:t>
        <a:bodyPr/>
        <a:lstStyle/>
        <a:p>
          <a:endParaRPr lang="el-GR"/>
        </a:p>
      </dgm:t>
    </dgm:pt>
    <dgm:pt modelId="{1B48CBC7-C148-4C21-925F-C346469ADAC5}" type="sibTrans" cxnId="{76577763-3790-4BCB-AD90-1185D6DB9EDF}">
      <dgm:prSet/>
      <dgm:spPr/>
      <dgm:t>
        <a:bodyPr/>
        <a:lstStyle/>
        <a:p>
          <a:endParaRPr lang="el-GR"/>
        </a:p>
      </dgm:t>
    </dgm:pt>
    <dgm:pt modelId="{5D16B682-69C4-4943-97DF-F6329B3DA5A8}" type="pres">
      <dgm:prSet presAssocID="{290A788B-5F56-4C43-88A2-092C5C0735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CA3D564-0B4D-4BD2-9FEA-4355CFBC9401}" type="pres">
      <dgm:prSet presAssocID="{49D80C72-77F7-41EA-AA46-CB99685C4C7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AB47E8-FDC8-44B8-95C5-EF22E5294455}" type="pres">
      <dgm:prSet presAssocID="{A05F7F33-7366-43CB-B27A-AAE03163A99B}" presName="spacer" presStyleCnt="0"/>
      <dgm:spPr/>
    </dgm:pt>
    <dgm:pt modelId="{5004EA2D-D193-4020-B778-51D44512F578}" type="pres">
      <dgm:prSet presAssocID="{2965ED4F-4BE3-48FB-93CF-FE1C2E38476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8B697B-DFEB-4C6D-ADBE-6045F3280B42}" type="pres">
      <dgm:prSet presAssocID="{55921A16-6774-4C65-833F-CCB741EC2635}" presName="spacer" presStyleCnt="0"/>
      <dgm:spPr/>
    </dgm:pt>
    <dgm:pt modelId="{B3552076-BC61-4C76-874A-6567A48D2CC1}" type="pres">
      <dgm:prSet presAssocID="{38AD2454-B8E8-4895-9C1A-B966A487AFD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A78BA17-145F-4557-BAFA-464A915C741E}" srcId="{290A788B-5F56-4C43-88A2-092C5C073584}" destId="{2965ED4F-4BE3-48FB-93CF-FE1C2E384766}" srcOrd="1" destOrd="0" parTransId="{3B39BA6F-D188-4CB2-9D2D-70B25F2DD174}" sibTransId="{55921A16-6774-4C65-833F-CCB741EC2635}"/>
    <dgm:cxn modelId="{B67327AF-8D03-4BFB-8E03-C0F60045E3F5}" type="presOf" srcId="{49D80C72-77F7-41EA-AA46-CB99685C4C74}" destId="{0CA3D564-0B4D-4BD2-9FEA-4355CFBC9401}" srcOrd="0" destOrd="0" presId="urn:microsoft.com/office/officeart/2005/8/layout/vList2"/>
    <dgm:cxn modelId="{76577763-3790-4BCB-AD90-1185D6DB9EDF}" srcId="{290A788B-5F56-4C43-88A2-092C5C073584}" destId="{38AD2454-B8E8-4895-9C1A-B966A487AFD3}" srcOrd="2" destOrd="0" parTransId="{776209EF-A635-4134-8978-D9ACE084BCFA}" sibTransId="{1B48CBC7-C148-4C21-925F-C346469ADAC5}"/>
    <dgm:cxn modelId="{E6192378-9206-49CC-BC7F-2B25AD9AAC24}" type="presOf" srcId="{38AD2454-B8E8-4895-9C1A-B966A487AFD3}" destId="{B3552076-BC61-4C76-874A-6567A48D2CC1}" srcOrd="0" destOrd="0" presId="urn:microsoft.com/office/officeart/2005/8/layout/vList2"/>
    <dgm:cxn modelId="{378078EC-7D95-4144-B55F-4D93E1D62C03}" type="presOf" srcId="{290A788B-5F56-4C43-88A2-092C5C073584}" destId="{5D16B682-69C4-4943-97DF-F6329B3DA5A8}" srcOrd="0" destOrd="0" presId="urn:microsoft.com/office/officeart/2005/8/layout/vList2"/>
    <dgm:cxn modelId="{6EB44BF3-F377-4C58-A9A4-DE2BC74859DB}" srcId="{290A788B-5F56-4C43-88A2-092C5C073584}" destId="{49D80C72-77F7-41EA-AA46-CB99685C4C74}" srcOrd="0" destOrd="0" parTransId="{183ACD0A-E474-454F-9010-D4E45ECE9A68}" sibTransId="{A05F7F33-7366-43CB-B27A-AAE03163A99B}"/>
    <dgm:cxn modelId="{61C10937-AD87-487B-9670-32E6F0A7C1C4}" type="presOf" srcId="{2965ED4F-4BE3-48FB-93CF-FE1C2E384766}" destId="{5004EA2D-D193-4020-B778-51D44512F578}" srcOrd="0" destOrd="0" presId="urn:microsoft.com/office/officeart/2005/8/layout/vList2"/>
    <dgm:cxn modelId="{154D8B99-D6D9-4684-8CE4-4C22D65A7D4A}" type="presParOf" srcId="{5D16B682-69C4-4943-97DF-F6329B3DA5A8}" destId="{0CA3D564-0B4D-4BD2-9FEA-4355CFBC9401}" srcOrd="0" destOrd="0" presId="urn:microsoft.com/office/officeart/2005/8/layout/vList2"/>
    <dgm:cxn modelId="{8A58FBF3-690D-419C-BC37-C007FF2848D7}" type="presParOf" srcId="{5D16B682-69C4-4943-97DF-F6329B3DA5A8}" destId="{36AB47E8-FDC8-44B8-95C5-EF22E5294455}" srcOrd="1" destOrd="0" presId="urn:microsoft.com/office/officeart/2005/8/layout/vList2"/>
    <dgm:cxn modelId="{EC4BC1D3-FD91-4709-81DC-C6D0E98B24A4}" type="presParOf" srcId="{5D16B682-69C4-4943-97DF-F6329B3DA5A8}" destId="{5004EA2D-D193-4020-B778-51D44512F578}" srcOrd="2" destOrd="0" presId="urn:microsoft.com/office/officeart/2005/8/layout/vList2"/>
    <dgm:cxn modelId="{6B40793E-E7DB-458F-B474-638FC125A118}" type="presParOf" srcId="{5D16B682-69C4-4943-97DF-F6329B3DA5A8}" destId="{2B8B697B-DFEB-4C6D-ADBE-6045F3280B42}" srcOrd="3" destOrd="0" presId="urn:microsoft.com/office/officeart/2005/8/layout/vList2"/>
    <dgm:cxn modelId="{AE0B5904-5D73-4B39-97EC-FAD6F5B0A9D6}" type="presParOf" srcId="{5D16B682-69C4-4943-97DF-F6329B3DA5A8}" destId="{B3552076-BC61-4C76-874A-6567A48D2C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2B7C42-9A5F-455E-BF2C-17FBD2848A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55F659-3FCE-4ABA-9909-417717B7D137}">
      <dgm:prSet/>
      <dgm:spPr/>
      <dgm:t>
        <a:bodyPr/>
        <a:lstStyle/>
        <a:p>
          <a:r>
            <a:rPr lang="el-GR"/>
            <a:t>Τι είναι το Σύνταγμα και ποιος ο ρόλος του;</a:t>
          </a:r>
          <a:endParaRPr lang="en-US"/>
        </a:p>
      </dgm:t>
    </dgm:pt>
    <dgm:pt modelId="{5A2F6A24-4131-4620-8BD5-343642AE234F}" type="parTrans" cxnId="{CACAC31D-E968-4673-9438-BC071AF2C201}">
      <dgm:prSet/>
      <dgm:spPr/>
      <dgm:t>
        <a:bodyPr/>
        <a:lstStyle/>
        <a:p>
          <a:endParaRPr lang="en-US"/>
        </a:p>
      </dgm:t>
    </dgm:pt>
    <dgm:pt modelId="{4E119CDB-8FF0-41ED-9F47-4BE5135244E5}" type="sibTrans" cxnId="{CACAC31D-E968-4673-9438-BC071AF2C201}">
      <dgm:prSet/>
      <dgm:spPr/>
      <dgm:t>
        <a:bodyPr/>
        <a:lstStyle/>
        <a:p>
          <a:endParaRPr lang="en-US"/>
        </a:p>
      </dgm:t>
    </dgm:pt>
    <dgm:pt modelId="{5B8877BC-D41C-450A-B656-5DC790C7455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l-GR"/>
            <a:t>Γιατί το Σύνταγμα θεωρείται σημαντικό για τους απλούς πολίτες; </a:t>
          </a:r>
          <a:endParaRPr lang="en-US"/>
        </a:p>
      </dgm:t>
    </dgm:pt>
    <dgm:pt modelId="{8299E46D-D953-4CE0-AB60-0205A22C506F}" type="parTrans" cxnId="{6DE152FE-7E1F-4422-9C7D-7FAF69741275}">
      <dgm:prSet/>
      <dgm:spPr/>
      <dgm:t>
        <a:bodyPr/>
        <a:lstStyle/>
        <a:p>
          <a:endParaRPr lang="en-US"/>
        </a:p>
      </dgm:t>
    </dgm:pt>
    <dgm:pt modelId="{08733385-0EFD-42F1-9475-2ACF0022AFA7}" type="sibTrans" cxnId="{6DE152FE-7E1F-4422-9C7D-7FAF69741275}">
      <dgm:prSet/>
      <dgm:spPr/>
      <dgm:t>
        <a:bodyPr/>
        <a:lstStyle/>
        <a:p>
          <a:endParaRPr lang="en-US"/>
        </a:p>
      </dgm:t>
    </dgm:pt>
    <dgm:pt modelId="{702B2D8B-350D-421F-B941-B5ECC0F48681}" type="pres">
      <dgm:prSet presAssocID="{A62B7C42-9A5F-455E-BF2C-17FBD2848A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2419CD2-ADA0-4580-89BF-ACF5A66D8332}" type="pres">
      <dgm:prSet presAssocID="{2655F659-3FCE-4ABA-9909-417717B7D13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B01CBA7-5453-4F49-B0FD-A68215237A03}" type="pres">
      <dgm:prSet presAssocID="{4E119CDB-8FF0-41ED-9F47-4BE5135244E5}" presName="spacer" presStyleCnt="0"/>
      <dgm:spPr/>
    </dgm:pt>
    <dgm:pt modelId="{F46196C7-DE8A-4FBF-89C9-9B09839F8B7A}" type="pres">
      <dgm:prSet presAssocID="{5B8877BC-D41C-450A-B656-5DC790C7455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DE152FE-7E1F-4422-9C7D-7FAF69741275}" srcId="{A62B7C42-9A5F-455E-BF2C-17FBD2848A23}" destId="{5B8877BC-D41C-450A-B656-5DC790C74554}" srcOrd="1" destOrd="0" parTransId="{8299E46D-D953-4CE0-AB60-0205A22C506F}" sibTransId="{08733385-0EFD-42F1-9475-2ACF0022AFA7}"/>
    <dgm:cxn modelId="{CACAC31D-E968-4673-9438-BC071AF2C201}" srcId="{A62B7C42-9A5F-455E-BF2C-17FBD2848A23}" destId="{2655F659-3FCE-4ABA-9909-417717B7D137}" srcOrd="0" destOrd="0" parTransId="{5A2F6A24-4131-4620-8BD5-343642AE234F}" sibTransId="{4E119CDB-8FF0-41ED-9F47-4BE5135244E5}"/>
    <dgm:cxn modelId="{F08D1EEB-5434-42D9-9691-B4E7F08A8CC0}" type="presOf" srcId="{A62B7C42-9A5F-455E-BF2C-17FBD2848A23}" destId="{702B2D8B-350D-421F-B941-B5ECC0F48681}" srcOrd="0" destOrd="0" presId="urn:microsoft.com/office/officeart/2005/8/layout/vList2"/>
    <dgm:cxn modelId="{3F74292C-877D-4A25-9BAC-7C56781A17A9}" type="presOf" srcId="{2655F659-3FCE-4ABA-9909-417717B7D137}" destId="{C2419CD2-ADA0-4580-89BF-ACF5A66D8332}" srcOrd="0" destOrd="0" presId="urn:microsoft.com/office/officeart/2005/8/layout/vList2"/>
    <dgm:cxn modelId="{83EC1185-4D08-48AA-BD53-928293BED2E7}" type="presOf" srcId="{5B8877BC-D41C-450A-B656-5DC790C74554}" destId="{F46196C7-DE8A-4FBF-89C9-9B09839F8B7A}" srcOrd="0" destOrd="0" presId="urn:microsoft.com/office/officeart/2005/8/layout/vList2"/>
    <dgm:cxn modelId="{C7E41DA2-683A-4AF8-9BD6-C86AD9987AC7}" type="presParOf" srcId="{702B2D8B-350D-421F-B941-B5ECC0F48681}" destId="{C2419CD2-ADA0-4580-89BF-ACF5A66D8332}" srcOrd="0" destOrd="0" presId="urn:microsoft.com/office/officeart/2005/8/layout/vList2"/>
    <dgm:cxn modelId="{4F66D0AA-9AF1-41BB-A78A-3E69F45894FD}" type="presParOf" srcId="{702B2D8B-350D-421F-B941-B5ECC0F48681}" destId="{8B01CBA7-5453-4F49-B0FD-A68215237A03}" srcOrd="1" destOrd="0" presId="urn:microsoft.com/office/officeart/2005/8/layout/vList2"/>
    <dgm:cxn modelId="{3DB039B3-AE49-4A00-A2A2-8068EE1A0822}" type="presParOf" srcId="{702B2D8B-350D-421F-B941-B5ECC0F48681}" destId="{F46196C7-DE8A-4FBF-89C9-9B09839F8B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38C407-4840-4547-BF2A-3BFCBC26EA4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4433FC1-0266-4372-83FF-F816E7BCF44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5C6B1"/>
        </a:solidFill>
      </dgm:spPr>
      <dgm:t>
        <a:bodyPr/>
        <a:lstStyle/>
        <a:p>
          <a:pPr algn="ctr"/>
          <a:r>
            <a:rPr lang="el-GR" sz="6000" dirty="0">
              <a:latin typeface="+mn-lt"/>
            </a:rPr>
            <a:t>Αρχή της </a:t>
          </a:r>
          <a:r>
            <a:rPr lang="el-GR" sz="6000" b="1" dirty="0">
              <a:latin typeface="+mn-lt"/>
            </a:rPr>
            <a:t>λαϊκής κυριαρχίας</a:t>
          </a:r>
        </a:p>
        <a:p>
          <a:pPr algn="just"/>
          <a:r>
            <a:rPr lang="el-GR" sz="4000" dirty="0"/>
            <a:t> Πηγή όλων των εξουσιών είναι ο </a:t>
          </a:r>
          <a:r>
            <a:rPr lang="el-GR" sz="4000" b="1" dirty="0"/>
            <a:t>λαός</a:t>
          </a:r>
          <a:r>
            <a:rPr lang="el-GR" sz="4000" dirty="0"/>
            <a:t>. Κορυφαίο άρθρο είναι αυτό στο οποίο αναφέρεται ότι </a:t>
          </a:r>
          <a:r>
            <a:rPr lang="el-GR" sz="4000" b="1" u="sng" dirty="0"/>
            <a:t>«όλες οι εξουσίες πηγάζουν από το Λαό</a:t>
          </a:r>
          <a:r>
            <a:rPr lang="el-GR" sz="4000" dirty="0"/>
            <a:t> και ασκούνται υπέρ αυτού και του έθνους» (άρθρο 1 </a:t>
          </a:r>
          <a:r>
            <a:rPr lang="el-GR" sz="4000" dirty="0" err="1"/>
            <a:t>Συντ</a:t>
          </a:r>
          <a:r>
            <a:rPr lang="el-GR" sz="4000" dirty="0"/>
            <a:t>).</a:t>
          </a:r>
        </a:p>
      </dgm:t>
    </dgm:pt>
    <dgm:pt modelId="{D6F68CC8-F643-4EB7-A9F1-78CB9BEA6761}" type="parTrans" cxnId="{0A288149-E9DC-4CAA-83E8-0CC91ABDB5C1}">
      <dgm:prSet/>
      <dgm:spPr/>
      <dgm:t>
        <a:bodyPr/>
        <a:lstStyle/>
        <a:p>
          <a:endParaRPr lang="el-GR"/>
        </a:p>
      </dgm:t>
    </dgm:pt>
    <dgm:pt modelId="{447FD0F2-9D90-48CE-8376-B6B7074CF3D7}" type="sibTrans" cxnId="{0A288149-E9DC-4CAA-83E8-0CC91ABDB5C1}">
      <dgm:prSet/>
      <dgm:spPr/>
      <dgm:t>
        <a:bodyPr/>
        <a:lstStyle/>
        <a:p>
          <a:endParaRPr lang="el-GR"/>
        </a:p>
      </dgm:t>
    </dgm:pt>
    <dgm:pt modelId="{DC6D732C-34B9-4580-8FF1-C201743FBD02}" type="pres">
      <dgm:prSet presAssocID="{3638C407-4840-4547-BF2A-3BFCBC26EA4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2CD5D99-47AD-4CA2-B921-716C20D2BEFB}" type="pres">
      <dgm:prSet presAssocID="{F4433FC1-0266-4372-83FF-F816E7BCF44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A288149-E9DC-4CAA-83E8-0CC91ABDB5C1}" srcId="{3638C407-4840-4547-BF2A-3BFCBC26EA42}" destId="{F4433FC1-0266-4372-83FF-F816E7BCF444}" srcOrd="0" destOrd="0" parTransId="{D6F68CC8-F643-4EB7-A9F1-78CB9BEA6761}" sibTransId="{447FD0F2-9D90-48CE-8376-B6B7074CF3D7}"/>
    <dgm:cxn modelId="{308C3229-E531-401B-AB5B-048421A8ECA7}" type="presOf" srcId="{F4433FC1-0266-4372-83FF-F816E7BCF444}" destId="{42CD5D99-47AD-4CA2-B921-716C20D2BEFB}" srcOrd="0" destOrd="0" presId="urn:microsoft.com/office/officeart/2005/8/layout/process1"/>
    <dgm:cxn modelId="{67A86163-73C8-4ACC-B13D-E8379FFCA37F}" type="presOf" srcId="{3638C407-4840-4547-BF2A-3BFCBC26EA42}" destId="{DC6D732C-34B9-4580-8FF1-C201743FBD02}" srcOrd="0" destOrd="0" presId="urn:microsoft.com/office/officeart/2005/8/layout/process1"/>
    <dgm:cxn modelId="{CBC41BBB-8F6B-4123-920F-E6606C237AA7}" type="presParOf" srcId="{DC6D732C-34B9-4580-8FF1-C201743FBD02}" destId="{42CD5D99-47AD-4CA2-B921-716C20D2BEF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3D564-0B4D-4BD2-9FEA-4355CFBC9401}">
      <dsp:nvSpPr>
        <dsp:cNvPr id="0" name=""/>
        <dsp:cNvSpPr/>
      </dsp:nvSpPr>
      <dsp:spPr>
        <a:xfrm>
          <a:off x="0" y="854490"/>
          <a:ext cx="10572482" cy="9114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Να εξηγούμε την έννοια της Λαϊκής Κυριαρχίας</a:t>
          </a:r>
        </a:p>
      </dsp:txBody>
      <dsp:txXfrm>
        <a:off x="44492" y="898982"/>
        <a:ext cx="10483498" cy="822446"/>
      </dsp:txXfrm>
    </dsp:sp>
    <dsp:sp modelId="{5004EA2D-D193-4020-B778-51D44512F578}">
      <dsp:nvSpPr>
        <dsp:cNvPr id="0" name=""/>
        <dsp:cNvSpPr/>
      </dsp:nvSpPr>
      <dsp:spPr>
        <a:xfrm>
          <a:off x="0" y="1875361"/>
          <a:ext cx="10572482" cy="911430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Να ονοματίζουμε τα μέτρα που την κατοχυρώνουν</a:t>
          </a:r>
        </a:p>
      </dsp:txBody>
      <dsp:txXfrm>
        <a:off x="44492" y="1919853"/>
        <a:ext cx="10483498" cy="822446"/>
      </dsp:txXfrm>
    </dsp:sp>
    <dsp:sp modelId="{B3552076-BC61-4C76-874A-6567A48D2CC1}">
      <dsp:nvSpPr>
        <dsp:cNvPr id="0" name=""/>
        <dsp:cNvSpPr/>
      </dsp:nvSpPr>
      <dsp:spPr>
        <a:xfrm>
          <a:off x="0" y="2896230"/>
          <a:ext cx="10572482" cy="911430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Να προσδιορίζουμε τις αρχές του Κράτους Δικαίου</a:t>
          </a:r>
        </a:p>
      </dsp:txBody>
      <dsp:txXfrm>
        <a:off x="44492" y="2940722"/>
        <a:ext cx="10483498" cy="822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19CD2-ADA0-4580-89BF-ACF5A66D8332}">
      <dsp:nvSpPr>
        <dsp:cNvPr id="0" name=""/>
        <dsp:cNvSpPr/>
      </dsp:nvSpPr>
      <dsp:spPr>
        <a:xfrm>
          <a:off x="0" y="269925"/>
          <a:ext cx="6245265" cy="246138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/>
            <a:t>Τι είναι το Σύνταγμα και ποιος ο ρόλος του;</a:t>
          </a:r>
          <a:endParaRPr lang="en-US" sz="4400" kern="1200"/>
        </a:p>
      </dsp:txBody>
      <dsp:txXfrm>
        <a:off x="120155" y="390080"/>
        <a:ext cx="6004955" cy="2221077"/>
      </dsp:txXfrm>
    </dsp:sp>
    <dsp:sp modelId="{F46196C7-DE8A-4FBF-89C9-9B09839F8B7A}">
      <dsp:nvSpPr>
        <dsp:cNvPr id="0" name=""/>
        <dsp:cNvSpPr/>
      </dsp:nvSpPr>
      <dsp:spPr>
        <a:xfrm>
          <a:off x="0" y="2858033"/>
          <a:ext cx="6245265" cy="246138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/>
            <a:t>Γιατί το Σύνταγμα θεωρείται σημαντικό για τους απλούς πολίτες; </a:t>
          </a:r>
          <a:endParaRPr lang="en-US" sz="4400" kern="1200"/>
        </a:p>
      </dsp:txBody>
      <dsp:txXfrm>
        <a:off x="120155" y="2978188"/>
        <a:ext cx="6004955" cy="2221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D5D99-47AD-4CA2-B921-716C20D2BEFB}">
      <dsp:nvSpPr>
        <dsp:cNvPr id="0" name=""/>
        <dsp:cNvSpPr/>
      </dsp:nvSpPr>
      <dsp:spPr>
        <a:xfrm>
          <a:off x="5231" y="0"/>
          <a:ext cx="10703731" cy="520819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6000" kern="1200" dirty="0">
              <a:latin typeface="+mn-lt"/>
            </a:rPr>
            <a:t>Αρχή της </a:t>
          </a:r>
          <a:r>
            <a:rPr lang="el-GR" sz="6000" b="1" kern="1200" dirty="0">
              <a:latin typeface="+mn-lt"/>
            </a:rPr>
            <a:t>λαϊκής κυριαρχίας</a:t>
          </a:r>
        </a:p>
        <a:p>
          <a:pPr marL="0" lvl="0" indent="0" algn="just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kern="1200" dirty="0"/>
            <a:t> Πηγή όλων των εξουσιών είναι ο </a:t>
          </a:r>
          <a:r>
            <a:rPr lang="el-GR" sz="4000" b="1" kern="1200" dirty="0"/>
            <a:t>λαός</a:t>
          </a:r>
          <a:r>
            <a:rPr lang="el-GR" sz="4000" kern="1200" dirty="0"/>
            <a:t>. Κορυφαίο άρθρο είναι αυτό στο οποίο αναφέρεται ότι </a:t>
          </a:r>
          <a:r>
            <a:rPr lang="el-GR" sz="4000" b="1" u="sng" kern="1200" dirty="0"/>
            <a:t>«όλες οι εξουσίες πηγάζουν από το Λαό</a:t>
          </a:r>
          <a:r>
            <a:rPr lang="el-GR" sz="4000" kern="1200" dirty="0"/>
            <a:t> και ασκούνται υπέρ αυτού και του έθνους» (άρθρο 1 </a:t>
          </a:r>
          <a:r>
            <a:rPr lang="el-GR" sz="4000" kern="1200" dirty="0" err="1"/>
            <a:t>Συντ</a:t>
          </a:r>
          <a:r>
            <a:rPr lang="el-GR" sz="4000" kern="1200" dirty="0"/>
            <a:t>).</a:t>
          </a:r>
        </a:p>
      </dsp:txBody>
      <dsp:txXfrm>
        <a:off x="157774" y="152543"/>
        <a:ext cx="10398645" cy="4903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443A7-7FF6-4EBE-BAE9-5472E4DEE157}">
      <dsp:nvSpPr>
        <dsp:cNvPr id="0" name=""/>
        <dsp:cNvSpPr/>
      </dsp:nvSpPr>
      <dsp:spPr>
        <a:xfrm>
          <a:off x="0" y="254952"/>
          <a:ext cx="11344237" cy="599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0439" tIns="354076" rIns="880439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Κάθε τέσσερα χρόνια ο λαός εκλέγει τους αντιπροσώπους του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 Όλοι οι Έλληνες πολίτες που συγκεντρώνουν τις προϋποθέσεις που ορίζει το Σύνταγμα, μπορούν να είναι υποψήφιοι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Ο Πρόεδρος της Δημοκρατίας μπορεί να ζητήσει από το λαό να εκφράσει τη γνώμη του με δημοψήφισμα, σύμφωνα με το Σύνταγμα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Οι πολίτες έχουν δικαιώματα συλλογικής δράσης, όπως τα δικαιώματα να συγκεντρώνονται, να φτιάχνουν συνεταιρισμούς, να απεργούν, να φτιάχνουν σωματεία και συλλόγους.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kern="1200" dirty="0"/>
            <a:t> Όλα τα όργανα του κράτους έχουν την υποχρέωση να σέβονται τις αρχές της λαϊκής κυριαρχίας και να ασκούν τις αρμοδιότητές νόμιμα</a:t>
          </a:r>
        </a:p>
      </dsp:txBody>
      <dsp:txXfrm>
        <a:off x="0" y="254952"/>
        <a:ext cx="11344237" cy="5997600"/>
      </dsp:txXfrm>
    </dsp:sp>
    <dsp:sp modelId="{D543A811-A679-49A4-9560-DFB89B03C683}">
      <dsp:nvSpPr>
        <dsp:cNvPr id="0" name=""/>
        <dsp:cNvSpPr/>
      </dsp:nvSpPr>
      <dsp:spPr>
        <a:xfrm>
          <a:off x="567211" y="4032"/>
          <a:ext cx="10039922" cy="5018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0150" tIns="0" rIns="30015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Συνταγματικές διατάξεις για τη </a:t>
          </a:r>
          <a:r>
            <a:rPr lang="el-GR" sz="2800" b="1" kern="1200" dirty="0"/>
            <a:t>Λαϊκή Κυριαρχία</a:t>
          </a:r>
          <a:endParaRPr lang="el-GR" sz="2800" kern="1200" dirty="0"/>
        </a:p>
      </dsp:txBody>
      <dsp:txXfrm>
        <a:off x="591709" y="28530"/>
        <a:ext cx="9990926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74066-93AE-475F-9E77-5048427AFC98}">
      <dsp:nvSpPr>
        <dsp:cNvPr id="0" name=""/>
        <dsp:cNvSpPr/>
      </dsp:nvSpPr>
      <dsp:spPr>
        <a:xfrm>
          <a:off x="0" y="0"/>
          <a:ext cx="10815321" cy="5293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b="1" kern="1200" dirty="0"/>
            <a:t>Κράτος Δικαίου</a:t>
          </a:r>
          <a:r>
            <a:rPr lang="el-GR" sz="3600" kern="1200" dirty="0"/>
            <a:t>: Περιορίζει την αυθαιρεσία της εκάστοτε εξουσίας έναντι των Πολιτών =&gt; Υποχρεώνει την Κρατική Εξουσία να υπακούει τους νόμους που ψηφίζουν οι αντιπρόσωποι των πολιτών. Δηλαδή</a:t>
          </a:r>
        </a:p>
      </dsp:txBody>
      <dsp:txXfrm>
        <a:off x="0" y="0"/>
        <a:ext cx="10815321" cy="2858462"/>
      </dsp:txXfrm>
    </dsp:sp>
    <dsp:sp modelId="{C46B25E5-10B0-4B34-82A6-5670CB24EE7A}">
      <dsp:nvSpPr>
        <dsp:cNvPr id="0" name=""/>
        <dsp:cNvSpPr/>
      </dsp:nvSpPr>
      <dsp:spPr>
        <a:xfrm>
          <a:off x="5280" y="2752593"/>
          <a:ext cx="3601586" cy="243498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Κάθε πράξη, οποιουδήποτε οργάνου της εξουσίας, πρέπει να προβλέπεται από το Σύνταγμα και τον νόμο (αρχή της νομιμότητας). Οποιαδήποτε απόφαση παίρνει πρέπει επακριβώς στον ποινικό κώδικα.</a:t>
          </a:r>
        </a:p>
      </dsp:txBody>
      <dsp:txXfrm>
        <a:off x="5280" y="2752593"/>
        <a:ext cx="3601586" cy="2434986"/>
      </dsp:txXfrm>
    </dsp:sp>
    <dsp:sp modelId="{EEA897F6-2CE2-4F22-8B14-6FEA6AB855BD}">
      <dsp:nvSpPr>
        <dsp:cNvPr id="0" name=""/>
        <dsp:cNvSpPr/>
      </dsp:nvSpPr>
      <dsp:spPr>
        <a:xfrm>
          <a:off x="3606867" y="2752593"/>
          <a:ext cx="3601586" cy="243498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Κατοχυρώνεται η προστασία των θεμελιωδών δικαιωμάτων των πολιτών στο Σύνταγμα (π.χ. ελευθερία σκέψης).</a:t>
          </a:r>
        </a:p>
      </dsp:txBody>
      <dsp:txXfrm>
        <a:off x="3606867" y="2752593"/>
        <a:ext cx="3601586" cy="2434986"/>
      </dsp:txXfrm>
    </dsp:sp>
    <dsp:sp modelId="{4143F9F9-6D3E-4F87-B8C1-79345C095A67}">
      <dsp:nvSpPr>
        <dsp:cNvPr id="0" name=""/>
        <dsp:cNvSpPr/>
      </dsp:nvSpPr>
      <dsp:spPr>
        <a:xfrm>
          <a:off x="7208453" y="2752593"/>
          <a:ext cx="3601586" cy="243498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 Κατοχυρώνεται η ανεξαρτησία των δικαστών από την επιρροή των άλλων κρατικών οργάνων </a:t>
          </a:r>
        </a:p>
      </dsp:txBody>
      <dsp:txXfrm>
        <a:off x="7208453" y="2752593"/>
        <a:ext cx="3601586" cy="2434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3/10/2025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D5B339F4-93B9-4E04-9721-143AD6782E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734DDD3-F723-4DD3-8ABE-EC0B2AC87D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522324" y="0"/>
            <a:ext cx="7147352" cy="5777808"/>
            <a:chOff x="329184" y="1"/>
            <a:chExt cx="524256" cy="577780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F7C8EA93-3210-4C62-99E9-153C275E3A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5EB7D2A2-F448-44D4-938C-DC84CBCB3B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551961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1961"/>
            <a:ext cx="9144000" cy="2387600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l-GR" sz="3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8: Τα πολιτεύματα και το Σύνταγμα</a:t>
            </a:r>
            <a:br>
              <a:rPr lang="el-GR" sz="3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8.4.Α. Βασικές αρχές του Συντάγματος: Λαϊκή Κυριαρχία &amp; Κράτος Δικαίου</a:t>
            </a:r>
            <a:br>
              <a:rPr lang="el-GR" sz="33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(Α’ Μέρος)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3712"/>
            <a:ext cx="9144000" cy="1563686"/>
          </a:xfrm>
        </p:spPr>
        <p:txBody>
          <a:bodyPr>
            <a:normAutofit/>
          </a:bodyPr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Πολιτική Αγωγή Γ΄ Γυμνάσιου, βιβλίο μαθητή, Κεφ. 8.4.1- 8.4.2., σ. 71-73.</a:t>
            </a:r>
          </a:p>
        </p:txBody>
      </p:sp>
    </p:spTree>
    <p:extLst>
      <p:ext uri="{BB962C8B-B14F-4D97-AF65-F5344CB8AC3E}">
        <p14:creationId xmlns:p14="http://schemas.microsoft.com/office/powerpoint/2010/main" xmlns="" val="235676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62634" cy="8889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ΔΙΔΑΚΤΙΚΟΙ ΣΤΟΧΟΙ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706995671"/>
              </p:ext>
            </p:extLst>
          </p:nvPr>
        </p:nvGraphicFramePr>
        <p:xfrm>
          <a:off x="838200" y="1429555"/>
          <a:ext cx="10572482" cy="466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666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2659FDB4-FCBE-4A89-B46D-43D4FA5446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xmlns="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l-GR" sz="620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6200">
                <a:latin typeface="Arial" pitchFamily="34" charset="0"/>
                <a:cs typeface="Arial" pitchFamily="34" charset="0"/>
              </a:rPr>
              <a:t>: </a:t>
            </a:r>
            <a:endParaRPr lang="el-GR" sz="62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C8F51B3F-8331-4E4A-AE96-D47B1006E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Θέση περιεχομένου 6">
            <a:extLst>
              <a:ext uri="{FF2B5EF4-FFF2-40B4-BE49-F238E27FC236}">
                <a16:creationId xmlns:a16="http://schemas.microsoft.com/office/drawing/2014/main" xmlns="" id="{498F5EEE-E85F-C204-A9D5-ABF4282DF2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310092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5463EB0A-3D7C-4AA5-BFA5-8EE5B4BA56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xmlns="" val="1211632149"/>
              </p:ext>
            </p:extLst>
          </p:nvPr>
        </p:nvGraphicFramePr>
        <p:xfrm>
          <a:off x="687386" y="960787"/>
          <a:ext cx="10714195" cy="5208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945AD00-F967-454D-A4B2-39ABA5C88C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4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Αξίες και εφαρμογές της Λαϊκής Κυριαρχίας</a:t>
            </a:r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0F486D5F-174F-C551-28D0-D1518894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 rtl="0"/>
            <a:r>
              <a:rPr lang="el-GR" sz="3100" dirty="0"/>
              <a:t>Μπορείτε να σκεφτείτε σε ποιες αξίες βασίζεται η αρχή Λαϊκής Κυριαρχίας;</a:t>
            </a:r>
          </a:p>
          <a:p>
            <a:pPr lvl="1" rtl="0"/>
            <a:r>
              <a:rPr lang="el-GR" sz="3100" dirty="0"/>
              <a:t>1. Η αρχή της Λαϊκής Κυριαρχίας βασίζεται στην αξία της ισότητας των πολιτών έναντι του Νόμου και στην Ελευθερία τους.</a:t>
            </a:r>
          </a:p>
          <a:p>
            <a:pPr lvl="0" rtl="0"/>
            <a:r>
              <a:rPr lang="el-GR" sz="3100" dirty="0"/>
              <a:t>Μπορείτε να σκεφτείτε ποιες διαδικασίες αποτελούν εφαρμογή της;</a:t>
            </a:r>
          </a:p>
          <a:p>
            <a:pPr lvl="1" rtl="0"/>
            <a:r>
              <a:rPr lang="el-GR" sz="3100" dirty="0"/>
              <a:t>2. Η Λαϊκή Κυριαρχία εφαρμόζεται μέσα από τις εκλογές και το δικαίωμα ψήφου. Η κυριαρχία του λαού ασκείται από το </a:t>
            </a:r>
            <a:r>
              <a:rPr lang="el-GR" sz="3100" b="1" dirty="0"/>
              <a:t>εκλογικό σώμα</a:t>
            </a:r>
            <a:r>
              <a:rPr lang="el-GR" sz="3100" dirty="0"/>
              <a:t> και την πλειοψηφία του, η οποία εκλέγει τα όργανα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553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xmlns="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xmlns="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el-GR" dirty="0" smtClean="0"/>
              <a:t>Συνταγματικές διατάξεις για τη </a:t>
            </a:r>
            <a:r>
              <a:rPr lang="el-GR" b="1" dirty="0" smtClean="0"/>
              <a:t>Λαϊκή Κυριαρχία</a:t>
            </a:r>
            <a:r>
              <a:rPr lang="en-US" b="1" dirty="0" smtClean="0"/>
              <a:t>:</a:t>
            </a:r>
            <a:endParaRPr lang="el-GR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46765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1" algn="just"/>
            <a:r>
              <a:rPr lang="el-GR" sz="2600" dirty="0" smtClean="0"/>
              <a:t>Κάθε τέσσερα χρόνια ο λαός εκλέγει τους αντιπροσώπους του </a:t>
            </a:r>
          </a:p>
          <a:p>
            <a:pPr lvl="1" algn="just"/>
            <a:r>
              <a:rPr lang="el-GR" sz="2600" dirty="0" smtClean="0"/>
              <a:t> Όλοι οι Έλληνες πολίτες που συγκεντρώνουν τις προϋποθέσεις που ορίζει το Σύνταγμα, μπορούν να είναι υποψήφιοι </a:t>
            </a:r>
          </a:p>
          <a:p>
            <a:pPr lvl="1" algn="just"/>
            <a:r>
              <a:rPr lang="el-GR" sz="2600" dirty="0" smtClean="0"/>
              <a:t>Ο Πρόεδρος της Δημοκρατίας μπορεί να ζητήσει από το λαό να εκφράσει τη γνώμη του με δημοψήφισμα, σύμφωνα με το Σύνταγμα </a:t>
            </a:r>
          </a:p>
          <a:p>
            <a:pPr lvl="1" algn="just"/>
            <a:r>
              <a:rPr lang="el-GR" sz="2600" dirty="0" smtClean="0"/>
              <a:t>Οι πολίτες έχουν δικαιώματα συλλογικής δράσης, όπως τα δικαιώματα να συγκεντρώνονται, να φτιάχνουν συνεταιρισμούς, να απεργούν, να φτιάχνουν σωματεία και συλλόγους.</a:t>
            </a:r>
          </a:p>
          <a:p>
            <a:pPr lvl="1" algn="just"/>
            <a:r>
              <a:rPr lang="el-GR" sz="2600" dirty="0" smtClean="0"/>
              <a:t> Όλα τα όργανα του κράτους έχουν την υποχρέωση να σέβονται τις αρχές της λαϊκής κυριαρχίας και να ασκούν τις αρμοδιότητές νόμιμα</a:t>
            </a:r>
          </a:p>
        </p:txBody>
      </p:sp>
    </p:spTree>
    <p:extLst>
      <p:ext uri="{BB962C8B-B14F-4D97-AF65-F5344CB8AC3E}">
        <p14:creationId xmlns:p14="http://schemas.microsoft.com/office/powerpoint/2010/main" xmlns="" val="42912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xmlns="" id="{F3060C83-F051-4F0E-ABAD-AA0DFC48B2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xmlns="" id="{83C98ABE-055B-441F-B07E-44F97F083C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9FDB030-9B49-4CED-8CCD-4D99382388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783CA14-24A1-485C-8B30-D6A5D87987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9A97C86A-04D6-40F7-AE84-31AB43E6A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xmlns="" id="{FF9F2414-84E8-453E-B1F3-389FDE819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xmlns="" id="{3ECA69A1-7536-43AC-85EF-C7106179F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F283B09-F0E0-CA53-1244-8140A70673CD}"/>
              </a:ext>
            </a:extLst>
          </p:cNvPr>
          <p:cNvSpPr txBox="1"/>
          <p:nvPr/>
        </p:nvSpPr>
        <p:spPr>
          <a:xfrm>
            <a:off x="927463" y="5924339"/>
            <a:ext cx="10437224" cy="44627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**Τα αυταρχικά κράτη συνήθως δεν πληρούν κάποιο από τα παραπάνω κριτήρια**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  <p:sp>
        <p:nvSpPr>
          <p:cNvPr id="11" name="10 - Τίτλος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b="1" dirty="0" smtClean="0"/>
              <a:t>Το Κράτος Δικαίου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idx="1"/>
          </p:nvPr>
        </p:nvSpPr>
        <p:spPr>
          <a:xfrm>
            <a:off x="838200" y="1394551"/>
            <a:ext cx="10515600" cy="440535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pPr marL="514350" lvl="0" indent="-514350" algn="just">
              <a:buFont typeface="Wingdings" pitchFamily="2" charset="2"/>
              <a:buChar char="Ø"/>
            </a:pPr>
            <a:r>
              <a:rPr lang="el-GR" dirty="0" smtClean="0"/>
              <a:t>Περιορίζει την αυθαιρεσία της εκάστοτε εξουσίας έναντι των Πολιτών. Υποχρεώνει την Κρατική Εξουσία να υπακούει τους νόμους που ψηφίζουν οι αντιπρόσωποι των πολιτών. Δηλαδή</a:t>
            </a:r>
            <a:r>
              <a:rPr lang="en-US" dirty="0" smtClean="0"/>
              <a:t>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 marL="857250" lvl="1" indent="-400050" algn="just">
              <a:buFont typeface="+mj-lt"/>
              <a:buAutoNum type="arabicPeriod"/>
            </a:pPr>
            <a:r>
              <a:rPr lang="el-GR" sz="2300" dirty="0" smtClean="0"/>
              <a:t>Κάθε πράξη, οποιουδήποτε οργάνου της εξουσίας, πρέπει να προβλέπεται από το Σύνταγμα και τον νόμο (αρχή της νομιμότητας). Οποιαδήποτε απόφαση παίρνει μια δημόσια υπηρεσία ή ένα θεσμικό πρόσωπο (Δήμαρχος, Υπουργός) πρέπει να είναι σύμφωνη με τον νόμο (</a:t>
            </a:r>
            <a:r>
              <a:rPr lang="el-GR" sz="2300" smtClean="0"/>
              <a:t>σύννομη).</a:t>
            </a:r>
            <a:endParaRPr lang="el-GR" sz="2300" dirty="0" smtClean="0"/>
          </a:p>
          <a:p>
            <a:pPr marL="971550" lvl="1" indent="-514350" algn="just">
              <a:buFont typeface="+mj-lt"/>
              <a:buAutoNum type="arabicPeriod"/>
            </a:pPr>
            <a:r>
              <a:rPr lang="el-GR" sz="2300" dirty="0" smtClean="0"/>
              <a:t>Κατοχυρώνεται η προστασία των θεμελιωδών δικαιωμάτων των πολιτών στο Σύνταγμα (π.χ. ελευθερία σκέψης).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l-GR" sz="2300" dirty="0" smtClean="0"/>
              <a:t> Κατοχυρώνεται η ανεξαρτησία των δικαστών από την επιρροή των άλλων κρατικών οργάνων</a:t>
            </a:r>
            <a:r>
              <a:rPr lang="en-US" sz="2300" dirty="0" smtClean="0"/>
              <a:t>.</a:t>
            </a:r>
            <a:r>
              <a:rPr lang="el-GR" sz="23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724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l-GR" sz="3400" dirty="0">
                <a:solidFill>
                  <a:srgbClr val="FFFFFF"/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 </a:t>
            </a:r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8EB09D3-185E-E37A-072A-904A115C8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algn="ctr">
              <a:spcAft>
                <a:spcPts val="1000"/>
              </a:spcAft>
            </a:pPr>
            <a:r>
              <a:rPr lang="el-G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Αξιοποιώντας το εκπαιδευτικό υλικό του μαθήματος και τη συζήτηση εντός τάξης, μπορείς να σκεφτείς προτάσεις που θα ενίσχυαν την αρχή της </a:t>
            </a:r>
            <a:r>
              <a:rPr lang="el-GR" sz="3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Λαϊκής Κυριαρχίας</a:t>
            </a:r>
            <a:r>
              <a:rPr lang="el-G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;  </a:t>
            </a:r>
            <a:endParaRPr lang="el-G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F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32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614</TotalTime>
  <Words>374</Words>
  <Application>Microsoft Office PowerPoint</Application>
  <PresentationFormat>Προσαρμογή</PresentationFormat>
  <Paragraphs>30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8: Τα πολιτεύματα και το Σύνταγμα  8.4.Α. Βασικές αρχές του Συντάγματος: Λαϊκή Κυριαρχία &amp; Κράτος Δικαίου (Α’ Μέρος)</vt:lpstr>
      <vt:lpstr>ΔΙΔΑΚΤΙΚΟΙ ΣΤΟΧΟΙ</vt:lpstr>
      <vt:lpstr>Ανάκληση Γνώσεων: </vt:lpstr>
      <vt:lpstr>Διαφάνεια 4</vt:lpstr>
      <vt:lpstr>Αξίες και εφαρμογές της Λαϊκής Κυριαρχίας</vt:lpstr>
      <vt:lpstr>Συνταγματικές διατάξεις για τη Λαϊκή Κυριαρχία:</vt:lpstr>
      <vt:lpstr>Το Κράτος Δικαίου:</vt:lpstr>
      <vt:lpstr>Δραστηριότητα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28</cp:revision>
  <dcterms:created xsi:type="dcterms:W3CDTF">2023-09-14T16:34:34Z</dcterms:created>
  <dcterms:modified xsi:type="dcterms:W3CDTF">2025-03-10T08:02:51Z</dcterms:modified>
</cp:coreProperties>
</file>