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</p:sldMasterIdLst>
  <p:sldIdLst>
    <p:sldId id="256" r:id="rId2"/>
    <p:sldId id="257" r:id="rId3"/>
    <p:sldId id="259" r:id="rId4"/>
    <p:sldId id="260" r:id="rId5"/>
    <p:sldId id="266" r:id="rId6"/>
    <p:sldId id="267" r:id="rId7"/>
    <p:sldId id="268" r:id="rId8"/>
    <p:sldId id="269" r:id="rId9"/>
    <p:sldId id="264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0A788B-5F56-4C43-88A2-092C5C073584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l-GR"/>
        </a:p>
      </dgm:t>
    </dgm:pt>
    <dgm:pt modelId="{75620167-E4CC-45B5-A97D-9290D755C0E6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l-GR" dirty="0"/>
            <a:t>Να εξηγούμε την έννοια του Κοινωνικού Κράτους και να αναλύουμε τους σκοπούς τους</a:t>
          </a:r>
        </a:p>
      </dgm:t>
    </dgm:pt>
    <dgm:pt modelId="{88671CA1-1DFA-45DE-BB69-C0C2AF15BE5C}" type="parTrans" cxnId="{250FD86B-063A-44D6-883D-EC882500DF21}">
      <dgm:prSet/>
      <dgm:spPr/>
      <dgm:t>
        <a:bodyPr/>
        <a:lstStyle/>
        <a:p>
          <a:endParaRPr lang="el-GR"/>
        </a:p>
      </dgm:t>
    </dgm:pt>
    <dgm:pt modelId="{7F1B72B9-5147-4AF3-8253-0EB1FA1CECA4}" type="sibTrans" cxnId="{250FD86B-063A-44D6-883D-EC882500DF21}">
      <dgm:prSet/>
      <dgm:spPr/>
      <dgm:t>
        <a:bodyPr/>
        <a:lstStyle/>
        <a:p>
          <a:endParaRPr lang="el-GR"/>
        </a:p>
      </dgm:t>
    </dgm:pt>
    <dgm:pt modelId="{80028C9F-4C59-44ED-BB92-A11C26E1365E}">
      <dgm:prSet/>
      <dgm:spPr>
        <a:solidFill>
          <a:schemeClr val="accent6"/>
        </a:solidFill>
      </dgm:spPr>
      <dgm:t>
        <a:bodyPr/>
        <a:lstStyle/>
        <a:p>
          <a:r>
            <a:rPr lang="el-GR"/>
            <a:t>Να αναλύουμε την έννοια της Αρχής της Διάκρισης των εξουσιών</a:t>
          </a:r>
        </a:p>
      </dgm:t>
    </dgm:pt>
    <dgm:pt modelId="{F0EC8E26-B01C-4DF6-9473-5C7CA870F8D3}" type="parTrans" cxnId="{5EAB04CD-A041-427B-A211-E40CB0642EE4}">
      <dgm:prSet/>
      <dgm:spPr/>
      <dgm:t>
        <a:bodyPr/>
        <a:lstStyle/>
        <a:p>
          <a:endParaRPr lang="el-GR"/>
        </a:p>
      </dgm:t>
    </dgm:pt>
    <dgm:pt modelId="{4881E830-673D-4533-88E8-6BEB03A2E29D}" type="sibTrans" cxnId="{5EAB04CD-A041-427B-A211-E40CB0642EE4}">
      <dgm:prSet/>
      <dgm:spPr/>
      <dgm:t>
        <a:bodyPr/>
        <a:lstStyle/>
        <a:p>
          <a:endParaRPr lang="el-GR"/>
        </a:p>
      </dgm:t>
    </dgm:pt>
    <dgm:pt modelId="{625D98F3-CD24-48AC-94A1-3D218CCE2144}">
      <dgm:prSet/>
      <dgm:spPr>
        <a:solidFill>
          <a:srgbClr val="0070C0"/>
        </a:solidFill>
      </dgm:spPr>
      <dgm:t>
        <a:bodyPr/>
        <a:lstStyle/>
        <a:p>
          <a:r>
            <a:rPr lang="el-GR"/>
            <a:t>Να ταξινομούμε τις εξουσίες του Κράτους σε Νομοθετική, Εκτελεστική, Δικαστική</a:t>
          </a:r>
        </a:p>
      </dgm:t>
    </dgm:pt>
    <dgm:pt modelId="{4A770D78-BB03-4FFE-9E22-19A845BD985C}" type="parTrans" cxnId="{D5D89CB8-9B0A-470A-B2E8-B58F35D39FD3}">
      <dgm:prSet/>
      <dgm:spPr/>
      <dgm:t>
        <a:bodyPr/>
        <a:lstStyle/>
        <a:p>
          <a:endParaRPr lang="el-GR"/>
        </a:p>
      </dgm:t>
    </dgm:pt>
    <dgm:pt modelId="{277359A7-2907-49A5-BABD-FAB1324AF6EE}" type="sibTrans" cxnId="{D5D89CB8-9B0A-470A-B2E8-B58F35D39FD3}">
      <dgm:prSet/>
      <dgm:spPr/>
      <dgm:t>
        <a:bodyPr/>
        <a:lstStyle/>
        <a:p>
          <a:endParaRPr lang="el-GR"/>
        </a:p>
      </dgm:t>
    </dgm:pt>
    <dgm:pt modelId="{5D16B682-69C4-4943-97DF-F6329B3DA5A8}" type="pres">
      <dgm:prSet presAssocID="{290A788B-5F56-4C43-88A2-092C5C0735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DE5BB91-EFEB-4F00-A164-26E2506329C2}" type="pres">
      <dgm:prSet presAssocID="{75620167-E4CC-45B5-A97D-9290D755C0E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F0CE035-CC7B-45E2-B739-491354FDFB73}" type="pres">
      <dgm:prSet presAssocID="{7F1B72B9-5147-4AF3-8253-0EB1FA1CECA4}" presName="spacer" presStyleCnt="0"/>
      <dgm:spPr/>
    </dgm:pt>
    <dgm:pt modelId="{E12281FD-D19B-4A5F-8261-FFE349ECCDD2}" type="pres">
      <dgm:prSet presAssocID="{80028C9F-4C59-44ED-BB92-A11C26E1365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EFEE98C-2B9D-4688-8D09-E311F7631874}" type="pres">
      <dgm:prSet presAssocID="{4881E830-673D-4533-88E8-6BEB03A2E29D}" presName="spacer" presStyleCnt="0"/>
      <dgm:spPr/>
    </dgm:pt>
    <dgm:pt modelId="{0A35370B-3936-4177-828A-7A65460853DA}" type="pres">
      <dgm:prSet presAssocID="{625D98F3-CD24-48AC-94A1-3D218CCE214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250FD86B-063A-44D6-883D-EC882500DF21}" srcId="{290A788B-5F56-4C43-88A2-092C5C073584}" destId="{75620167-E4CC-45B5-A97D-9290D755C0E6}" srcOrd="0" destOrd="0" parTransId="{88671CA1-1DFA-45DE-BB69-C0C2AF15BE5C}" sibTransId="{7F1B72B9-5147-4AF3-8253-0EB1FA1CECA4}"/>
    <dgm:cxn modelId="{CE84F474-EB7E-4855-8A0C-132F0CF7967C}" type="presOf" srcId="{290A788B-5F56-4C43-88A2-092C5C073584}" destId="{5D16B682-69C4-4943-97DF-F6329B3DA5A8}" srcOrd="0" destOrd="0" presId="urn:microsoft.com/office/officeart/2005/8/layout/vList2"/>
    <dgm:cxn modelId="{C169FF52-FDEC-4FD0-BA12-B5E796B6850D}" type="presOf" srcId="{80028C9F-4C59-44ED-BB92-A11C26E1365E}" destId="{E12281FD-D19B-4A5F-8261-FFE349ECCDD2}" srcOrd="0" destOrd="0" presId="urn:microsoft.com/office/officeart/2005/8/layout/vList2"/>
    <dgm:cxn modelId="{5EAB04CD-A041-427B-A211-E40CB0642EE4}" srcId="{290A788B-5F56-4C43-88A2-092C5C073584}" destId="{80028C9F-4C59-44ED-BB92-A11C26E1365E}" srcOrd="1" destOrd="0" parTransId="{F0EC8E26-B01C-4DF6-9473-5C7CA870F8D3}" sibTransId="{4881E830-673D-4533-88E8-6BEB03A2E29D}"/>
    <dgm:cxn modelId="{699BD0E0-E899-485C-A56A-526C46FEDB32}" type="presOf" srcId="{75620167-E4CC-45B5-A97D-9290D755C0E6}" destId="{EDE5BB91-EFEB-4F00-A164-26E2506329C2}" srcOrd="0" destOrd="0" presId="urn:microsoft.com/office/officeart/2005/8/layout/vList2"/>
    <dgm:cxn modelId="{01BB65BF-3928-49EC-91AB-446CF80662CB}" type="presOf" srcId="{625D98F3-CD24-48AC-94A1-3D218CCE2144}" destId="{0A35370B-3936-4177-828A-7A65460853DA}" srcOrd="0" destOrd="0" presId="urn:microsoft.com/office/officeart/2005/8/layout/vList2"/>
    <dgm:cxn modelId="{D5D89CB8-9B0A-470A-B2E8-B58F35D39FD3}" srcId="{290A788B-5F56-4C43-88A2-092C5C073584}" destId="{625D98F3-CD24-48AC-94A1-3D218CCE2144}" srcOrd="2" destOrd="0" parTransId="{4A770D78-BB03-4FFE-9E22-19A845BD985C}" sibTransId="{277359A7-2907-49A5-BABD-FAB1324AF6EE}"/>
    <dgm:cxn modelId="{107437FD-7373-4CFF-8660-5533D962F64E}" type="presParOf" srcId="{5D16B682-69C4-4943-97DF-F6329B3DA5A8}" destId="{EDE5BB91-EFEB-4F00-A164-26E2506329C2}" srcOrd="0" destOrd="0" presId="urn:microsoft.com/office/officeart/2005/8/layout/vList2"/>
    <dgm:cxn modelId="{BECD5360-3543-4EE5-8963-2EFBBA886166}" type="presParOf" srcId="{5D16B682-69C4-4943-97DF-F6329B3DA5A8}" destId="{4F0CE035-CC7B-45E2-B739-491354FDFB73}" srcOrd="1" destOrd="0" presId="urn:microsoft.com/office/officeart/2005/8/layout/vList2"/>
    <dgm:cxn modelId="{36E32749-C8DE-4D1A-B279-4CD5649856C8}" type="presParOf" srcId="{5D16B682-69C4-4943-97DF-F6329B3DA5A8}" destId="{E12281FD-D19B-4A5F-8261-FFE349ECCDD2}" srcOrd="2" destOrd="0" presId="urn:microsoft.com/office/officeart/2005/8/layout/vList2"/>
    <dgm:cxn modelId="{C4D8BB51-6C0D-4146-917E-9496F309DAA1}" type="presParOf" srcId="{5D16B682-69C4-4943-97DF-F6329B3DA5A8}" destId="{EEFEE98C-2B9D-4688-8D09-E311F7631874}" srcOrd="3" destOrd="0" presId="urn:microsoft.com/office/officeart/2005/8/layout/vList2"/>
    <dgm:cxn modelId="{8D3B248F-D812-4DAB-814B-9AB6F1E28935}" type="presParOf" srcId="{5D16B682-69C4-4943-97DF-F6329B3DA5A8}" destId="{0A35370B-3936-4177-828A-7A65460853D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2B7C42-9A5F-455E-BF2C-17FBD2848A2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64D9151-9F3E-4726-83A2-F2145614BFAB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l-GR" dirty="0"/>
            <a:t>Σε ποιες αξίες βασίζεται η έννοια της Λαϊκής Κυριαρχίας; Ποιες συνταγματικές διατάξεις τη διασφαλίζουν</a:t>
          </a:r>
          <a:r>
            <a:rPr lang="en-US" dirty="0"/>
            <a:t>;</a:t>
          </a:r>
          <a:endParaRPr lang="el-GR" dirty="0"/>
        </a:p>
      </dgm:t>
    </dgm:pt>
    <dgm:pt modelId="{39976A27-6378-47F9-9E05-8F38B3022AD6}" type="parTrans" cxnId="{148F6074-0392-4183-A4A6-81A369C9D1D2}">
      <dgm:prSet/>
      <dgm:spPr/>
      <dgm:t>
        <a:bodyPr/>
        <a:lstStyle/>
        <a:p>
          <a:endParaRPr lang="el-GR"/>
        </a:p>
      </dgm:t>
    </dgm:pt>
    <dgm:pt modelId="{FB3D02C0-5BEF-40F7-B742-7456F855AF6E}" type="sibTrans" cxnId="{148F6074-0392-4183-A4A6-81A369C9D1D2}">
      <dgm:prSet/>
      <dgm:spPr/>
      <dgm:t>
        <a:bodyPr/>
        <a:lstStyle/>
        <a:p>
          <a:endParaRPr lang="el-GR"/>
        </a:p>
      </dgm:t>
    </dgm:pt>
    <dgm:pt modelId="{430AA36C-9AEC-4468-AF43-51389956003E}">
      <dgm:prSet/>
      <dgm:spPr>
        <a:solidFill>
          <a:srgbClr val="0070C0"/>
        </a:solidFill>
      </dgm:spPr>
      <dgm:t>
        <a:bodyPr/>
        <a:lstStyle/>
        <a:p>
          <a:r>
            <a:rPr lang="el-GR" dirty="0"/>
            <a:t>Η έννοια του κράτους δικαίου σε τι υποχρεώνει την εξουσία;</a:t>
          </a:r>
        </a:p>
      </dgm:t>
    </dgm:pt>
    <dgm:pt modelId="{8FC3A162-DBE0-4A05-9E37-A02F58A73BBD}" type="parTrans" cxnId="{C2C243F3-E222-47E2-BC17-355E35911F71}">
      <dgm:prSet/>
      <dgm:spPr/>
      <dgm:t>
        <a:bodyPr/>
        <a:lstStyle/>
        <a:p>
          <a:endParaRPr lang="el-GR"/>
        </a:p>
      </dgm:t>
    </dgm:pt>
    <dgm:pt modelId="{05B59779-76A0-4F3C-B839-0CDE09D5D56F}" type="sibTrans" cxnId="{C2C243F3-E222-47E2-BC17-355E35911F71}">
      <dgm:prSet/>
      <dgm:spPr/>
      <dgm:t>
        <a:bodyPr/>
        <a:lstStyle/>
        <a:p>
          <a:endParaRPr lang="el-GR"/>
        </a:p>
      </dgm:t>
    </dgm:pt>
    <dgm:pt modelId="{702B2D8B-350D-421F-B941-B5ECC0F48681}" type="pres">
      <dgm:prSet presAssocID="{A62B7C42-9A5F-455E-BF2C-17FBD2848A2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63DCF9C-097B-443B-94FE-50D317F80209}" type="pres">
      <dgm:prSet presAssocID="{B64D9151-9F3E-4726-83A2-F2145614BFA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7AA8E77-8DC7-4683-9C5C-482D405F37C3}" type="pres">
      <dgm:prSet presAssocID="{FB3D02C0-5BEF-40F7-B742-7456F855AF6E}" presName="spacer" presStyleCnt="0"/>
      <dgm:spPr/>
    </dgm:pt>
    <dgm:pt modelId="{6BD5E8F2-32D7-4C77-8992-7202235B701E}" type="pres">
      <dgm:prSet presAssocID="{430AA36C-9AEC-4468-AF43-51389956003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48F6074-0392-4183-A4A6-81A369C9D1D2}" srcId="{A62B7C42-9A5F-455E-BF2C-17FBD2848A23}" destId="{B64D9151-9F3E-4726-83A2-F2145614BFAB}" srcOrd="0" destOrd="0" parTransId="{39976A27-6378-47F9-9E05-8F38B3022AD6}" sibTransId="{FB3D02C0-5BEF-40F7-B742-7456F855AF6E}"/>
    <dgm:cxn modelId="{C2C243F3-E222-47E2-BC17-355E35911F71}" srcId="{A62B7C42-9A5F-455E-BF2C-17FBD2848A23}" destId="{430AA36C-9AEC-4468-AF43-51389956003E}" srcOrd="1" destOrd="0" parTransId="{8FC3A162-DBE0-4A05-9E37-A02F58A73BBD}" sibTransId="{05B59779-76A0-4F3C-B839-0CDE09D5D56F}"/>
    <dgm:cxn modelId="{8F00C9EE-A8B7-43FD-B2A2-52DBC54FD3A0}" type="presOf" srcId="{B64D9151-9F3E-4726-83A2-F2145614BFAB}" destId="{363DCF9C-097B-443B-94FE-50D317F80209}" srcOrd="0" destOrd="0" presId="urn:microsoft.com/office/officeart/2005/8/layout/vList2"/>
    <dgm:cxn modelId="{6447831D-C8F5-4EED-B5FC-ED6F8EF5311E}" type="presOf" srcId="{A62B7C42-9A5F-455E-BF2C-17FBD2848A23}" destId="{702B2D8B-350D-421F-B941-B5ECC0F48681}" srcOrd="0" destOrd="0" presId="urn:microsoft.com/office/officeart/2005/8/layout/vList2"/>
    <dgm:cxn modelId="{4362DEC7-6494-4135-BDD2-F94706F37FB2}" type="presOf" srcId="{430AA36C-9AEC-4468-AF43-51389956003E}" destId="{6BD5E8F2-32D7-4C77-8992-7202235B701E}" srcOrd="0" destOrd="0" presId="urn:microsoft.com/office/officeart/2005/8/layout/vList2"/>
    <dgm:cxn modelId="{B26B658A-33D1-4D9B-8957-868773FB4841}" type="presParOf" srcId="{702B2D8B-350D-421F-B941-B5ECC0F48681}" destId="{363DCF9C-097B-443B-94FE-50D317F80209}" srcOrd="0" destOrd="0" presId="urn:microsoft.com/office/officeart/2005/8/layout/vList2"/>
    <dgm:cxn modelId="{E0310ECB-BD2E-46A5-9F38-BB01C33FEDCF}" type="presParOf" srcId="{702B2D8B-350D-421F-B941-B5ECC0F48681}" destId="{17AA8E77-8DC7-4683-9C5C-482D405F37C3}" srcOrd="1" destOrd="0" presId="urn:microsoft.com/office/officeart/2005/8/layout/vList2"/>
    <dgm:cxn modelId="{27F36781-0D4F-4BA4-AB8C-E51216FA5346}" type="presParOf" srcId="{702B2D8B-350D-421F-B941-B5ECC0F48681}" destId="{6BD5E8F2-32D7-4C77-8992-7202235B701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B086ED-D4E0-4BA3-A6B9-655286DFFB16}" type="doc">
      <dgm:prSet loTypeId="urn:microsoft.com/office/officeart/2005/8/layout/hierarchy3" loCatId="hierarchy" qsTypeId="urn:microsoft.com/office/officeart/2005/8/quickstyle/simple2" qsCatId="simple" csTypeId="urn:microsoft.com/office/officeart/2005/8/colors/accent1_3" csCatId="accent1" phldr="1"/>
      <dgm:spPr/>
      <dgm:t>
        <a:bodyPr/>
        <a:lstStyle/>
        <a:p>
          <a:endParaRPr lang="el-GR"/>
        </a:p>
      </dgm:t>
    </dgm:pt>
    <dgm:pt modelId="{1E6629B0-CDEE-405F-97A3-E206079B9FA0}">
      <dgm:prSet/>
      <dgm:spPr>
        <a:solidFill>
          <a:srgbClr val="0070C0"/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/>
      </dgm:spPr>
      <dgm:t>
        <a:bodyPr/>
        <a:lstStyle/>
        <a:p>
          <a:pPr rtl="0"/>
          <a:r>
            <a:rPr lang="el-GR" dirty="0">
              <a:latin typeface="Arial" panose="020B0604020202020204" pitchFamily="34" charset="0"/>
              <a:cs typeface="Arial" panose="020B0604020202020204" pitchFamily="34" charset="0"/>
            </a:rPr>
            <a:t>Ερώτημα 2: Υπάρχουν θεσμοί, υπηρεσίες και πολιτικές δημόσιες (κράτος και τοπική αυτοδιοίκηση) που ασχολούνται με την μείωση και αντιμετώπιση των κοινωνικών ανισοτήτων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br>
            <a:rPr lang="en-US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l-GR" dirty="0">
              <a:latin typeface="Arial" panose="020B0604020202020204" pitchFamily="34" charset="0"/>
              <a:cs typeface="Arial" panose="020B0604020202020204" pitchFamily="34" charset="0"/>
            </a:rPr>
            <a:t>Μπορείτε να αναφέρετε κάποιες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el-GR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916331-3695-49DC-A678-51F215BC6CB9}" type="parTrans" cxnId="{99C92BFF-2BDA-4513-993C-56B618C0EB1B}">
      <dgm:prSet/>
      <dgm:spPr/>
      <dgm:t>
        <a:bodyPr/>
        <a:lstStyle/>
        <a:p>
          <a:endParaRPr lang="el-GR"/>
        </a:p>
      </dgm:t>
    </dgm:pt>
    <dgm:pt modelId="{D0157539-2A07-41E5-B06B-98764B19FB81}" type="sibTrans" cxnId="{99C92BFF-2BDA-4513-993C-56B618C0EB1B}">
      <dgm:prSet/>
      <dgm:spPr/>
      <dgm:t>
        <a:bodyPr/>
        <a:lstStyle/>
        <a:p>
          <a:endParaRPr lang="el-GR"/>
        </a:p>
      </dgm:t>
    </dgm:pt>
    <dgm:pt modelId="{1516D364-DC51-437C-8E4E-362F709B3F93}" type="pres">
      <dgm:prSet presAssocID="{1AB086ED-D4E0-4BA3-A6B9-655286DFFB1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905E64F7-3642-47E2-80E6-C46A652D5B63}" type="pres">
      <dgm:prSet presAssocID="{1E6629B0-CDEE-405F-97A3-E206079B9FA0}" presName="root" presStyleCnt="0"/>
      <dgm:spPr/>
    </dgm:pt>
    <dgm:pt modelId="{30593598-D2B3-47B5-AD9A-7877084AA7A1}" type="pres">
      <dgm:prSet presAssocID="{1E6629B0-CDEE-405F-97A3-E206079B9FA0}" presName="rootComposite" presStyleCnt="0"/>
      <dgm:spPr/>
    </dgm:pt>
    <dgm:pt modelId="{BF9CC887-A24A-46EC-BBF8-0BB821098425}" type="pres">
      <dgm:prSet presAssocID="{1E6629B0-CDEE-405F-97A3-E206079B9FA0}" presName="rootText" presStyleLbl="node1" presStyleIdx="0" presStyleCnt="1" custLinFactNeighborX="2242" custLinFactNeighborY="15974"/>
      <dgm:spPr/>
      <dgm:t>
        <a:bodyPr/>
        <a:lstStyle/>
        <a:p>
          <a:endParaRPr lang="el-GR"/>
        </a:p>
      </dgm:t>
    </dgm:pt>
    <dgm:pt modelId="{6AC1C1BE-53A8-4BB8-BD75-36524D657A64}" type="pres">
      <dgm:prSet presAssocID="{1E6629B0-CDEE-405F-97A3-E206079B9FA0}" presName="rootConnector" presStyleLbl="node1" presStyleIdx="0" presStyleCnt="1"/>
      <dgm:spPr/>
      <dgm:t>
        <a:bodyPr/>
        <a:lstStyle/>
        <a:p>
          <a:endParaRPr lang="el-GR"/>
        </a:p>
      </dgm:t>
    </dgm:pt>
    <dgm:pt modelId="{A216571D-AA12-4DA2-8981-01F323C4AB28}" type="pres">
      <dgm:prSet presAssocID="{1E6629B0-CDEE-405F-97A3-E206079B9FA0}" presName="childShape" presStyleCnt="0"/>
      <dgm:spPr/>
    </dgm:pt>
  </dgm:ptLst>
  <dgm:cxnLst>
    <dgm:cxn modelId="{515D76A4-84EE-4D99-B2FD-A31B6DED366A}" type="presOf" srcId="{1E6629B0-CDEE-405F-97A3-E206079B9FA0}" destId="{BF9CC887-A24A-46EC-BBF8-0BB821098425}" srcOrd="0" destOrd="0" presId="urn:microsoft.com/office/officeart/2005/8/layout/hierarchy3"/>
    <dgm:cxn modelId="{A7977B63-40E7-4582-8CF9-49AE7B0C1D95}" type="presOf" srcId="{1AB086ED-D4E0-4BA3-A6B9-655286DFFB16}" destId="{1516D364-DC51-437C-8E4E-362F709B3F93}" srcOrd="0" destOrd="0" presId="urn:microsoft.com/office/officeart/2005/8/layout/hierarchy3"/>
    <dgm:cxn modelId="{7CDCA2E7-D7D5-4B45-BCF6-26FF0AEBBF5F}" type="presOf" srcId="{1E6629B0-CDEE-405F-97A3-E206079B9FA0}" destId="{6AC1C1BE-53A8-4BB8-BD75-36524D657A64}" srcOrd="1" destOrd="0" presId="urn:microsoft.com/office/officeart/2005/8/layout/hierarchy3"/>
    <dgm:cxn modelId="{99C92BFF-2BDA-4513-993C-56B618C0EB1B}" srcId="{1AB086ED-D4E0-4BA3-A6B9-655286DFFB16}" destId="{1E6629B0-CDEE-405F-97A3-E206079B9FA0}" srcOrd="0" destOrd="0" parTransId="{B8916331-3695-49DC-A678-51F215BC6CB9}" sibTransId="{D0157539-2A07-41E5-B06B-98764B19FB81}"/>
    <dgm:cxn modelId="{AADF1AD1-7B32-4A47-99A3-BEF158ACA4E3}" type="presParOf" srcId="{1516D364-DC51-437C-8E4E-362F709B3F93}" destId="{905E64F7-3642-47E2-80E6-C46A652D5B63}" srcOrd="0" destOrd="0" presId="urn:microsoft.com/office/officeart/2005/8/layout/hierarchy3"/>
    <dgm:cxn modelId="{A055F9A6-C147-44B3-B9EC-E152750DA2DF}" type="presParOf" srcId="{905E64F7-3642-47E2-80E6-C46A652D5B63}" destId="{30593598-D2B3-47B5-AD9A-7877084AA7A1}" srcOrd="0" destOrd="0" presId="urn:microsoft.com/office/officeart/2005/8/layout/hierarchy3"/>
    <dgm:cxn modelId="{CA586DB4-77EE-4C98-B242-4A5690EE438B}" type="presParOf" srcId="{30593598-D2B3-47B5-AD9A-7877084AA7A1}" destId="{BF9CC887-A24A-46EC-BBF8-0BB821098425}" srcOrd="0" destOrd="0" presId="urn:microsoft.com/office/officeart/2005/8/layout/hierarchy3"/>
    <dgm:cxn modelId="{91EE0033-E3D2-4E5E-AEE9-652D714BABB0}" type="presParOf" srcId="{30593598-D2B3-47B5-AD9A-7877084AA7A1}" destId="{6AC1C1BE-53A8-4BB8-BD75-36524D657A64}" srcOrd="1" destOrd="0" presId="urn:microsoft.com/office/officeart/2005/8/layout/hierarchy3"/>
    <dgm:cxn modelId="{5A2B803D-3AD9-4CA7-BE64-24CDB08FCEE9}" type="presParOf" srcId="{905E64F7-3642-47E2-80E6-C46A652D5B63}" destId="{A216571D-AA12-4DA2-8981-01F323C4AB2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868380-9A68-4313-BCF2-C67E638F129B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l-GR"/>
        </a:p>
      </dgm:t>
    </dgm:pt>
    <dgm:pt modelId="{E6912115-B81F-4A73-90AB-46F89B9552FD}">
      <dgm:prSet/>
      <dgm:spPr/>
      <dgm:t>
        <a:bodyPr/>
        <a:lstStyle/>
        <a:p>
          <a:pPr rtl="0"/>
          <a:r>
            <a:rPr lang="el-GR" dirty="0" smtClean="0"/>
            <a:t>1. Η νομοθετική εξουσία: </a:t>
          </a:r>
          <a:endParaRPr lang="el-GR" dirty="0"/>
        </a:p>
      </dgm:t>
    </dgm:pt>
    <dgm:pt modelId="{65E029EF-49AF-400F-BA1A-31E0544D4A46}" type="parTrans" cxnId="{19567EDD-9608-4E67-8B9D-3B822B9F8DA4}">
      <dgm:prSet/>
      <dgm:spPr/>
      <dgm:t>
        <a:bodyPr/>
        <a:lstStyle/>
        <a:p>
          <a:endParaRPr lang="el-GR"/>
        </a:p>
      </dgm:t>
    </dgm:pt>
    <dgm:pt modelId="{8A9B8200-0EDA-42F7-8C2B-8540E8F71A2A}" type="sibTrans" cxnId="{19567EDD-9608-4E67-8B9D-3B822B9F8DA4}">
      <dgm:prSet/>
      <dgm:spPr/>
      <dgm:t>
        <a:bodyPr/>
        <a:lstStyle/>
        <a:p>
          <a:endParaRPr lang="el-GR"/>
        </a:p>
      </dgm:t>
    </dgm:pt>
    <dgm:pt modelId="{9314C80E-C1FA-47BF-B7BB-6A90A6BCD09D}">
      <dgm:prSet/>
      <dgm:spPr/>
      <dgm:t>
        <a:bodyPr/>
        <a:lstStyle/>
        <a:p>
          <a:pPr rtl="0"/>
          <a:r>
            <a:rPr lang="en-US" dirty="0" smtClean="0"/>
            <a:t>T</a:t>
          </a:r>
          <a:r>
            <a:rPr lang="el-GR" dirty="0" smtClean="0"/>
            <a:t>ι; Αρμοδιότητα ψήφισης των νόμων του Κράτους, </a:t>
          </a:r>
          <a:endParaRPr lang="el-GR" dirty="0"/>
        </a:p>
      </dgm:t>
    </dgm:pt>
    <dgm:pt modelId="{4449BFC6-1925-4F4C-BBB2-D88B8781CA28}" type="parTrans" cxnId="{9E5A6A63-EB89-4645-925B-9736D65E35B0}">
      <dgm:prSet/>
      <dgm:spPr/>
      <dgm:t>
        <a:bodyPr/>
        <a:lstStyle/>
        <a:p>
          <a:endParaRPr lang="el-GR"/>
        </a:p>
      </dgm:t>
    </dgm:pt>
    <dgm:pt modelId="{44CC26E0-E173-4C4D-9799-880746BCE611}" type="sibTrans" cxnId="{9E5A6A63-EB89-4645-925B-9736D65E35B0}">
      <dgm:prSet/>
      <dgm:spPr/>
      <dgm:t>
        <a:bodyPr/>
        <a:lstStyle/>
        <a:p>
          <a:endParaRPr lang="el-GR"/>
        </a:p>
      </dgm:t>
    </dgm:pt>
    <dgm:pt modelId="{A33D0052-8DD2-486F-AD9E-56A3FC3AB93B}">
      <dgm:prSet/>
      <dgm:spPr/>
      <dgm:t>
        <a:bodyPr/>
        <a:lstStyle/>
        <a:p>
          <a:pPr rtl="0"/>
          <a:r>
            <a:rPr lang="el-GR" dirty="0" smtClean="0"/>
            <a:t>Ποιος; Βουλή &amp; Πρόεδρος της Δημοκρατίας (</a:t>
          </a:r>
          <a:r>
            <a:rPr lang="el-GR" dirty="0" err="1" smtClean="0"/>
            <a:t>ΠτΔ</a:t>
          </a:r>
          <a:r>
            <a:rPr lang="el-GR" dirty="0" smtClean="0"/>
            <a:t>)</a:t>
          </a:r>
          <a:endParaRPr lang="el-GR" dirty="0"/>
        </a:p>
      </dgm:t>
    </dgm:pt>
    <dgm:pt modelId="{795ECB6A-6993-458E-8B61-ECADD8F7E6F3}" type="parTrans" cxnId="{F4FE3084-3BBF-421B-B77B-864342DC1DED}">
      <dgm:prSet/>
      <dgm:spPr/>
      <dgm:t>
        <a:bodyPr/>
        <a:lstStyle/>
        <a:p>
          <a:endParaRPr lang="el-GR"/>
        </a:p>
      </dgm:t>
    </dgm:pt>
    <dgm:pt modelId="{D8FD636B-6227-4ABF-8762-4FEFD5538BDF}" type="sibTrans" cxnId="{F4FE3084-3BBF-421B-B77B-864342DC1DED}">
      <dgm:prSet/>
      <dgm:spPr/>
      <dgm:t>
        <a:bodyPr/>
        <a:lstStyle/>
        <a:p>
          <a:endParaRPr lang="el-GR"/>
        </a:p>
      </dgm:t>
    </dgm:pt>
    <dgm:pt modelId="{F19DB8B7-9897-425F-B510-BA05BF31C14D}">
      <dgm:prSet/>
      <dgm:spPr/>
      <dgm:t>
        <a:bodyPr/>
        <a:lstStyle/>
        <a:p>
          <a:pPr rtl="0"/>
          <a:r>
            <a:rPr lang="el-GR" dirty="0" smtClean="0"/>
            <a:t>2. Η εκτελεστική εξουσία: </a:t>
          </a:r>
          <a:endParaRPr lang="el-GR" dirty="0"/>
        </a:p>
      </dgm:t>
    </dgm:pt>
    <dgm:pt modelId="{699EB8A9-B2BD-43FE-814F-4B7AEEA6BC91}" type="parTrans" cxnId="{A604FA56-8463-4883-951E-1A44059E10C4}">
      <dgm:prSet/>
      <dgm:spPr/>
      <dgm:t>
        <a:bodyPr/>
        <a:lstStyle/>
        <a:p>
          <a:endParaRPr lang="el-GR"/>
        </a:p>
      </dgm:t>
    </dgm:pt>
    <dgm:pt modelId="{0671D67E-14E1-4419-B77D-8EE38407E707}" type="sibTrans" cxnId="{A604FA56-8463-4883-951E-1A44059E10C4}">
      <dgm:prSet/>
      <dgm:spPr/>
      <dgm:t>
        <a:bodyPr/>
        <a:lstStyle/>
        <a:p>
          <a:endParaRPr lang="el-GR"/>
        </a:p>
      </dgm:t>
    </dgm:pt>
    <dgm:pt modelId="{A5052A1A-B529-4CD7-8D8B-ABD4EBC5595B}">
      <dgm:prSet/>
      <dgm:spPr/>
      <dgm:t>
        <a:bodyPr/>
        <a:lstStyle/>
        <a:p>
          <a:pPr rtl="0"/>
          <a:r>
            <a:rPr lang="el-GR" dirty="0" smtClean="0"/>
            <a:t>Τι; Ευθύνη να ασκεί τη διακυβέρνηση του κράτους και να εκτελεί τους νόμους, </a:t>
          </a:r>
          <a:endParaRPr lang="el-GR" dirty="0"/>
        </a:p>
      </dgm:t>
    </dgm:pt>
    <dgm:pt modelId="{3D7C1ACA-DC5A-4A80-94C1-85963D524D83}" type="parTrans" cxnId="{80A58915-0E7B-4567-AC9B-5D3A5D74A5DA}">
      <dgm:prSet/>
      <dgm:spPr/>
      <dgm:t>
        <a:bodyPr/>
        <a:lstStyle/>
        <a:p>
          <a:endParaRPr lang="el-GR"/>
        </a:p>
      </dgm:t>
    </dgm:pt>
    <dgm:pt modelId="{6770EE07-9050-42A8-870C-B03AD66BB18C}" type="sibTrans" cxnId="{80A58915-0E7B-4567-AC9B-5D3A5D74A5DA}">
      <dgm:prSet/>
      <dgm:spPr/>
      <dgm:t>
        <a:bodyPr/>
        <a:lstStyle/>
        <a:p>
          <a:endParaRPr lang="el-GR"/>
        </a:p>
      </dgm:t>
    </dgm:pt>
    <dgm:pt modelId="{82517DCC-0165-4AF4-A5C6-6D822B93F81D}">
      <dgm:prSet/>
      <dgm:spPr/>
      <dgm:t>
        <a:bodyPr/>
        <a:lstStyle/>
        <a:p>
          <a:pPr rtl="0"/>
          <a:r>
            <a:rPr lang="el-GR" dirty="0" smtClean="0"/>
            <a:t>Ποιος</a:t>
          </a:r>
          <a:r>
            <a:rPr lang="en-US" dirty="0" smtClean="0"/>
            <a:t>; </a:t>
          </a:r>
          <a:r>
            <a:rPr lang="el-GR" dirty="0" smtClean="0"/>
            <a:t>Κυβέρνηση &amp; </a:t>
          </a:r>
          <a:r>
            <a:rPr lang="el-GR" dirty="0" err="1" smtClean="0"/>
            <a:t>ΠτΔ</a:t>
          </a:r>
          <a:endParaRPr lang="el-GR" dirty="0"/>
        </a:p>
      </dgm:t>
    </dgm:pt>
    <dgm:pt modelId="{9C97F5BC-F3B1-4901-9664-7CD70EA8A1EC}" type="parTrans" cxnId="{619FEB94-207D-4C94-99D7-6998A6C41B86}">
      <dgm:prSet/>
      <dgm:spPr/>
      <dgm:t>
        <a:bodyPr/>
        <a:lstStyle/>
        <a:p>
          <a:endParaRPr lang="el-GR"/>
        </a:p>
      </dgm:t>
    </dgm:pt>
    <dgm:pt modelId="{34087F1E-94F5-41FE-B93E-51FB05E97863}" type="sibTrans" cxnId="{619FEB94-207D-4C94-99D7-6998A6C41B86}">
      <dgm:prSet/>
      <dgm:spPr/>
      <dgm:t>
        <a:bodyPr/>
        <a:lstStyle/>
        <a:p>
          <a:endParaRPr lang="el-GR"/>
        </a:p>
      </dgm:t>
    </dgm:pt>
    <dgm:pt modelId="{F7BD6DBA-AFD7-4452-8087-34954422F6F9}">
      <dgm:prSet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rtl="0"/>
          <a:r>
            <a:rPr lang="el-GR" dirty="0" smtClean="0"/>
            <a:t>3. </a:t>
          </a:r>
          <a:r>
            <a:rPr lang="de-DE" dirty="0" smtClean="0"/>
            <a:t>H</a:t>
          </a:r>
          <a:r>
            <a:rPr lang="el-GR" dirty="0" smtClean="0"/>
            <a:t> δικαστική εξουσία: </a:t>
          </a:r>
          <a:endParaRPr lang="el-GR" dirty="0"/>
        </a:p>
      </dgm:t>
    </dgm:pt>
    <dgm:pt modelId="{76F56983-7786-46A6-9067-A7EA0D78416C}" type="parTrans" cxnId="{C500B5EE-7A53-40EA-B6EA-66798FA163F1}">
      <dgm:prSet/>
      <dgm:spPr/>
      <dgm:t>
        <a:bodyPr/>
        <a:lstStyle/>
        <a:p>
          <a:endParaRPr lang="el-GR"/>
        </a:p>
      </dgm:t>
    </dgm:pt>
    <dgm:pt modelId="{7C1A1B8E-3D65-4483-B789-9042213CFBCB}" type="sibTrans" cxnId="{C500B5EE-7A53-40EA-B6EA-66798FA163F1}">
      <dgm:prSet/>
      <dgm:spPr/>
      <dgm:t>
        <a:bodyPr/>
        <a:lstStyle/>
        <a:p>
          <a:endParaRPr lang="el-GR"/>
        </a:p>
      </dgm:t>
    </dgm:pt>
    <dgm:pt modelId="{D0D3DDD1-78D7-41A8-AE45-459C2EC82A13}">
      <dgm:prSet/>
      <dgm:spPr/>
      <dgm:t>
        <a:bodyPr/>
        <a:lstStyle/>
        <a:p>
          <a:pPr rtl="0"/>
          <a:r>
            <a:rPr lang="el-GR" dirty="0" smtClean="0"/>
            <a:t>Τι; Ευθύνη να ερμηνεύει τους νόμους και να ελέγχει την αυθαίρετη άσκηση της εκτελεστικής λειτουργίας.</a:t>
          </a:r>
          <a:endParaRPr lang="el-GR" dirty="0"/>
        </a:p>
      </dgm:t>
    </dgm:pt>
    <dgm:pt modelId="{8837430D-605B-42F7-9FCA-49526C6B367F}" type="parTrans" cxnId="{EB236D0C-3A9C-447E-951F-A7163D8D897C}">
      <dgm:prSet/>
      <dgm:spPr/>
      <dgm:t>
        <a:bodyPr/>
        <a:lstStyle/>
        <a:p>
          <a:endParaRPr lang="el-GR"/>
        </a:p>
      </dgm:t>
    </dgm:pt>
    <dgm:pt modelId="{24A2FAED-7F4F-45EF-83A7-36FD53691F96}" type="sibTrans" cxnId="{EB236D0C-3A9C-447E-951F-A7163D8D897C}">
      <dgm:prSet/>
      <dgm:spPr/>
      <dgm:t>
        <a:bodyPr/>
        <a:lstStyle/>
        <a:p>
          <a:endParaRPr lang="el-GR"/>
        </a:p>
      </dgm:t>
    </dgm:pt>
    <dgm:pt modelId="{761598B3-75E4-4675-9605-BEE982B732C6}">
      <dgm:prSet/>
      <dgm:spPr/>
      <dgm:t>
        <a:bodyPr/>
        <a:lstStyle/>
        <a:p>
          <a:pPr rtl="0"/>
          <a:r>
            <a:rPr lang="el-GR" dirty="0" smtClean="0"/>
            <a:t>Ποιος: Δικαστήρια (έκτακτες περιπτώσεις και η Βουλή). </a:t>
          </a:r>
          <a:endParaRPr lang="el-GR" dirty="0"/>
        </a:p>
      </dgm:t>
    </dgm:pt>
    <dgm:pt modelId="{B00B7C66-F4B5-4CDD-92DE-BED889F2ED21}" type="parTrans" cxnId="{254A6429-192C-446B-B17B-6237E3B4FCEC}">
      <dgm:prSet/>
      <dgm:spPr/>
      <dgm:t>
        <a:bodyPr/>
        <a:lstStyle/>
        <a:p>
          <a:endParaRPr lang="el-GR"/>
        </a:p>
      </dgm:t>
    </dgm:pt>
    <dgm:pt modelId="{6C09CAE9-BA1D-460B-8FF9-604F851BB688}" type="sibTrans" cxnId="{254A6429-192C-446B-B17B-6237E3B4FCEC}">
      <dgm:prSet/>
      <dgm:spPr/>
      <dgm:t>
        <a:bodyPr/>
        <a:lstStyle/>
        <a:p>
          <a:endParaRPr lang="el-GR"/>
        </a:p>
      </dgm:t>
    </dgm:pt>
    <dgm:pt modelId="{C4F50C4A-78A7-47F2-946F-26E3E00B7996}" type="pres">
      <dgm:prSet presAssocID="{5E868380-9A68-4313-BCF2-C67E638F129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A5E6C51-CDC0-4F73-AE49-7C5FA39A1666}" type="pres">
      <dgm:prSet presAssocID="{E6912115-B81F-4A73-90AB-46F89B9552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E8208FD-B7DA-4EA3-B19D-2ED6730D828E}" type="pres">
      <dgm:prSet presAssocID="{E6912115-B81F-4A73-90AB-46F89B9552FD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29A8349-4073-40FF-B7F7-1A4695A3218E}" type="pres">
      <dgm:prSet presAssocID="{F19DB8B7-9897-425F-B510-BA05BF31C14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948DC86-15E8-4E8B-8ECD-1A24087A677B}" type="pres">
      <dgm:prSet presAssocID="{F19DB8B7-9897-425F-B510-BA05BF31C14D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30ADC7E-8068-4905-8887-E375DEBCAB6F}" type="pres">
      <dgm:prSet presAssocID="{F7BD6DBA-AFD7-4452-8087-34954422F6F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D885134-B5C5-4950-9994-ADCF23592747}" type="pres">
      <dgm:prSet presAssocID="{F7BD6DBA-AFD7-4452-8087-34954422F6F9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076E2E84-8670-4638-9AAD-1CECBC43B278}" type="presOf" srcId="{761598B3-75E4-4675-9605-BEE982B732C6}" destId="{3D885134-B5C5-4950-9994-ADCF23592747}" srcOrd="0" destOrd="1" presId="urn:microsoft.com/office/officeart/2005/8/layout/vList2"/>
    <dgm:cxn modelId="{19567EDD-9608-4E67-8B9D-3B822B9F8DA4}" srcId="{5E868380-9A68-4313-BCF2-C67E638F129B}" destId="{E6912115-B81F-4A73-90AB-46F89B9552FD}" srcOrd="0" destOrd="0" parTransId="{65E029EF-49AF-400F-BA1A-31E0544D4A46}" sibTransId="{8A9B8200-0EDA-42F7-8C2B-8540E8F71A2A}"/>
    <dgm:cxn modelId="{2F757782-0143-490F-9AC6-FBD9F31589A6}" type="presOf" srcId="{5E868380-9A68-4313-BCF2-C67E638F129B}" destId="{C4F50C4A-78A7-47F2-946F-26E3E00B7996}" srcOrd="0" destOrd="0" presId="urn:microsoft.com/office/officeart/2005/8/layout/vList2"/>
    <dgm:cxn modelId="{619FEB94-207D-4C94-99D7-6998A6C41B86}" srcId="{F19DB8B7-9897-425F-B510-BA05BF31C14D}" destId="{82517DCC-0165-4AF4-A5C6-6D822B93F81D}" srcOrd="1" destOrd="0" parTransId="{9C97F5BC-F3B1-4901-9664-7CD70EA8A1EC}" sibTransId="{34087F1E-94F5-41FE-B93E-51FB05E97863}"/>
    <dgm:cxn modelId="{254A6429-192C-446B-B17B-6237E3B4FCEC}" srcId="{F7BD6DBA-AFD7-4452-8087-34954422F6F9}" destId="{761598B3-75E4-4675-9605-BEE982B732C6}" srcOrd="1" destOrd="0" parTransId="{B00B7C66-F4B5-4CDD-92DE-BED889F2ED21}" sibTransId="{6C09CAE9-BA1D-460B-8FF9-604F851BB688}"/>
    <dgm:cxn modelId="{C500B5EE-7A53-40EA-B6EA-66798FA163F1}" srcId="{5E868380-9A68-4313-BCF2-C67E638F129B}" destId="{F7BD6DBA-AFD7-4452-8087-34954422F6F9}" srcOrd="2" destOrd="0" parTransId="{76F56983-7786-46A6-9067-A7EA0D78416C}" sibTransId="{7C1A1B8E-3D65-4483-B789-9042213CFBCB}"/>
    <dgm:cxn modelId="{A7015BB7-04AE-4B4A-85D8-414A71CA916C}" type="presOf" srcId="{A5052A1A-B529-4CD7-8D8B-ABD4EBC5595B}" destId="{C948DC86-15E8-4E8B-8ECD-1A24087A677B}" srcOrd="0" destOrd="0" presId="urn:microsoft.com/office/officeart/2005/8/layout/vList2"/>
    <dgm:cxn modelId="{EB236D0C-3A9C-447E-951F-A7163D8D897C}" srcId="{F7BD6DBA-AFD7-4452-8087-34954422F6F9}" destId="{D0D3DDD1-78D7-41A8-AE45-459C2EC82A13}" srcOrd="0" destOrd="0" parTransId="{8837430D-605B-42F7-9FCA-49526C6B367F}" sibTransId="{24A2FAED-7F4F-45EF-83A7-36FD53691F96}"/>
    <dgm:cxn modelId="{9F1B8540-7CB9-4464-AEAB-A54F76AD5C99}" type="presOf" srcId="{A33D0052-8DD2-486F-AD9E-56A3FC3AB93B}" destId="{8E8208FD-B7DA-4EA3-B19D-2ED6730D828E}" srcOrd="0" destOrd="1" presId="urn:microsoft.com/office/officeart/2005/8/layout/vList2"/>
    <dgm:cxn modelId="{43D0BC58-BD7F-44B1-8906-D63AF85A9F00}" type="presOf" srcId="{F7BD6DBA-AFD7-4452-8087-34954422F6F9}" destId="{230ADC7E-8068-4905-8887-E375DEBCAB6F}" srcOrd="0" destOrd="0" presId="urn:microsoft.com/office/officeart/2005/8/layout/vList2"/>
    <dgm:cxn modelId="{23EC151E-3300-40A4-BDD4-B21789FABB32}" type="presOf" srcId="{E6912115-B81F-4A73-90AB-46F89B9552FD}" destId="{FA5E6C51-CDC0-4F73-AE49-7C5FA39A1666}" srcOrd="0" destOrd="0" presId="urn:microsoft.com/office/officeart/2005/8/layout/vList2"/>
    <dgm:cxn modelId="{310F62BF-38A2-4DF5-9C45-6BCE368DA0F0}" type="presOf" srcId="{82517DCC-0165-4AF4-A5C6-6D822B93F81D}" destId="{C948DC86-15E8-4E8B-8ECD-1A24087A677B}" srcOrd="0" destOrd="1" presId="urn:microsoft.com/office/officeart/2005/8/layout/vList2"/>
    <dgm:cxn modelId="{D7390E17-E410-449D-9975-E3BD57D3B214}" type="presOf" srcId="{D0D3DDD1-78D7-41A8-AE45-459C2EC82A13}" destId="{3D885134-B5C5-4950-9994-ADCF23592747}" srcOrd="0" destOrd="0" presId="urn:microsoft.com/office/officeart/2005/8/layout/vList2"/>
    <dgm:cxn modelId="{80A58915-0E7B-4567-AC9B-5D3A5D74A5DA}" srcId="{F19DB8B7-9897-425F-B510-BA05BF31C14D}" destId="{A5052A1A-B529-4CD7-8D8B-ABD4EBC5595B}" srcOrd="0" destOrd="0" parTransId="{3D7C1ACA-DC5A-4A80-94C1-85963D524D83}" sibTransId="{6770EE07-9050-42A8-870C-B03AD66BB18C}"/>
    <dgm:cxn modelId="{9038BF70-F23B-4BE5-8CBB-D3F9C99CA1FD}" type="presOf" srcId="{9314C80E-C1FA-47BF-B7BB-6A90A6BCD09D}" destId="{8E8208FD-B7DA-4EA3-B19D-2ED6730D828E}" srcOrd="0" destOrd="0" presId="urn:microsoft.com/office/officeart/2005/8/layout/vList2"/>
    <dgm:cxn modelId="{A604FA56-8463-4883-951E-1A44059E10C4}" srcId="{5E868380-9A68-4313-BCF2-C67E638F129B}" destId="{F19DB8B7-9897-425F-B510-BA05BF31C14D}" srcOrd="1" destOrd="0" parTransId="{699EB8A9-B2BD-43FE-814F-4B7AEEA6BC91}" sibTransId="{0671D67E-14E1-4419-B77D-8EE38407E707}"/>
    <dgm:cxn modelId="{F4FE3084-3BBF-421B-B77B-864342DC1DED}" srcId="{E6912115-B81F-4A73-90AB-46F89B9552FD}" destId="{A33D0052-8DD2-486F-AD9E-56A3FC3AB93B}" srcOrd="1" destOrd="0" parTransId="{795ECB6A-6993-458E-8B61-ECADD8F7E6F3}" sibTransId="{D8FD636B-6227-4ABF-8762-4FEFD5538BDF}"/>
    <dgm:cxn modelId="{9E5A6A63-EB89-4645-925B-9736D65E35B0}" srcId="{E6912115-B81F-4A73-90AB-46F89B9552FD}" destId="{9314C80E-C1FA-47BF-B7BB-6A90A6BCD09D}" srcOrd="0" destOrd="0" parTransId="{4449BFC6-1925-4F4C-BBB2-D88B8781CA28}" sibTransId="{44CC26E0-E173-4C4D-9799-880746BCE611}"/>
    <dgm:cxn modelId="{43E5CABE-8EEB-4143-ACBA-59F216ABB075}" type="presOf" srcId="{F19DB8B7-9897-425F-B510-BA05BF31C14D}" destId="{C29A8349-4073-40FF-B7F7-1A4695A3218E}" srcOrd="0" destOrd="0" presId="urn:microsoft.com/office/officeart/2005/8/layout/vList2"/>
    <dgm:cxn modelId="{69DFE295-7257-4FF3-8F41-62F5E8DD0A10}" type="presParOf" srcId="{C4F50C4A-78A7-47F2-946F-26E3E00B7996}" destId="{FA5E6C51-CDC0-4F73-AE49-7C5FA39A1666}" srcOrd="0" destOrd="0" presId="urn:microsoft.com/office/officeart/2005/8/layout/vList2"/>
    <dgm:cxn modelId="{E861CFA7-17D7-4D0A-A94F-8FBB56589ECC}" type="presParOf" srcId="{C4F50C4A-78A7-47F2-946F-26E3E00B7996}" destId="{8E8208FD-B7DA-4EA3-B19D-2ED6730D828E}" srcOrd="1" destOrd="0" presId="urn:microsoft.com/office/officeart/2005/8/layout/vList2"/>
    <dgm:cxn modelId="{B5371BA7-F4D0-42D0-A15D-8592FA1E7304}" type="presParOf" srcId="{C4F50C4A-78A7-47F2-946F-26E3E00B7996}" destId="{C29A8349-4073-40FF-B7F7-1A4695A3218E}" srcOrd="2" destOrd="0" presId="urn:microsoft.com/office/officeart/2005/8/layout/vList2"/>
    <dgm:cxn modelId="{3E0E8EF0-51CA-45FB-8EDF-F7E10C5D8A9D}" type="presParOf" srcId="{C4F50C4A-78A7-47F2-946F-26E3E00B7996}" destId="{C948DC86-15E8-4E8B-8ECD-1A24087A677B}" srcOrd="3" destOrd="0" presId="urn:microsoft.com/office/officeart/2005/8/layout/vList2"/>
    <dgm:cxn modelId="{E7DA89C6-E1E3-4C27-9CE6-20E4FA0A470E}" type="presParOf" srcId="{C4F50C4A-78A7-47F2-946F-26E3E00B7996}" destId="{230ADC7E-8068-4905-8887-E375DEBCAB6F}" srcOrd="4" destOrd="0" presId="urn:microsoft.com/office/officeart/2005/8/layout/vList2"/>
    <dgm:cxn modelId="{22771869-808D-4819-9A60-89CD6AB3774B}" type="presParOf" srcId="{C4F50C4A-78A7-47F2-946F-26E3E00B7996}" destId="{3D885134-B5C5-4950-9994-ADCF23592747}" srcOrd="5" destOrd="0" presId="urn:microsoft.com/office/officeart/2005/8/layout/vList2"/>
  </dgm:cxnLst>
  <dgm:bg>
    <a:solidFill>
      <a:schemeClr val="bg1"/>
    </a:solidFill>
    <a:effectLst>
      <a:outerShdw blurRad="50800" dist="38100" dir="5400000" algn="t" rotWithShape="0">
        <a:prstClr val="black">
          <a:alpha val="40000"/>
        </a:prstClr>
      </a:outerShdw>
    </a:effectLst>
  </dgm:bg>
  <dgm:whole/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E5BB91-EFEB-4F00-A164-26E2506329C2}">
      <dsp:nvSpPr>
        <dsp:cNvPr id="0" name=""/>
        <dsp:cNvSpPr/>
      </dsp:nvSpPr>
      <dsp:spPr>
        <a:xfrm>
          <a:off x="0" y="16725"/>
          <a:ext cx="10572482" cy="1471860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700" kern="1200" dirty="0"/>
            <a:t>Να εξηγούμε την έννοια του Κοινωνικού Κράτους και να αναλύουμε τους σκοπούς τους</a:t>
          </a:r>
        </a:p>
      </dsp:txBody>
      <dsp:txXfrm>
        <a:off x="71850" y="88575"/>
        <a:ext cx="10428782" cy="1328160"/>
      </dsp:txXfrm>
    </dsp:sp>
    <dsp:sp modelId="{E12281FD-D19B-4A5F-8261-FFE349ECCDD2}">
      <dsp:nvSpPr>
        <dsp:cNvPr id="0" name=""/>
        <dsp:cNvSpPr/>
      </dsp:nvSpPr>
      <dsp:spPr>
        <a:xfrm>
          <a:off x="0" y="1595145"/>
          <a:ext cx="10572482" cy="1471860"/>
        </a:xfrm>
        <a:prstGeom prst="roundRect">
          <a:avLst/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700" kern="1200"/>
            <a:t>Να αναλύουμε την έννοια της Αρχής της Διάκρισης των εξουσιών</a:t>
          </a:r>
        </a:p>
      </dsp:txBody>
      <dsp:txXfrm>
        <a:off x="71850" y="1666995"/>
        <a:ext cx="10428782" cy="1328160"/>
      </dsp:txXfrm>
    </dsp:sp>
    <dsp:sp modelId="{0A35370B-3936-4177-828A-7A65460853DA}">
      <dsp:nvSpPr>
        <dsp:cNvPr id="0" name=""/>
        <dsp:cNvSpPr/>
      </dsp:nvSpPr>
      <dsp:spPr>
        <a:xfrm>
          <a:off x="0" y="3173566"/>
          <a:ext cx="10572482" cy="1471860"/>
        </a:xfrm>
        <a:prstGeom prst="roundRect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700" kern="1200"/>
            <a:t>Να ταξινομούμε τις εξουσίες του Κράτους σε Νομοθετική, Εκτελεστική, Δικαστική</a:t>
          </a:r>
        </a:p>
      </dsp:txBody>
      <dsp:txXfrm>
        <a:off x="71850" y="3245416"/>
        <a:ext cx="10428782" cy="1328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3DCF9C-097B-443B-94FE-50D317F80209}">
      <dsp:nvSpPr>
        <dsp:cNvPr id="0" name=""/>
        <dsp:cNvSpPr/>
      </dsp:nvSpPr>
      <dsp:spPr>
        <a:xfrm>
          <a:off x="0" y="173513"/>
          <a:ext cx="6245265" cy="256931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kern="1200" dirty="0"/>
            <a:t>Σε ποιες αξίες βασίζεται η έννοια της Λαϊκής Κυριαρχίας; Ποιες συνταγματικές διατάξεις τη διασφαλίζουν</a:t>
          </a:r>
          <a:r>
            <a:rPr lang="en-US" sz="3600" kern="1200" dirty="0"/>
            <a:t>;</a:t>
          </a:r>
          <a:endParaRPr lang="el-GR" sz="3600" kern="1200" dirty="0"/>
        </a:p>
      </dsp:txBody>
      <dsp:txXfrm>
        <a:off x="125424" y="298937"/>
        <a:ext cx="5994417" cy="2318471"/>
      </dsp:txXfrm>
    </dsp:sp>
    <dsp:sp modelId="{6BD5E8F2-32D7-4C77-8992-7202235B701E}">
      <dsp:nvSpPr>
        <dsp:cNvPr id="0" name=""/>
        <dsp:cNvSpPr/>
      </dsp:nvSpPr>
      <dsp:spPr>
        <a:xfrm>
          <a:off x="0" y="2846513"/>
          <a:ext cx="6245265" cy="2569319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kern="1200" dirty="0"/>
            <a:t>Η έννοια του κράτους δικαίου σε τι υποχρεώνει την εξουσία;</a:t>
          </a:r>
        </a:p>
      </dsp:txBody>
      <dsp:txXfrm>
        <a:off x="125424" y="2971937"/>
        <a:ext cx="5994417" cy="23184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9CC887-A24A-46EC-BBF8-0BB821098425}">
      <dsp:nvSpPr>
        <dsp:cNvPr id="0" name=""/>
        <dsp:cNvSpPr/>
      </dsp:nvSpPr>
      <dsp:spPr>
        <a:xfrm>
          <a:off x="868419" y="3431"/>
          <a:ext cx="9190880" cy="4595440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marL="0" lvl="0" indent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500" kern="1200" dirty="0">
              <a:latin typeface="Arial" panose="020B0604020202020204" pitchFamily="34" charset="0"/>
              <a:cs typeface="Arial" panose="020B0604020202020204" pitchFamily="34" charset="0"/>
            </a:rPr>
            <a:t>Ερώτημα 2: Υπάρχουν θεσμοί, υπηρεσίες και πολιτικές δημόσιες (κράτος και τοπική αυτοδιοίκηση) που ασχολούνται με την μείωση και αντιμετώπιση των κοινωνικών ανισοτήτων</a:t>
          </a:r>
          <a:r>
            <a:rPr lang="en-US" sz="4500" kern="1200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br>
            <a:rPr lang="en-US" sz="45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l-GR" sz="4500" kern="1200" dirty="0">
              <a:latin typeface="Arial" panose="020B0604020202020204" pitchFamily="34" charset="0"/>
              <a:cs typeface="Arial" panose="020B0604020202020204" pitchFamily="34" charset="0"/>
            </a:rPr>
            <a:t>Μπορείτε να αναφέρετε κάποιες</a:t>
          </a:r>
          <a:r>
            <a:rPr lang="en-US" sz="4500" kern="1200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el-GR" sz="4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03015" y="138027"/>
        <a:ext cx="8921688" cy="43262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724EAD-502C-4483-B7F7-A5B31F59C15C}">
      <dsp:nvSpPr>
        <dsp:cNvPr id="0" name=""/>
        <dsp:cNvSpPr/>
      </dsp:nvSpPr>
      <dsp:spPr>
        <a:xfrm>
          <a:off x="0" y="10064"/>
          <a:ext cx="11208659" cy="7675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 dirty="0"/>
            <a:t>1. Η νομοθετική εξουσία: </a:t>
          </a:r>
        </a:p>
      </dsp:txBody>
      <dsp:txXfrm>
        <a:off x="37467" y="47531"/>
        <a:ext cx="11133725" cy="692586"/>
      </dsp:txXfrm>
    </dsp:sp>
    <dsp:sp modelId="{B5F527CA-AF2A-4CB2-BCF9-E37555091EDA}">
      <dsp:nvSpPr>
        <dsp:cNvPr id="0" name=""/>
        <dsp:cNvSpPr/>
      </dsp:nvSpPr>
      <dsp:spPr>
        <a:xfrm>
          <a:off x="0" y="777584"/>
          <a:ext cx="11208659" cy="861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875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/>
            <a:t>T</a:t>
          </a:r>
          <a:r>
            <a:rPr lang="el-GR" sz="2500" kern="1200" dirty="0"/>
            <a:t>ι; Αρμοδιότητα ψήφισης των νόμων του Κράτους,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500" kern="1200" dirty="0"/>
            <a:t>Ποιος; Βουλή &amp; Πρόεδρος της Δημοκρατίας (</a:t>
          </a:r>
          <a:r>
            <a:rPr lang="el-GR" sz="2500" kern="1200" dirty="0" err="1"/>
            <a:t>ΠτΔ</a:t>
          </a:r>
          <a:r>
            <a:rPr lang="el-GR" sz="2500" kern="1200" dirty="0"/>
            <a:t>)</a:t>
          </a:r>
        </a:p>
      </dsp:txBody>
      <dsp:txXfrm>
        <a:off x="0" y="777584"/>
        <a:ext cx="11208659" cy="861120"/>
      </dsp:txXfrm>
    </dsp:sp>
    <dsp:sp modelId="{AEAB0B2A-4C54-49E6-9099-2742898D8D06}">
      <dsp:nvSpPr>
        <dsp:cNvPr id="0" name=""/>
        <dsp:cNvSpPr/>
      </dsp:nvSpPr>
      <dsp:spPr>
        <a:xfrm>
          <a:off x="0" y="1638704"/>
          <a:ext cx="11208659" cy="7675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 dirty="0"/>
            <a:t>2. Η εκτελεστική εξουσία: </a:t>
          </a:r>
        </a:p>
      </dsp:txBody>
      <dsp:txXfrm>
        <a:off x="37467" y="1676171"/>
        <a:ext cx="11133725" cy="692586"/>
      </dsp:txXfrm>
    </dsp:sp>
    <dsp:sp modelId="{E8066160-8419-467B-9D4B-CCABF2213296}">
      <dsp:nvSpPr>
        <dsp:cNvPr id="0" name=""/>
        <dsp:cNvSpPr/>
      </dsp:nvSpPr>
      <dsp:spPr>
        <a:xfrm>
          <a:off x="0" y="2406225"/>
          <a:ext cx="11208659" cy="861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875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500" kern="1200" dirty="0"/>
            <a:t>Τι; Ευθύνη να ασκεί τη διακυβέρνηση του κράτους και να εκτελεί τους νόμους,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500" kern="1200" dirty="0"/>
            <a:t>Ποιος</a:t>
          </a:r>
          <a:r>
            <a:rPr lang="en-US" sz="2500" kern="1200" dirty="0"/>
            <a:t>; </a:t>
          </a:r>
          <a:r>
            <a:rPr lang="el-GR" sz="2500" kern="1200" dirty="0"/>
            <a:t>Κυβέρνηση &amp; </a:t>
          </a:r>
          <a:r>
            <a:rPr lang="el-GR" sz="2500" kern="1200" dirty="0" err="1"/>
            <a:t>ΠτΔ</a:t>
          </a:r>
          <a:endParaRPr lang="el-GR" sz="2500" kern="1200" dirty="0"/>
        </a:p>
      </dsp:txBody>
      <dsp:txXfrm>
        <a:off x="0" y="2406225"/>
        <a:ext cx="11208659" cy="861120"/>
      </dsp:txXfrm>
    </dsp:sp>
    <dsp:sp modelId="{68E67D25-BB44-4555-A972-F51574EA19A0}">
      <dsp:nvSpPr>
        <dsp:cNvPr id="0" name=""/>
        <dsp:cNvSpPr/>
      </dsp:nvSpPr>
      <dsp:spPr>
        <a:xfrm>
          <a:off x="0" y="3267345"/>
          <a:ext cx="11208659" cy="7675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 dirty="0"/>
            <a:t>3. η δικαστική εξουσία: </a:t>
          </a:r>
        </a:p>
      </dsp:txBody>
      <dsp:txXfrm>
        <a:off x="37467" y="3304812"/>
        <a:ext cx="11133725" cy="692586"/>
      </dsp:txXfrm>
    </dsp:sp>
    <dsp:sp modelId="{C448F549-4D18-4F31-BA49-9BE86AC3D805}">
      <dsp:nvSpPr>
        <dsp:cNvPr id="0" name=""/>
        <dsp:cNvSpPr/>
      </dsp:nvSpPr>
      <dsp:spPr>
        <a:xfrm>
          <a:off x="0" y="4034865"/>
          <a:ext cx="11208659" cy="1225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875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500" kern="1200" dirty="0"/>
            <a:t>Τι; Ευθύνη να ερμηνεύει τους νόμους και να ελέγχει την αυθαίρετη άσκηση της εκτελεστικής λειτουργίας.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500" kern="1200" dirty="0"/>
            <a:t>Ποιος: Δικαστήρια (έκτακτες περιπτώσεις και η Βουλή). </a:t>
          </a:r>
        </a:p>
      </dsp:txBody>
      <dsp:txXfrm>
        <a:off x="0" y="4034865"/>
        <a:ext cx="11208659" cy="1225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182465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808529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695560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674275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176888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544321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739648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255981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515371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147719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01523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806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yntagmawatch.gr/my-constitution/ti-einai-kai-ti-diasfalizi-i-archi-tis-diakrisis-ton-eksousion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D5B339F4-93B9-4E04-9721-143AD6782E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8734DDD3-F723-4DD3-8ABE-EC0B2AC87D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522324" y="0"/>
            <a:ext cx="7147352" cy="5777808"/>
            <a:chOff x="329184" y="1"/>
            <a:chExt cx="524256" cy="5777808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F7C8EA93-3210-4C62-99E9-153C275E3A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329184" y="5777809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5EB7D2A2-F448-44D4-938C-DC84CBCB3B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871AEA07-1E14-44B4-8E55-64EF049CD6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96464" y="551961"/>
            <a:ext cx="10999072" cy="532513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BB27966-D5D8-11FD-F12A-9264C89CD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1961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720"/>
              </a:spcAft>
            </a:pPr>
            <a:r>
              <a:rPr lang="el-GR" sz="2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8: Τα πολιτεύματα και το Σύνταγμα</a:t>
            </a:r>
            <a:br>
              <a:rPr lang="el-GR" sz="2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l-GR" sz="2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l-GR" sz="2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l-GR" sz="3100" b="1" dirty="0"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8.4.Β. Βασικές αρχές του Συντάγματος: Κοινωνικό Κράτος (8.4.3.) &amp; Η αρχή της διάκρισης των λειτουργιών (8.4.4.)</a:t>
            </a:r>
            <a:r>
              <a:rPr lang="en-US" sz="3100" b="1" dirty="0"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/>
            </a:r>
            <a:br>
              <a:rPr lang="en-US" sz="3100" b="1" dirty="0">
                <a:latin typeface="Arial" panose="020B0604020202020204" pitchFamily="34" charset="0"/>
                <a:ea typeface="Calibri" panose="020F0502020204030204" pitchFamily="34" charset="0"/>
                <a:cs typeface="F"/>
              </a:rPr>
            </a:br>
            <a:r>
              <a:rPr lang="en-US" sz="3100" dirty="0"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(</a:t>
            </a:r>
            <a:r>
              <a:rPr lang="el-GR" sz="3100" dirty="0"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Β’ Μέρος)</a:t>
            </a:r>
            <a:endParaRPr lang="el-GR" sz="3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4DCCDD30-9CD9-C6F0-2DEF-6460FFD4F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03712"/>
            <a:ext cx="9144000" cy="156368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720"/>
              </a:spcAft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Κοινωνική και Πολιτική Αγωγή Γ΄ Γυμνάσιου, βιβλίο μαθητή, </a:t>
            </a:r>
            <a:r>
              <a:rPr lang="el-GR" dirty="0"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βιβλίο μαθητή, Κεφ. 8.4.3- 8.4.4., σ. 73-74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F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6763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9">
            <a:extLst>
              <a:ext uri="{FF2B5EF4-FFF2-40B4-BE49-F238E27FC236}">
                <a16:creationId xmlns:a16="http://schemas.microsoft.com/office/drawing/2014/main" xmlns="" id="{D009D6D5-DAC2-4A8B-A17A-E206B9012D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3D8527A-4349-02D0-4A1C-7A0FCB9D2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662634" cy="122854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ΔΙΔΑΚΤΙΚΟΙ ΣΤΟΧΟΙ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514661854"/>
              </p:ext>
            </p:extLst>
          </p:nvPr>
        </p:nvGraphicFramePr>
        <p:xfrm>
          <a:off x="838200" y="1429555"/>
          <a:ext cx="10572482" cy="4662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66629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xmlns="" id="{2659FDB4-FCBE-4A89-B46D-43D4FA5446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Τίτλος 5">
            <a:extLst>
              <a:ext uri="{FF2B5EF4-FFF2-40B4-BE49-F238E27FC236}">
                <a16:creationId xmlns:a16="http://schemas.microsoft.com/office/drawing/2014/main" xmlns="" id="{152C5B2E-7DA7-31CB-9555-EC8813BA6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l-GR" sz="6200" dirty="0">
                <a:latin typeface="Arial" pitchFamily="34" charset="0"/>
                <a:cs typeface="Arial" pitchFamily="34" charset="0"/>
              </a:rPr>
              <a:t>Ανάκληση Γνώσεων</a:t>
            </a:r>
            <a:r>
              <a:rPr lang="en-US" sz="6200" dirty="0">
                <a:latin typeface="Arial" pitchFamily="34" charset="0"/>
                <a:cs typeface="Arial" pitchFamily="34" charset="0"/>
              </a:rPr>
              <a:t>: </a:t>
            </a:r>
            <a:endParaRPr lang="el-GR" sz="6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C8F51B3F-8331-4E4A-AE96-D47B1006EE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Θέση περιεχομένου 6">
            <a:extLst>
              <a:ext uri="{FF2B5EF4-FFF2-40B4-BE49-F238E27FC236}">
                <a16:creationId xmlns:a16="http://schemas.microsoft.com/office/drawing/2014/main" xmlns="" id="{498F5EEE-E85F-C204-A9D5-ABF4282DF2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39397031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7457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xmlns="" id="{1BB867FF-FC45-48F7-8104-F89BE54909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xmlns="" id="{8BB56887-D0D5-4F0C-9E19-7247EB83C8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E589C46-6069-2D8C-2E10-A9BA695B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82221"/>
            <a:ext cx="10515600" cy="2543612"/>
          </a:xfrm>
        </p:spPr>
        <p:txBody>
          <a:bodyPr>
            <a:normAutofit fontScale="90000"/>
          </a:bodyPr>
          <a:lstStyle/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720"/>
              </a:spcAft>
            </a:pPr>
            <a:r>
              <a:rPr lang="el-GR" sz="2800" dirty="0"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Σύμφωνα με τα όσα διδαχθήκαμε στο κεφάλαιο 3, οι κοινωνίες που ζούμε είναι κοινωνίες με κοινωνική διαστρωμάτωση (άνισες). Στις σύγχρονες κοινωνίες η κοινωνική διαστρωμάτωση είναι η βασική διαστρωμάτωση είναι τα κοινά οικονομικά χαρακτηριστικά (πλούτος). 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F"/>
            </a:endParaRP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xmlns="" id="{0F486D5F-174F-C551-28D0-D1518894D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8903" y="3108053"/>
            <a:ext cx="10572082" cy="2809421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720"/>
              </a:spcAft>
            </a:pPr>
            <a:r>
              <a:rPr lang="el-GR" sz="4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Ερώτημα 1: </a:t>
            </a:r>
            <a:r>
              <a:rPr lang="el-GR" sz="4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Yπάρχουν</a:t>
            </a:r>
            <a:r>
              <a:rPr lang="el-GR" sz="4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 κοινωνικά προβλήματα από την άνιση κατανομή του πλούτου; Αν ναι, περιγράψτε τα</a:t>
            </a:r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:</a:t>
            </a:r>
            <a:r>
              <a:rPr lang="el-GR" sz="4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 </a:t>
            </a:r>
            <a:endParaRPr lang="el-GR" sz="4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F"/>
            </a:endParaRPr>
          </a:p>
          <a:p>
            <a:endParaRPr lang="el-GR" dirty="0"/>
          </a:p>
        </p:txBody>
      </p:sp>
      <p:sp>
        <p:nvSpPr>
          <p:cNvPr id="38" name="Arc 37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5345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xmlns="" id="{1BB867FF-FC45-48F7-8104-F89BE54909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xmlns="" id="{8BB56887-D0D5-4F0C-9E19-7247EB83C8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4" name="Διάγραμμα 3"/>
          <p:cNvGraphicFramePr/>
          <p:nvPr>
            <p:extLst>
              <p:ext uri="{D42A27DB-BD31-4B8C-83A1-F6EECF244321}">
                <p14:modId xmlns:p14="http://schemas.microsoft.com/office/powerpoint/2010/main" xmlns="" val="2029169047"/>
              </p:ext>
            </p:extLst>
          </p:nvPr>
        </p:nvGraphicFramePr>
        <p:xfrm>
          <a:off x="828161" y="848891"/>
          <a:ext cx="10515600" cy="4598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" name="Arc 37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447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xmlns="" id="{1BB867FF-FC45-48F7-8104-F89BE54909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xmlns="" id="{8BB56887-D0D5-4F0C-9E19-7247EB83C8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E589C46-6069-2D8C-2E10-A9BA695B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161" y="192466"/>
            <a:ext cx="10515600" cy="1325563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lnSpc>
                <a:spcPct val="115000"/>
              </a:lnSpc>
              <a:spcBef>
                <a:spcPts val="300"/>
              </a:spcBef>
              <a:spcAft>
                <a:spcPts val="720"/>
              </a:spcAft>
            </a:pPr>
            <a:r>
              <a:rPr lang="el-GR" sz="4000" dirty="0">
                <a:ea typeface="Calibri" panose="020F0502020204030204" pitchFamily="34" charset="0"/>
                <a:cs typeface="F"/>
              </a:rPr>
              <a:t>Κοινωνικό Κράτος &amp; Κοινωνικά Δικαιώματα</a:t>
            </a:r>
            <a:endParaRPr lang="el-GR" sz="4000" dirty="0">
              <a:effectLst/>
              <a:ea typeface="Calibri" panose="020F0502020204030204" pitchFamily="34" charset="0"/>
              <a:cs typeface="F"/>
            </a:endParaRP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xmlns="" id="{0F486D5F-174F-C551-28D0-D1518894D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23" y="1711305"/>
            <a:ext cx="10515600" cy="43513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el-GR" sz="2900" dirty="0"/>
              <a:t>Για την κάλυψη των αναγκών των πολιτών και τη μείωση των κοινωνικών ανισοτήτων δημιουργήθηκε το </a:t>
            </a:r>
            <a:r>
              <a:rPr lang="el-GR" sz="2900" b="1" dirty="0"/>
              <a:t>κοινωνικό κράτος</a:t>
            </a:r>
            <a:r>
              <a:rPr lang="el-GR" sz="2900" dirty="0"/>
              <a:t> ή «</a:t>
            </a:r>
            <a:r>
              <a:rPr lang="el-GR" sz="2900" u="sng" dirty="0"/>
              <a:t>κράτος πρόνοιας ή ευημερίας</a:t>
            </a:r>
            <a:r>
              <a:rPr lang="el-GR" sz="2900" dirty="0"/>
              <a:t>» με στόχο την </a:t>
            </a:r>
            <a:r>
              <a:rPr lang="el-GR" sz="2900" u="sng" dirty="0"/>
              <a:t>κοινωνική δικαιοσύνη</a:t>
            </a:r>
            <a:r>
              <a:rPr lang="el-GR" sz="2900" dirty="0"/>
              <a:t>. Κατοχυρώνεται στα Συντάγματα των Ευρωπαϊκών κρατών μετά τον Β΄ Παγκόσμιο Πόλεμο.</a:t>
            </a:r>
          </a:p>
          <a:p>
            <a:pPr algn="just"/>
            <a:r>
              <a:rPr lang="el-GR" sz="2900" b="1" dirty="0"/>
              <a:t>Κοινωνικό Κράτος</a:t>
            </a:r>
            <a:r>
              <a:rPr lang="el-GR" sz="2900" dirty="0"/>
              <a:t> σημαίνει την υποχρέωση του Κράτους να αναλαμβάνει υποχρέωση να παρέχει δωρεάν υπηρεσίες στους πολίτες σχετικά με την ιατροφαρμακευτική περίθαλψη, εκπαίδευση, ασφάλιση, στέγαση των πολιτών =</a:t>
            </a:r>
          </a:p>
          <a:p>
            <a:pPr algn="just"/>
            <a:r>
              <a:rPr lang="el-GR" sz="2900" b="1" dirty="0"/>
              <a:t>Κοινωνικά δικαιώματα</a:t>
            </a:r>
            <a:r>
              <a:rPr lang="el-GR" sz="2900" dirty="0"/>
              <a:t> είναι τα δικαιώματα των πολιτών σε σχέση με το κοινωνικό κράτος (δικαίωμα στη μόρφωση, στη στέγαση, στην υγεία) , τα οποία περιγράφονται στο Σύνταγμα και απολαμβάνουν όλες-οι Ελληνίδες-</a:t>
            </a:r>
            <a:r>
              <a:rPr lang="el-GR" sz="2900" dirty="0" err="1"/>
              <a:t>ες</a:t>
            </a:r>
            <a:r>
              <a:rPr lang="el-GR" sz="2900" dirty="0"/>
              <a:t> πολίτες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11299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xmlns="" id="{1BB867FF-FC45-48F7-8104-F89BE54909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xmlns="" id="{8BB56887-D0D5-4F0C-9E19-7247EB83C8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E589C46-6069-2D8C-2E10-A9BA695B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703" y="192466"/>
            <a:ext cx="11129554" cy="591305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Bef>
                <a:spcPts val="300"/>
              </a:spcBef>
              <a:spcAft>
                <a:spcPts val="720"/>
              </a:spcAft>
            </a:pPr>
            <a:r>
              <a:rPr lang="el-GR" sz="4000" b="1" dirty="0">
                <a:ea typeface="Calibri" panose="020F0502020204030204" pitchFamily="34" charset="0"/>
                <a:cs typeface="F"/>
              </a:rPr>
              <a:t>Η αρχή της διάκρισης των Εξουσιών</a:t>
            </a:r>
            <a:endParaRPr lang="el-GR" sz="4000" b="1" dirty="0">
              <a:effectLst/>
              <a:ea typeface="Calibri" panose="020F0502020204030204" pitchFamily="34" charset="0"/>
              <a:cs typeface="F"/>
            </a:endParaRPr>
          </a:p>
        </p:txBody>
      </p:sp>
      <p:graphicFrame>
        <p:nvGraphicFramePr>
          <p:cNvPr id="8" name="7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731520" y="901338"/>
          <a:ext cx="10868297" cy="53557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80270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Slide Background Fill">
            <a:extLst>
              <a:ext uri="{FF2B5EF4-FFF2-40B4-BE49-F238E27FC236}">
                <a16:creationId xmlns:a16="http://schemas.microsoft.com/office/drawing/2014/main" xmlns="" id="{C7D023E4-8DE1-436E-9847-ED6A4B4B04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Color Cover">
            <a:extLst>
              <a:ext uri="{FF2B5EF4-FFF2-40B4-BE49-F238E27FC236}">
                <a16:creationId xmlns:a16="http://schemas.microsoft.com/office/drawing/2014/main" xmlns="" id="{63C1F321-BB96-4700-B3CE-1A6156067F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3FA1AD64-F15F-417D-956C-B2C211FC90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3051" y="0"/>
            <a:ext cx="6064235" cy="6858000"/>
            <a:chOff x="651279" y="598259"/>
            <a:chExt cx="10889442" cy="5680742"/>
          </a:xfrm>
        </p:grpSpPr>
        <p:sp>
          <p:nvSpPr>
            <p:cNvPr id="15" name="Color">
              <a:extLst>
                <a:ext uri="{FF2B5EF4-FFF2-40B4-BE49-F238E27FC236}">
                  <a16:creationId xmlns:a16="http://schemas.microsoft.com/office/drawing/2014/main" xmlns="" id="{5F3C79B0-E0DE-407E-B550-3FDEB67B00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Color">
              <a:extLst>
                <a:ext uri="{FF2B5EF4-FFF2-40B4-BE49-F238E27FC236}">
                  <a16:creationId xmlns:a16="http://schemas.microsoft.com/office/drawing/2014/main" xmlns="" id="{A1A2DFA8-F321-4204-9B31-A3713BC652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43F5E015-E085-4624-B431-B424144486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4DDB60AE-8B9C-4BA0-93DC-F8C9EBF6D8B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9F247760-BE07-41A2-969E-570081E655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57A70BD2-76FC-4BDD-9E64-3B93D5EF36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AADD9643-5489-42CB-9762-FBAC2AAE9F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09A2C16E-2745-4E3D-BECC-D66755221E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52E5A063-571D-4461-9869-B3E93F6E69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366019AD-E33B-4DBF-BAD3-AE36116031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E589C46-6069-2D8C-2E10-A9BA695BF8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7456" y="464608"/>
            <a:ext cx="4874661" cy="5520792"/>
          </a:xfr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/>
          <a:p>
            <a:pPr>
              <a:spcBef>
                <a:spcPts val="300"/>
              </a:spcBef>
              <a:spcAft>
                <a:spcPts val="720"/>
              </a:spcAft>
            </a:pPr>
            <a:r>
              <a:rPr lang="el-GR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Ποιος ο λόγος που τα σύγχρονα δημοκρατικά κράτη προβλέπουν την διάκριση των εξουσιών;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l-GR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Τι πιστεύετε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;</a:t>
            </a:r>
            <a:endParaRPr lang="el-GR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F"/>
            </a:endParaRP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xmlns="" id="{0F486D5F-174F-C551-28D0-D1518894DD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43979" y="477672"/>
            <a:ext cx="5820642" cy="5520792"/>
          </a:xfrm>
        </p:spPr>
        <p:txBody>
          <a:bodyPr anchor="ctr">
            <a:normAutofit/>
          </a:bodyPr>
          <a:lstStyle/>
          <a:p>
            <a:pPr algn="l">
              <a:spcBef>
                <a:spcPts val="300"/>
              </a:spcBef>
            </a:pPr>
            <a:r>
              <a:rPr lang="el-G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</a:t>
            </a:r>
            <a:r>
              <a:rPr lang="el-GR" sz="26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Η αρχή της διάκρισης των εξουσιών αποκλείει </a:t>
            </a:r>
            <a:r>
              <a:rPr lang="el-GR" sz="26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την ανάληψη και άσκηση εξουσίας έξω από τη σφαίρα αρμοδιοτήτων της </a:t>
            </a:r>
            <a:r>
              <a:rPr lang="el-GR" sz="26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κάθε μιας από τις τρεις εξουσίες. Ο διαχωρισμός είναι επομένως, χρήσιμος για την ορθή κατανομή των αρμοδιοτήτων αλλά και </a:t>
            </a:r>
            <a:r>
              <a:rPr lang="el-GR" sz="26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για να μπορεί να ασκηθεί ο κατάλληλος έλεγχος μεταξύ των εξουσιών</a:t>
            </a:r>
            <a:r>
              <a:rPr lang="el-GR" sz="26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</a:t>
            </a:r>
            <a:r>
              <a:rPr lang="el-G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». </a:t>
            </a: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300"/>
              </a:spcBef>
            </a:pPr>
            <a:endParaRPr lang="el-GR" dirty="0">
              <a:latin typeface="Arial" panose="020B0604020202020204" pitchFamily="34" charset="0"/>
              <a:ea typeface="Calibri" panose="020F0502020204030204" pitchFamily="34" charset="0"/>
              <a:cs typeface="F"/>
            </a:endParaRPr>
          </a:p>
          <a:p>
            <a:pPr algn="l">
              <a:spcBef>
                <a:spcPts val="300"/>
              </a:spcBef>
            </a:pPr>
            <a:r>
              <a:rPr lang="el-GR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*Πηγή</a:t>
            </a: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l-GR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Αιμιλιανίδης</a:t>
            </a:r>
            <a:r>
              <a:rPr lang="el-GR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Αχιλλέας, </a:t>
            </a:r>
            <a:r>
              <a:rPr lang="el-GR" sz="1800" i="1" u="sng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Αρχή Διάκρισης των Εξουσιών: Τι είναι και τι διασφαλίζει</a:t>
            </a:r>
            <a:r>
              <a:rPr lang="el-GR" sz="18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r>
              <a:rPr lang="el-GR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Κείμενο στον </a:t>
            </a:r>
            <a:r>
              <a:rPr lang="el-GR" sz="1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ιστότοπο</a:t>
            </a:r>
            <a:r>
              <a:rPr lang="el-GR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syntagmawatch</a:t>
            </a:r>
            <a:r>
              <a:rPr lang="el-GR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</a:t>
            </a:r>
            <a:r>
              <a:rPr lang="el-GR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δημοσιεύτηκε στις 04/10/2019. </a:t>
            </a:r>
            <a:endParaRPr lang="el-GR" sz="1800" dirty="0">
              <a:latin typeface="Arial" panose="020B0604020202020204" pitchFamily="34" charset="0"/>
              <a:ea typeface="Calibri" panose="020F0502020204030204" pitchFamily="34" charset="0"/>
              <a:cs typeface="F"/>
            </a:endParaRPr>
          </a:p>
          <a:p>
            <a:pPr algn="l"/>
            <a:endParaRPr lang="el-G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492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xmlns="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xmlns="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xmlns="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A47F710-6138-E0A9-EE87-409E5276E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69" y="773724"/>
            <a:ext cx="3544907" cy="5334532"/>
          </a:xfrm>
        </p:spPr>
        <p:txBody>
          <a:bodyPr anchor="ctr">
            <a:normAutofit/>
          </a:bodyPr>
          <a:lstStyle/>
          <a:p>
            <a:pPr algn="ctr"/>
            <a:r>
              <a:rPr lang="el-GR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Δραστηριότητα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28EB09D3-185E-E37A-072A-904A115C8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>
              <a:spcAft>
                <a:spcPts val="1000"/>
              </a:spcAft>
            </a:pPr>
            <a:r>
              <a:rPr lang="el-GR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Πως διασφαλίζει τα δικαιώματα του πολίτη η διάκριση των εξουσιών; 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/>
            </a:r>
            <a:b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</a:br>
            <a:r>
              <a:rPr lang="en-US" sz="3600" dirty="0"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/>
            </a:r>
            <a:br>
              <a:rPr lang="en-US" sz="3600" dirty="0">
                <a:latin typeface="Arial" panose="020B0604020202020204" pitchFamily="34" charset="0"/>
                <a:ea typeface="Calibri" panose="020F0502020204030204" pitchFamily="34" charset="0"/>
                <a:cs typeface="F"/>
              </a:rPr>
            </a:br>
            <a:r>
              <a:rPr lang="el-GR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Μπορείς να αναφέρεις κάποιο σχετικό παράδειγμα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; </a:t>
            </a:r>
            <a:endParaRPr lang="el-G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F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632605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Κλασικό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</TotalTime>
  <Words>393</Words>
  <Application>Microsoft Office PowerPoint</Application>
  <PresentationFormat>Προσαρμογή</PresentationFormat>
  <Paragraphs>32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8: Τα πολιτεύματα και το Σύνταγμα  8.4.Β. Βασικές αρχές του Συντάγματος: Κοινωνικό Κράτος (8.4.3.) &amp; Η αρχή της διάκρισης των λειτουργιών (8.4.4.) (Β’ Μέρος)</vt:lpstr>
      <vt:lpstr>ΔΙΔΑΚΤΙΚΟΙ ΣΤΟΧΟΙ</vt:lpstr>
      <vt:lpstr>Ανάκληση Γνώσεων: </vt:lpstr>
      <vt:lpstr>Σύμφωνα με τα όσα διδαχθήκαμε στο κεφάλαιο 3, οι κοινωνίες που ζούμε είναι κοινωνίες με κοινωνική διαστρωμάτωση (άνισες). Στις σύγχρονες κοινωνίες η κοινωνική διαστρωμάτωση είναι η βασική διαστρωμάτωση είναι τα κοινά οικονομικά χαρακτηριστικά (πλούτος). </vt:lpstr>
      <vt:lpstr>Διαφάνεια 5</vt:lpstr>
      <vt:lpstr>Κοινωνικό Κράτος &amp; Κοινωνικά Δικαιώματα</vt:lpstr>
      <vt:lpstr>Η αρχή της διάκρισης των Εξουσιών</vt:lpstr>
      <vt:lpstr>Ποιος ο λόγος που τα σύγχρονα δημοκρατικά κράτη προβλέπουν την διάκριση των εξουσιών;   Τι πιστεύετε;</vt:lpstr>
      <vt:lpstr>Δραστηριότητα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Άνθρωπος: «φύσει κοινωνικό ον»</dc:title>
  <dc:creator>ΚΩΝΣΤΑΝΤΙΝΟΣ ΛΑΜΠΡΑΚΗΣ</dc:creator>
  <cp:lastModifiedBy>user</cp:lastModifiedBy>
  <cp:revision>28</cp:revision>
  <dcterms:created xsi:type="dcterms:W3CDTF">2023-09-14T16:34:34Z</dcterms:created>
  <dcterms:modified xsi:type="dcterms:W3CDTF">2025-03-10T08:03:04Z</dcterms:modified>
</cp:coreProperties>
</file>