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FD8C4-2B0B-4727-873A-5A40A142821B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EF547745-E2C6-4904-9FF5-E029F96279A3}">
      <dgm:prSet/>
      <dgm:spPr/>
      <dgm:t>
        <a:bodyPr/>
        <a:lstStyle/>
        <a:p>
          <a:pPr rtl="0"/>
          <a:r>
            <a:rPr lang="el-GR" dirty="0" smtClean="0">
              <a:latin typeface="Arial" panose="020B0604020202020204" pitchFamily="34" charset="0"/>
              <a:cs typeface="Arial" panose="020B0604020202020204" pitchFamily="34" charset="0"/>
            </a:rPr>
            <a:t>Να αναλύουμε τη σύνθεση του εκλογικού σώματος &amp; να ανακαλούμε τα προσόντα του</a:t>
          </a:r>
          <a:endParaRPr lang="el-G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0C3BA4-9849-490C-B7F1-35166D78EE36}" type="parTrans" cxnId="{CD75F8B6-1DA6-401A-8F9D-D3C80FDAFBC4}">
      <dgm:prSet/>
      <dgm:spPr/>
      <dgm:t>
        <a:bodyPr/>
        <a:lstStyle/>
        <a:p>
          <a:endParaRPr lang="el-GR"/>
        </a:p>
      </dgm:t>
    </dgm:pt>
    <dgm:pt modelId="{21E2D704-7F8E-43A5-9B25-2A5336D4ECD5}" type="sibTrans" cxnId="{CD75F8B6-1DA6-401A-8F9D-D3C80FDAFBC4}">
      <dgm:prSet/>
      <dgm:spPr/>
      <dgm:t>
        <a:bodyPr/>
        <a:lstStyle/>
        <a:p>
          <a:endParaRPr lang="el-GR"/>
        </a:p>
      </dgm:t>
    </dgm:pt>
    <dgm:pt modelId="{E2019D56-F4B3-4C64-ACBF-67EF14CDAB71}">
      <dgm:prSet/>
      <dgm:spPr/>
      <dgm:t>
        <a:bodyPr/>
        <a:lstStyle/>
        <a:p>
          <a:pPr rtl="0"/>
          <a:r>
            <a:rPr lang="el-GR" dirty="0" smtClean="0">
              <a:latin typeface="Arial" panose="020B0604020202020204" pitchFamily="34" charset="0"/>
              <a:cs typeface="Arial" panose="020B0604020202020204" pitchFamily="34" charset="0"/>
            </a:rPr>
            <a:t>Να περιγράφουμε τις αρμοδιότητες του</a:t>
          </a:r>
          <a:endParaRPr lang="el-G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D473E4-791F-43F6-B578-0598D61DE749}" type="parTrans" cxnId="{A2C03695-8F21-4089-981A-C8B65038A9AD}">
      <dgm:prSet/>
      <dgm:spPr/>
      <dgm:t>
        <a:bodyPr/>
        <a:lstStyle/>
        <a:p>
          <a:endParaRPr lang="el-GR"/>
        </a:p>
      </dgm:t>
    </dgm:pt>
    <dgm:pt modelId="{8ECD0DF2-7D99-4ACC-80BE-A9B02E66345A}" type="sibTrans" cxnId="{A2C03695-8F21-4089-981A-C8B65038A9AD}">
      <dgm:prSet/>
      <dgm:spPr/>
      <dgm:t>
        <a:bodyPr/>
        <a:lstStyle/>
        <a:p>
          <a:endParaRPr lang="el-GR"/>
        </a:p>
      </dgm:t>
    </dgm:pt>
    <dgm:pt modelId="{F9646F1D-97BE-4E04-BC4C-7F263B8ADECD}">
      <dgm:prSet/>
      <dgm:spPr/>
      <dgm:t>
        <a:bodyPr/>
        <a:lstStyle/>
        <a:p>
          <a:pPr rtl="0"/>
          <a:r>
            <a:rPr lang="el-GR" dirty="0" smtClean="0">
              <a:latin typeface="Arial" panose="020B0604020202020204" pitchFamily="34" charset="0"/>
              <a:cs typeface="Arial" panose="020B0604020202020204" pitchFamily="34" charset="0"/>
            </a:rPr>
            <a:t>Να συνδέσουμε την καθολική επέκταση του δικαιώματος του εκλέγειν και εκλέγεσθαι με την ανάπτυξη της αντιπροσωπευτική δημοκρατίας</a:t>
          </a:r>
          <a:endParaRPr lang="el-G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730C2-2856-4643-A50D-A7E4D7BFCCCC}" type="parTrans" cxnId="{54FB2C52-BBC2-4368-89ED-46EE4568D6E6}">
      <dgm:prSet/>
      <dgm:spPr/>
      <dgm:t>
        <a:bodyPr/>
        <a:lstStyle/>
        <a:p>
          <a:endParaRPr lang="el-GR"/>
        </a:p>
      </dgm:t>
    </dgm:pt>
    <dgm:pt modelId="{0AA90F04-E642-4462-B766-820139F8799A}" type="sibTrans" cxnId="{54FB2C52-BBC2-4368-89ED-46EE4568D6E6}">
      <dgm:prSet/>
      <dgm:spPr/>
      <dgm:t>
        <a:bodyPr/>
        <a:lstStyle/>
        <a:p>
          <a:endParaRPr lang="el-GR"/>
        </a:p>
      </dgm:t>
    </dgm:pt>
    <dgm:pt modelId="{74A2DE46-B1DE-42BC-8766-C4CA258E0C13}" type="pres">
      <dgm:prSet presAssocID="{707FD8C4-2B0B-4727-873A-5A40A14282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126997-D05E-4A9B-BBB1-B4707F0ABB29}" type="pres">
      <dgm:prSet presAssocID="{EF547745-E2C6-4904-9FF5-E029F96279A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2D3B39-03FF-46E9-B5DA-67BA5F3C701E}" type="pres">
      <dgm:prSet presAssocID="{21E2D704-7F8E-43A5-9B25-2A5336D4ECD5}" presName="spacer" presStyleCnt="0"/>
      <dgm:spPr/>
    </dgm:pt>
    <dgm:pt modelId="{4947A9CD-961C-4564-A9C4-0E0AC13E0B2F}" type="pres">
      <dgm:prSet presAssocID="{E2019D56-F4B3-4C64-ACBF-67EF14CDAB7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8D86B5-DE4F-429D-BC16-B580C7E9FFD7}" type="pres">
      <dgm:prSet presAssocID="{8ECD0DF2-7D99-4ACC-80BE-A9B02E66345A}" presName="spacer" presStyleCnt="0"/>
      <dgm:spPr/>
    </dgm:pt>
    <dgm:pt modelId="{3FAB627A-C299-4309-9537-387743136913}" type="pres">
      <dgm:prSet presAssocID="{F9646F1D-97BE-4E04-BC4C-7F263B8ADEC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96668CD-06C9-47FF-A488-61E100F5507F}" type="presOf" srcId="{F9646F1D-97BE-4E04-BC4C-7F263B8ADECD}" destId="{3FAB627A-C299-4309-9537-387743136913}" srcOrd="0" destOrd="0" presId="urn:microsoft.com/office/officeart/2005/8/layout/vList2"/>
    <dgm:cxn modelId="{54FB2C52-BBC2-4368-89ED-46EE4568D6E6}" srcId="{707FD8C4-2B0B-4727-873A-5A40A142821B}" destId="{F9646F1D-97BE-4E04-BC4C-7F263B8ADECD}" srcOrd="2" destOrd="0" parTransId="{DE0730C2-2856-4643-A50D-A7E4D7BFCCCC}" sibTransId="{0AA90F04-E642-4462-B766-820139F8799A}"/>
    <dgm:cxn modelId="{F55CABDC-9D31-48CB-B73F-BFCB54DE741B}" type="presOf" srcId="{E2019D56-F4B3-4C64-ACBF-67EF14CDAB71}" destId="{4947A9CD-961C-4564-A9C4-0E0AC13E0B2F}" srcOrd="0" destOrd="0" presId="urn:microsoft.com/office/officeart/2005/8/layout/vList2"/>
    <dgm:cxn modelId="{5947976A-A643-4A6E-8783-00036C56C7D0}" type="presOf" srcId="{EF547745-E2C6-4904-9FF5-E029F96279A3}" destId="{CF126997-D05E-4A9B-BBB1-B4707F0ABB29}" srcOrd="0" destOrd="0" presId="urn:microsoft.com/office/officeart/2005/8/layout/vList2"/>
    <dgm:cxn modelId="{CD75F8B6-1DA6-401A-8F9D-D3C80FDAFBC4}" srcId="{707FD8C4-2B0B-4727-873A-5A40A142821B}" destId="{EF547745-E2C6-4904-9FF5-E029F96279A3}" srcOrd="0" destOrd="0" parTransId="{3C0C3BA4-9849-490C-B7F1-35166D78EE36}" sibTransId="{21E2D704-7F8E-43A5-9B25-2A5336D4ECD5}"/>
    <dgm:cxn modelId="{C7AA5499-4622-4A6F-BBC1-76DB656581C4}" type="presOf" srcId="{707FD8C4-2B0B-4727-873A-5A40A142821B}" destId="{74A2DE46-B1DE-42BC-8766-C4CA258E0C13}" srcOrd="0" destOrd="0" presId="urn:microsoft.com/office/officeart/2005/8/layout/vList2"/>
    <dgm:cxn modelId="{A2C03695-8F21-4089-981A-C8B65038A9AD}" srcId="{707FD8C4-2B0B-4727-873A-5A40A142821B}" destId="{E2019D56-F4B3-4C64-ACBF-67EF14CDAB71}" srcOrd="1" destOrd="0" parTransId="{05D473E4-791F-43F6-B578-0598D61DE749}" sibTransId="{8ECD0DF2-7D99-4ACC-80BE-A9B02E66345A}"/>
    <dgm:cxn modelId="{6D8E701D-D5F9-4CBC-9EAA-6BD1B294ECDE}" type="presParOf" srcId="{74A2DE46-B1DE-42BC-8766-C4CA258E0C13}" destId="{CF126997-D05E-4A9B-BBB1-B4707F0ABB29}" srcOrd="0" destOrd="0" presId="urn:microsoft.com/office/officeart/2005/8/layout/vList2"/>
    <dgm:cxn modelId="{352F4BED-2E84-492B-81DD-D75623A781C0}" type="presParOf" srcId="{74A2DE46-B1DE-42BC-8766-C4CA258E0C13}" destId="{672D3B39-03FF-46E9-B5DA-67BA5F3C701E}" srcOrd="1" destOrd="0" presId="urn:microsoft.com/office/officeart/2005/8/layout/vList2"/>
    <dgm:cxn modelId="{435C23BE-9185-48B2-94C3-4A053540A558}" type="presParOf" srcId="{74A2DE46-B1DE-42BC-8766-C4CA258E0C13}" destId="{4947A9CD-961C-4564-A9C4-0E0AC13E0B2F}" srcOrd="2" destOrd="0" presId="urn:microsoft.com/office/officeart/2005/8/layout/vList2"/>
    <dgm:cxn modelId="{CB154194-5A3C-4A3F-8338-05A254F4347F}" type="presParOf" srcId="{74A2DE46-B1DE-42BC-8766-C4CA258E0C13}" destId="{598D86B5-DE4F-429D-BC16-B580C7E9FFD7}" srcOrd="3" destOrd="0" presId="urn:microsoft.com/office/officeart/2005/8/layout/vList2"/>
    <dgm:cxn modelId="{3CE8C40B-DC37-4E0A-9AF0-A4BE20FA5B30}" type="presParOf" srcId="{74A2DE46-B1DE-42BC-8766-C4CA258E0C13}" destId="{3FAB627A-C299-4309-9537-38774313691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26997-D05E-4A9B-BBB1-B4707F0ABB29}">
      <dsp:nvSpPr>
        <dsp:cNvPr id="0" name=""/>
        <dsp:cNvSpPr/>
      </dsp:nvSpPr>
      <dsp:spPr>
        <a:xfrm>
          <a:off x="0" y="45953"/>
          <a:ext cx="10178321" cy="14864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Να αναλύουμε τη σύνθεση του εκλογικού σώματος &amp; να ανακαλούμε τα προσόντα του</a:t>
          </a:r>
          <a:endParaRPr lang="el-GR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564" y="118517"/>
        <a:ext cx="10033193" cy="1341356"/>
      </dsp:txXfrm>
    </dsp:sp>
    <dsp:sp modelId="{4947A9CD-961C-4564-A9C4-0E0AC13E0B2F}">
      <dsp:nvSpPr>
        <dsp:cNvPr id="0" name=""/>
        <dsp:cNvSpPr/>
      </dsp:nvSpPr>
      <dsp:spPr>
        <a:xfrm>
          <a:off x="0" y="1613078"/>
          <a:ext cx="10178321" cy="1486484"/>
        </a:xfrm>
        <a:prstGeom prst="roundRect">
          <a:avLst/>
        </a:prstGeom>
        <a:gradFill rotWithShape="0">
          <a:gsLst>
            <a:gs pos="0">
              <a:schemeClr val="accent3">
                <a:hueOff val="-2348588"/>
                <a:satOff val="1512"/>
                <a:lumOff val="1667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-2348588"/>
                <a:satOff val="1512"/>
                <a:lumOff val="1667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-2348588"/>
                <a:satOff val="1512"/>
                <a:lumOff val="1667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Να περιγράφουμε τις αρμοδιότητες του</a:t>
          </a:r>
          <a:endParaRPr lang="el-GR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564" y="1685642"/>
        <a:ext cx="10033193" cy="1341356"/>
      </dsp:txXfrm>
    </dsp:sp>
    <dsp:sp modelId="{3FAB627A-C299-4309-9537-387743136913}">
      <dsp:nvSpPr>
        <dsp:cNvPr id="0" name=""/>
        <dsp:cNvSpPr/>
      </dsp:nvSpPr>
      <dsp:spPr>
        <a:xfrm>
          <a:off x="0" y="3180203"/>
          <a:ext cx="10178321" cy="1486484"/>
        </a:xfrm>
        <a:prstGeom prst="roundRect">
          <a:avLst/>
        </a:prstGeom>
        <a:gradFill rotWithShape="0">
          <a:gsLst>
            <a:gs pos="0">
              <a:schemeClr val="accent3">
                <a:hueOff val="-4697176"/>
                <a:satOff val="3025"/>
                <a:lumOff val="3334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-4697176"/>
                <a:satOff val="3025"/>
                <a:lumOff val="3334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-4697176"/>
                <a:satOff val="3025"/>
                <a:lumOff val="3334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Να συνδέσουμε την καθολική επέκταση του δικαιώματος του εκλέγειν και εκλέγεσθε με την ανάπτυξη της αντιπροσωπευτική δημοκρατίας</a:t>
          </a:r>
          <a:endParaRPr lang="el-GR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564" y="3252767"/>
        <a:ext cx="10033193" cy="1341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41486-2F84-473D-9FC5-505A10D50ADE}">
      <dsp:nvSpPr>
        <dsp:cNvPr id="0" name=""/>
        <dsp:cNvSpPr/>
      </dsp:nvSpPr>
      <dsp:spPr>
        <a:xfrm>
          <a:off x="0" y="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63ED5-F83D-4367-8A10-E42ED88ACC8D}">
      <dsp:nvSpPr>
        <dsp:cNvPr id="0" name=""/>
        <dsp:cNvSpPr/>
      </dsp:nvSpPr>
      <dsp:spPr>
        <a:xfrm>
          <a:off x="0" y="0"/>
          <a:ext cx="10179050" cy="4321266"/>
        </a:xfrm>
        <a:prstGeom prst="rect">
          <a:avLst/>
        </a:prstGeom>
        <a:noFill/>
        <a:ln>
          <a:solidFill>
            <a:schemeClr val="tx2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500" kern="1200" dirty="0" smtClean="0"/>
            <a:t>Σε ποιες λειτουργίες του πολιτεύματος (</a:t>
          </a:r>
          <a:r>
            <a:rPr lang="el-GR" sz="5500" kern="1200" dirty="0" err="1" smtClean="0"/>
            <a:t>Προεδρευομένη</a:t>
          </a:r>
          <a:r>
            <a:rPr lang="el-GR" sz="5500" kern="1200" dirty="0" smtClean="0"/>
            <a:t> Κοινοβουλευτική Δημοκρατία) μπορούμε να εντοπίσουμε την «Λαϊκή Κυριαρχία;»</a:t>
          </a:r>
          <a:endParaRPr lang="en-US" sz="5500" kern="1200" dirty="0"/>
        </a:p>
      </dsp:txBody>
      <dsp:txXfrm>
        <a:off x="0" y="0"/>
        <a:ext cx="10179050" cy="4321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47022-CC99-4AEA-BF85-0797CE075033}">
      <dsp:nvSpPr>
        <dsp:cNvPr id="0" name=""/>
        <dsp:cNvSpPr/>
      </dsp:nvSpPr>
      <dsp:spPr>
        <a:xfrm>
          <a:off x="4085594" y="2453562"/>
          <a:ext cx="3976280" cy="186378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Σύμφωνα με το Σύνταγμα οι αρμοδιότητες του </a:t>
          </a:r>
          <a:r>
            <a:rPr lang="el-G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εκλογικού σώματος </a:t>
          </a:r>
          <a:r>
            <a:rPr lang="el-G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είναι: </a:t>
          </a:r>
          <a:endParaRPr lang="el-G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7907" y="2726507"/>
        <a:ext cx="2811654" cy="1317898"/>
      </dsp:txXfrm>
    </dsp:sp>
    <dsp:sp modelId="{5A0895EF-E2C7-465C-B3A2-EC9DC2DD984E}">
      <dsp:nvSpPr>
        <dsp:cNvPr id="0" name=""/>
        <dsp:cNvSpPr/>
      </dsp:nvSpPr>
      <dsp:spPr>
        <a:xfrm rot="16200000">
          <a:off x="5792460" y="2158401"/>
          <a:ext cx="562547" cy="27774"/>
        </a:xfrm>
        <a:custGeom>
          <a:avLst/>
          <a:gdLst/>
          <a:ahLst/>
          <a:cxnLst/>
          <a:rect l="0" t="0" r="0" b="0"/>
          <a:pathLst>
            <a:path>
              <a:moveTo>
                <a:pt x="0" y="13887"/>
              </a:moveTo>
              <a:lnTo>
                <a:pt x="562547" y="13887"/>
              </a:lnTo>
            </a:path>
          </a:pathLst>
        </a:custGeom>
        <a:noFill/>
        <a:ln w="635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6059671" y="2158225"/>
        <a:ext cx="28127" cy="28127"/>
      </dsp:txXfrm>
    </dsp:sp>
    <dsp:sp modelId="{529580FF-2F29-4BA8-9EE9-B1A5C72C7FCB}">
      <dsp:nvSpPr>
        <dsp:cNvPr id="0" name=""/>
        <dsp:cNvSpPr/>
      </dsp:nvSpPr>
      <dsp:spPr>
        <a:xfrm>
          <a:off x="4320347" y="27226"/>
          <a:ext cx="3506773" cy="186378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α. ψηφίζει τους αντιπροσώπους του για τη Βουλή στις γενικές βουλευτικές εκλογές.</a:t>
          </a:r>
          <a:endParaRPr lang="el-GR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33902" y="300171"/>
        <a:ext cx="2479663" cy="1317898"/>
      </dsp:txXfrm>
    </dsp:sp>
    <dsp:sp modelId="{B5CF456D-5318-407A-87BF-00110D453893}">
      <dsp:nvSpPr>
        <dsp:cNvPr id="0" name=""/>
        <dsp:cNvSpPr/>
      </dsp:nvSpPr>
      <dsp:spPr>
        <a:xfrm rot="21592629">
          <a:off x="8061853" y="3366440"/>
          <a:ext cx="807972" cy="27774"/>
        </a:xfrm>
        <a:custGeom>
          <a:avLst/>
          <a:gdLst/>
          <a:ahLst/>
          <a:cxnLst/>
          <a:rect l="0" t="0" r="0" b="0"/>
          <a:pathLst>
            <a:path>
              <a:moveTo>
                <a:pt x="0" y="13887"/>
              </a:moveTo>
              <a:lnTo>
                <a:pt x="807972" y="13887"/>
              </a:lnTo>
            </a:path>
          </a:pathLst>
        </a:custGeom>
        <a:noFill/>
        <a:ln w="635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8445640" y="3360128"/>
        <a:ext cx="40398" cy="40398"/>
      </dsp:txXfrm>
    </dsp:sp>
    <dsp:sp modelId="{08E78F66-B398-4856-972E-0B0D3964B4B3}">
      <dsp:nvSpPr>
        <dsp:cNvPr id="0" name=""/>
        <dsp:cNvSpPr/>
      </dsp:nvSpPr>
      <dsp:spPr>
        <a:xfrm>
          <a:off x="8869822" y="1796366"/>
          <a:ext cx="2818458" cy="316014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β. ψηφίζει τα όργανα της Τοπικής Αυτοδιοίκησης (Δημάρχους, Περιφερειάρχες). </a:t>
          </a:r>
          <a:endParaRPr lang="el-GR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82576" y="2259159"/>
        <a:ext cx="1992950" cy="2234560"/>
      </dsp:txXfrm>
    </dsp:sp>
    <dsp:sp modelId="{7E5BD0EB-6944-46C3-B7BE-733F5D65856B}">
      <dsp:nvSpPr>
        <dsp:cNvPr id="0" name=""/>
        <dsp:cNvSpPr/>
      </dsp:nvSpPr>
      <dsp:spPr>
        <a:xfrm rot="5336753">
          <a:off x="5801336" y="4598350"/>
          <a:ext cx="589941" cy="27774"/>
        </a:xfrm>
        <a:custGeom>
          <a:avLst/>
          <a:gdLst/>
          <a:ahLst/>
          <a:cxnLst/>
          <a:rect l="0" t="0" r="0" b="0"/>
          <a:pathLst>
            <a:path>
              <a:moveTo>
                <a:pt x="0" y="13887"/>
              </a:moveTo>
              <a:lnTo>
                <a:pt x="589941" y="13887"/>
              </a:lnTo>
            </a:path>
          </a:pathLst>
        </a:custGeom>
        <a:noFill/>
        <a:ln w="635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6081558" y="4597488"/>
        <a:ext cx="29497" cy="29497"/>
      </dsp:txXfrm>
    </dsp:sp>
    <dsp:sp modelId="{B3DD7CC0-658A-4808-AE76-C2425945E48A}">
      <dsp:nvSpPr>
        <dsp:cNvPr id="0" name=""/>
        <dsp:cNvSpPr/>
      </dsp:nvSpPr>
      <dsp:spPr>
        <a:xfrm>
          <a:off x="4067538" y="4907125"/>
          <a:ext cx="4102683" cy="1863788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γ. ψηφίζει τους αντιπροσώπους του στο Ευρωπαϊκό Κοινοβούλιο (Ευρωβουλευτές), στις Ευρωεκλογές.</a:t>
          </a:r>
          <a:endParaRPr lang="el-GR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8362" y="5180070"/>
        <a:ext cx="2901035" cy="1317898"/>
      </dsp:txXfrm>
    </dsp:sp>
    <dsp:sp modelId="{9F440D5E-3AED-4FFC-995B-28CBB92BD0AC}">
      <dsp:nvSpPr>
        <dsp:cNvPr id="0" name=""/>
        <dsp:cNvSpPr/>
      </dsp:nvSpPr>
      <dsp:spPr>
        <a:xfrm rot="10752372">
          <a:off x="3664208" y="3402029"/>
          <a:ext cx="422273" cy="27774"/>
        </a:xfrm>
        <a:custGeom>
          <a:avLst/>
          <a:gdLst/>
          <a:ahLst/>
          <a:cxnLst/>
          <a:rect l="0" t="0" r="0" b="0"/>
          <a:pathLst>
            <a:path>
              <a:moveTo>
                <a:pt x="0" y="13887"/>
              </a:moveTo>
              <a:lnTo>
                <a:pt x="422273" y="13887"/>
              </a:lnTo>
            </a:path>
          </a:pathLst>
        </a:custGeom>
        <a:noFill/>
        <a:ln w="6350" cap="flat" cmpd="sng" algn="in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0800000">
        <a:off x="3864788" y="3405359"/>
        <a:ext cx="21113" cy="21113"/>
      </dsp:txXfrm>
    </dsp:sp>
    <dsp:sp modelId="{D0C6A857-4FD0-408F-9C2E-A77C96AB50E1}">
      <dsp:nvSpPr>
        <dsp:cNvPr id="0" name=""/>
        <dsp:cNvSpPr/>
      </dsp:nvSpPr>
      <dsp:spPr>
        <a:xfrm>
          <a:off x="708528" y="1823151"/>
          <a:ext cx="2955819" cy="323233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δ. Συμμετέχει σε δημοψήφισμα για σημαντικά ζητήματα, όταν προκηρύσσει η Πρόεδρος της Δημοκρατίας ή ο Πρωθυπουργός και εγκρίνει η Βουλή. </a:t>
          </a:r>
          <a:endParaRPr lang="el-GR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1398" y="2296515"/>
        <a:ext cx="2090079" cy="2285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B34C7-CA55-44E8-8CCD-1E2E4329FDBF}">
      <dsp:nvSpPr>
        <dsp:cNvPr id="0" name=""/>
        <dsp:cNvSpPr/>
      </dsp:nvSpPr>
      <dsp:spPr>
        <a:xfrm>
          <a:off x="142855" y="2915"/>
          <a:ext cx="9543402" cy="3139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6EE09-64B9-437A-8EBE-4E2A844086D6}">
      <dsp:nvSpPr>
        <dsp:cNvPr id="0" name=""/>
        <dsp:cNvSpPr/>
      </dsp:nvSpPr>
      <dsp:spPr>
        <a:xfrm>
          <a:off x="692182" y="524776"/>
          <a:ext cx="9543402" cy="3139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Η επέκταση του εκλογικού δικαιώματος και η χαλάρωση των προϋποθέσεων για την άσκηση του συνδέεται με μεγαλύτερους ή μικρότερους βαθμούς «λαϊκής κυριαρχίας»; Αν ναι, με ποιον τρόπο</a:t>
          </a:r>
          <a:r>
            <a:rPr lang="en-US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en-US" sz="3700" kern="1200" dirty="0"/>
        </a:p>
      </dsp:txBody>
      <dsp:txXfrm>
        <a:off x="784132" y="616726"/>
        <a:ext cx="9359502" cy="2955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1CA2D60-0ABE-4011-9A26-9F1EA31156B7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722DDE-C1F4-4BB6-A4AC-647A596254A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995706-8B7A-4EAB-9CA0-3E7119433EE8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46CBCA0-9694-43D7-9DB6-64E9BED17BEB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1A79311-EF65-44EF-9C6A-8A6AA6F454B8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5DF4C37-B5A7-4414-9784-C26C6C8CDF62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71BDC91-A819-435B-8450-3B3446B7E4E9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FC964AD-DE8C-4733-8386-6D2969A08736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ED595FE-E0B1-422B-9A2F-D7C7E846A79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B86C636-1A1A-4A84-B9EF-457661566F0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56B7029-710F-4246-AE9B-4DF04E206D86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283C74-4F2E-495B-9780-6D610D7995B4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AF25C68-9EF9-4231-AF14-CA089587AA90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C3CD9BB-6D07-4B69-B1AC-4CE4BDFE7537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373947D-B82A-44F3-BF69-ADC2D39E744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5776051-B0D4-4368-AA5F-2625E44A1F14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1A1B5E1-AA11-4EA2-B299-D28C42A6CA22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6057771-5011-4545-A492-BD7C71059DF9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5253A60A-4F30-41A0-9E80-903E5334DAB7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B128547-61CD-42C4-9367-2FA9BDCE1713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3EE498A-633E-4345-8555-4C1BC4D66670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B3BABCB-4E67-4431-94BF-07D10234470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67CF3B7-295D-4AC7-8B11-89EC2A1E9ED4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F8E9414-1D73-4F70-8AFD-EA48D0ED556F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F65C348D-9B92-444C-A909-A0D0936CF8F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F4ABA79-DA41-4179-A779-FB12C3421249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D16A14A-BDDE-4A25-9E7D-7585FA8D7AC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BEAAB7B-8718-48E8-AFA2-6D151988C5E8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A232662-FF83-48F0-A871-243600BA58E6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F990856-18EB-424C-AEEA-A6CCB608F205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46D50E0-D26A-4633-B660-F1959712FEC4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E086939-28DF-4018-A9FD-D75F555CF90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43B28F-5CD0-4859-AA3B-05E8763E66C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38FA0FE-DD31-4017-806E-D2BF9444CA07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6948237-F645-427C-B5B5-BBA23EAEB8B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255E10-99F5-45AE-842B-727BEA18D5DF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hidden="1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Rectangle 11" hidden="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Freeform 6"/>
          <p:cNvSpPr/>
          <p:nvPr/>
        </p:nvSpPr>
        <p:spPr>
          <a:xfrm>
            <a:off x="3557160" y="631080"/>
            <a:ext cx="5235120" cy="5229000"/>
          </a:xfrm>
          <a:custGeom>
            <a:avLst/>
            <a:gdLst>
              <a:gd name="textAreaLeft" fmla="*/ 0 w 5235120"/>
              <a:gd name="textAreaRight" fmla="*/ 5235480 w 5235120"/>
              <a:gd name="textAreaTop" fmla="*/ 0 h 5229000"/>
              <a:gd name="textAreaBottom" fmla="*/ 5229360 h 5229000"/>
            </a:gdLst>
            <a:ahLst/>
            <a:cxnLst/>
            <a:rect l="textAreaLeft" t="textAreaTop" r="textAreaRight" b="textAreaBottom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l-GR" sz="10000" b="0" strike="noStrike" cap="all" spc="797">
                <a:solidFill>
                  <a:srgbClr val="0B082E"/>
                </a:solidFill>
                <a:latin typeface="Impact"/>
              </a:rPr>
              <a:t>Στυλ κύριου τίτλου</a:t>
            </a:r>
            <a:endParaRPr lang="en-US" sz="10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107856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&lt;ημερομηνία/ώρα&gt;</a:t>
            </a:r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418032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&lt;υποσέλιδο&gt;</a:t>
            </a: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9067320" y="6375600"/>
            <a:ext cx="232920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E8A3F09-AC1A-4996-A3DC-DD52549A1119}" type="slidenum">
              <a:rPr lang="en-US" sz="1200" b="0" strike="noStrike" spc="-1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pPr indent="0" algn="r">
                <a:lnSpc>
                  <a:spcPct val="100000"/>
                </a:lnSpc>
                <a:buNone/>
              </a:p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0" y="0"/>
            <a:ext cx="28296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595959"/>
                </a:solidFill>
                <a:latin typeface="Gill Sans MT"/>
              </a:rPr>
              <a:t>Δεύτερο επίπεδο διάρθρωσης</a:t>
            </a:r>
          </a:p>
          <a:p>
            <a:pPr marL="1296000" lvl="2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595959"/>
                </a:solidFill>
                <a:latin typeface="Gill Sans MT"/>
              </a:rPr>
              <a:t>Τρίτο επίπεδο διάρθρωσης</a:t>
            </a:r>
          </a:p>
          <a:p>
            <a:pPr marL="1728000" lvl="3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595959"/>
                </a:solidFill>
                <a:latin typeface="Gill Sans MT"/>
              </a:rPr>
              <a:t>Τέταρτο επίπεδο διάρθρωσης</a:t>
            </a:r>
          </a:p>
          <a:p>
            <a:pPr marL="2160000" lvl="4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Πέμπτο επίπεδο διάρθρωσης</a:t>
            </a:r>
          </a:p>
          <a:p>
            <a:pPr marL="2592000" lvl="5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Έκτο επίπεδο διάρθρωσης</a:t>
            </a:r>
          </a:p>
          <a:p>
            <a:pPr marL="3024000" lvl="6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6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" name="Rectangle 1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el-GR" sz="5100" b="0" strike="noStrike" cap="all" spc="199">
                <a:solidFill>
                  <a:srgbClr val="0B082E"/>
                </a:solidFill>
                <a:latin typeface="Impact"/>
              </a:rPr>
              <a:t>Στυλ κύριου τίτλου</a:t>
            </a:r>
            <a:endParaRPr lang="en-US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l-GR" sz="2000" b="0" strike="noStrike" spc="-1">
                <a:solidFill>
                  <a:srgbClr val="595959"/>
                </a:solidFill>
                <a:latin typeface="Gill Sans MT"/>
              </a:rPr>
              <a:t>Επεξεργασία στυλ υποδείγματος κειμένου</a:t>
            </a:r>
            <a:endParaRPr lang="en-US" sz="2000" b="0" strike="noStrike" spc="-1">
              <a:solidFill>
                <a:srgbClr val="595959"/>
              </a:solidFill>
              <a:latin typeface="Gill Sans MT"/>
            </a:endParaRPr>
          </a:p>
          <a:p>
            <a:pPr marL="685800" lvl="1" indent="-2286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l-GR" sz="1800" b="0" strike="noStrike" spc="-1">
                <a:solidFill>
                  <a:srgbClr val="595959"/>
                </a:solidFill>
                <a:latin typeface="Gill Sans MT"/>
              </a:rPr>
              <a:t>Δεύτερου επιπέδου</a:t>
            </a:r>
            <a:endParaRPr lang="en-US" sz="1800" b="0" strike="noStrike" spc="-1">
              <a:solidFill>
                <a:srgbClr val="595959"/>
              </a:solidFill>
              <a:latin typeface="Gill Sans MT"/>
            </a:endParaRPr>
          </a:p>
          <a:p>
            <a:pPr marL="1143000" lvl="2" indent="-2286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l-GR" sz="1600" b="0" strike="noStrike" spc="-1">
                <a:solidFill>
                  <a:srgbClr val="595959"/>
                </a:solidFill>
                <a:latin typeface="Gill Sans MT"/>
              </a:rPr>
              <a:t>Τρίτου επιπέδου</a:t>
            </a:r>
            <a:endParaRPr lang="en-US" sz="1600" b="0" strike="noStrike" spc="-1">
              <a:solidFill>
                <a:srgbClr val="595959"/>
              </a:solidFill>
              <a:latin typeface="Gill Sans MT"/>
            </a:endParaRPr>
          </a:p>
          <a:p>
            <a:pPr marL="1600200" lvl="3" indent="-2286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l-GR" sz="1400" b="0" strike="noStrike" spc="-1">
                <a:solidFill>
                  <a:srgbClr val="595959"/>
                </a:solidFill>
                <a:latin typeface="Gill Sans MT"/>
              </a:rPr>
              <a:t>Τέταρτου επιπέδου</a:t>
            </a:r>
            <a:endParaRPr lang="en-US" sz="1400" b="0" strike="noStrike" spc="-1">
              <a:solidFill>
                <a:srgbClr val="595959"/>
              </a:solidFill>
              <a:latin typeface="Gill Sans MT"/>
            </a:endParaRPr>
          </a:p>
          <a:p>
            <a:pPr marL="2057400" lvl="4" indent="-2286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l-GR" sz="1400" b="0" strike="noStrike" spc="-1">
                <a:solidFill>
                  <a:srgbClr val="595959"/>
                </a:solidFill>
                <a:latin typeface="Gill Sans MT"/>
              </a:rPr>
              <a:t>Πέμπτου επιπέδου</a:t>
            </a:r>
            <a:endParaRPr lang="en-US" sz="1400" b="0" strike="noStrike" spc="-1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4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595959"/>
                </a:solidFill>
                <a:latin typeface="Gill Sans MT"/>
              </a:rPr>
              <a:t>&lt;ημερομηνία/ώρα&gt;</a:t>
            </a:r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ftr" idx="5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&lt;υποσέλιδο&gt;</a:t>
            </a:r>
          </a:p>
        </p:txBody>
      </p:sp>
      <p:sp>
        <p:nvSpPr>
          <p:cNvPr id="51" name="PlaceHolder 5"/>
          <p:cNvSpPr>
            <a:spLocks noGrp="1"/>
          </p:cNvSpPr>
          <p:nvPr>
            <p:ph type="sldNum" idx="6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569332E-A10B-43B8-AB71-B3FDB6BC97EF}" type="slidenum">
              <a:rPr lang="en-US" sz="1200" b="0" strike="noStrike" spc="-1">
                <a:solidFill>
                  <a:srgbClr val="595959"/>
                </a:solidFill>
                <a:latin typeface="Gill Sans MT"/>
              </a:rPr>
              <a:pPr indent="0" algn="r">
                <a:lnSpc>
                  <a:spcPct val="100000"/>
                </a:lnSpc>
                <a:buNone/>
              </a:p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reeform 6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cxn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Rectangle 1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el-G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indent="0">
              <a:lnSpc>
                <a:spcPct val="90000"/>
              </a:lnSpc>
              <a:buNone/>
            </a:pPr>
            <a:r>
              <a:rPr lang="el-GR" sz="5100" b="0" strike="noStrike" cap="all" spc="199">
                <a:solidFill>
                  <a:srgbClr val="0B082E"/>
                </a:solidFill>
                <a:latin typeface="Impact"/>
              </a:rPr>
              <a:t>Στυλ κύριου τίτλου</a:t>
            </a:r>
            <a:endParaRPr lang="en-US" sz="51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dt" idx="7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595959"/>
                </a:solidFill>
                <a:latin typeface="Gill Sans MT"/>
              </a:rPr>
              <a:t>&lt;ημερομηνία/ώρα&gt;</a:t>
            </a:r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ftr" idx="8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l-G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l-GR" sz="1400" b="0" strike="noStrike" spc="-1">
                <a:solidFill>
                  <a:srgbClr val="000000"/>
                </a:solidFill>
                <a:latin typeface="Times New Roman"/>
              </a:rPr>
              <a:t>&lt;υποσέλιδο&gt;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sldNum" idx="9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n-US" sz="1200" b="0" strike="noStrike" spc="-1">
                <a:solidFill>
                  <a:srgbClr val="595959"/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31BEC3F-969A-4398-BA26-94E07D8CBE12}" type="slidenum">
              <a:rPr lang="en-US" sz="1200" b="0" strike="noStrike" spc="-1">
                <a:solidFill>
                  <a:srgbClr val="595959"/>
                </a:solidFill>
                <a:latin typeface="Gill Sans MT"/>
              </a:rPr>
              <a:pPr indent="0" algn="r">
                <a:lnSpc>
                  <a:spcPct val="100000"/>
                </a:lnSpc>
                <a:buNone/>
              </a:pPr>
              <a:t>‹#›</a:t>
            </a:fld>
            <a:endParaRPr lang="el-GR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595959"/>
                </a:solidFill>
                <a:latin typeface="Gill Sans MT"/>
              </a:rPr>
              <a:t>Δεύτερο επίπεδο διάρθρωσης</a:t>
            </a:r>
          </a:p>
          <a:p>
            <a:pPr marL="1296000" lvl="2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595959"/>
                </a:solidFill>
                <a:latin typeface="Gill Sans MT"/>
              </a:rPr>
              <a:t>Τρίτο επίπεδο διάρθρωσης</a:t>
            </a:r>
          </a:p>
          <a:p>
            <a:pPr marL="1728000" lvl="3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595959"/>
                </a:solidFill>
                <a:latin typeface="Gill Sans MT"/>
              </a:rPr>
              <a:t>Τέταρτο επίπεδο διάρθρωσης</a:t>
            </a:r>
          </a:p>
          <a:p>
            <a:pPr marL="2160000" lvl="4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Πέμπτο επίπεδο διάρθρωσης</a:t>
            </a:r>
          </a:p>
          <a:p>
            <a:pPr marL="2592000" lvl="5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Έκτο επίπεδο διάρθρωσης</a:t>
            </a:r>
          </a:p>
          <a:p>
            <a:pPr marL="3024000" lvl="6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5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2024034" y="4000504"/>
            <a:ext cx="8715436" cy="785818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lnSpcReduction="10000"/>
          </a:bodyPr>
          <a:lstStyle/>
          <a:p>
            <a:pPr indent="0" algn="ctr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None/>
              <a:tabLst>
                <a:tab pos="0" algn="l"/>
              </a:tabLst>
            </a:pPr>
            <a:r>
              <a:rPr lang="el-GR" sz="2000" strike="noStrike" spc="398" dirty="0">
                <a:solidFill>
                  <a:srgbClr val="0B082E"/>
                </a:solidFill>
                <a:latin typeface="Arial"/>
                <a:ea typeface="Calibri"/>
              </a:rPr>
              <a:t>Κοινωνική και Πολιτική Αγωγή Γ΄ Γυμνασίου, Βιβλίο Μαθητή, Κεφ. 9.1., σ. 77. </a:t>
            </a:r>
            <a:endParaRPr lang="el-GR" sz="200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700"/>
              </a:spcBef>
              <a:buNone/>
              <a:tabLst>
                <a:tab pos="0" algn="l"/>
              </a:tabLst>
            </a:pPr>
            <a:endParaRPr lang="el-GR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1809720" y="1571612"/>
            <a:ext cx="9144064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500" spc="797" dirty="0">
                <a:solidFill>
                  <a:srgbClr val="0B082E"/>
                </a:solidFill>
                <a:ea typeface="Calibri"/>
              </a:rPr>
              <a:t>Κεφάλαιο 9: Εκλογές, Κόμματα, ΜΜΕ</a:t>
            </a:r>
            <a:r>
              <a:rPr lang="el-GR" sz="3600" spc="797" dirty="0">
                <a:solidFill>
                  <a:srgbClr val="0B082E"/>
                </a:solidFill>
                <a:ea typeface="Calibri"/>
              </a:rPr>
              <a:t/>
            </a:r>
            <a:br>
              <a:rPr lang="el-GR" sz="3600" spc="797" dirty="0">
                <a:solidFill>
                  <a:srgbClr val="0B082E"/>
                </a:solidFill>
                <a:ea typeface="Calibri"/>
              </a:rPr>
            </a:b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b="1" spc="797" dirty="0">
                <a:solidFill>
                  <a:srgbClr val="0B082E"/>
                </a:solidFill>
                <a:ea typeface="Calibri"/>
              </a:rPr>
              <a:t>9.1. Εκλογικό Σώμα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sz="4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689226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n-US" sz="4000" b="0" strike="noStrike" cap="all" spc="199" dirty="0">
                <a:solidFill>
                  <a:srgbClr val="000000"/>
                </a:solidFill>
                <a:latin typeface="Gill Sans MT"/>
              </a:rPr>
              <a:t>ΔΙΔΑΚΤΙΚΟΙ ΣΤΟΧΟΙ</a:t>
            </a:r>
            <a:endParaRPr lang="en-US" sz="4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:p15="http://schemas.microsoft.com/office/powerpoint/2012/main" xmlns="" val="2822667651"/>
              </p:ext>
            </p:extLst>
          </p:nvPr>
        </p:nvGraphicFramePr>
        <p:xfrm>
          <a:off x="1251720" y="1167120"/>
          <a:ext cx="10177920" cy="471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11785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algn="ctr"/>
            <a:r>
              <a:rPr lang="el-GR" sz="4500" b="1" dirty="0" smtClean="0"/>
              <a:t>Ανάκληση γνώσης </a:t>
            </a:r>
            <a:endParaRPr lang="el-GR" sz="4500" b="1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/>
          </p:nvPr>
        </p:nvSpPr>
        <p:spPr>
          <a:xfrm>
            <a:off x="1251720" y="1643050"/>
            <a:ext cx="10177920" cy="44291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l-GR" sz="3500" dirty="0" smtClean="0"/>
              <a:t>Σε ποιες λειτουργίες του πολιτεύματος (</a:t>
            </a:r>
            <a:r>
              <a:rPr lang="el-GR" sz="3500" dirty="0" err="1" smtClean="0"/>
              <a:t>Προεδρευομένη</a:t>
            </a:r>
            <a:r>
              <a:rPr lang="el-GR" sz="3500" dirty="0" smtClean="0"/>
              <a:t> Κοινοβουλευτική Δημοκρατία) μπορούμε να εντοπίσουμε την «</a:t>
            </a:r>
            <a:r>
              <a:rPr lang="el-GR" sz="3500" b="1" dirty="0" smtClean="0"/>
              <a:t>Λαϊκή Κυριαρχία;</a:t>
            </a:r>
            <a:r>
              <a:rPr lang="el-GR" sz="3500" dirty="0" smtClean="0"/>
              <a:t>»</a:t>
            </a:r>
            <a:r>
              <a:rPr lang="en-US" sz="3500" dirty="0" smtClean="0"/>
              <a:t/>
            </a:r>
            <a:br>
              <a:rPr lang="en-US" sz="3500" dirty="0" smtClean="0"/>
            </a:br>
            <a:endParaRPr lang="el-GR" sz="35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078560" y="496440"/>
            <a:ext cx="10721160" cy="5442480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indent="0" algn="ctr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None/>
            </a:pPr>
            <a:r>
              <a:rPr lang="el-GR" sz="3600" b="0" strike="noStrike" spc="797" dirty="0">
                <a:solidFill>
                  <a:srgbClr val="0B082E"/>
                </a:solidFill>
                <a:latin typeface="Arial"/>
                <a:ea typeface="Calibri"/>
              </a:rPr>
              <a:t>Σύμφωνα με το 1</a:t>
            </a:r>
            <a:r>
              <a:rPr lang="el-GR" sz="3600" b="0" strike="noStrike" spc="797" baseline="30000" dirty="0">
                <a:solidFill>
                  <a:srgbClr val="0B082E"/>
                </a:solidFill>
                <a:latin typeface="Arial"/>
                <a:ea typeface="Calibri"/>
              </a:rPr>
              <a:t>ο</a:t>
            </a:r>
            <a:r>
              <a:rPr lang="el-GR" sz="3600" b="0" strike="noStrike" spc="797" dirty="0">
                <a:solidFill>
                  <a:srgbClr val="0B082E"/>
                </a:solidFill>
                <a:latin typeface="Arial"/>
                <a:ea typeface="Calibri"/>
              </a:rPr>
              <a:t> άρθρο του Συντάγματος: «</a:t>
            </a:r>
            <a:r>
              <a:rPr lang="el-GR" sz="3600" b="0" i="1" strike="noStrike" spc="797" dirty="0">
                <a:solidFill>
                  <a:srgbClr val="0B082E"/>
                </a:solidFill>
                <a:latin typeface="Arial"/>
                <a:ea typeface="Calibri"/>
              </a:rPr>
              <a:t>Πηγή όλων των εξουσιών είναι ο λαός</a:t>
            </a:r>
            <a:r>
              <a:rPr lang="el-GR" sz="3600" b="0" strike="noStrike" spc="797" dirty="0">
                <a:solidFill>
                  <a:srgbClr val="0B082E"/>
                </a:solidFill>
                <a:latin typeface="Arial"/>
                <a:ea typeface="Calibri"/>
              </a:rPr>
              <a:t>».</a:t>
            </a:r>
            <a:r>
              <a:rPr sz="3600"/>
              <a:t/>
            </a:r>
            <a:br>
              <a:rPr sz="3600"/>
            </a:br>
            <a:r>
              <a:rPr lang="el-GR" sz="3600" b="0" strike="noStrike" spc="797" dirty="0">
                <a:solidFill>
                  <a:srgbClr val="0B082E"/>
                </a:solidFill>
                <a:latin typeface="Arial"/>
                <a:ea typeface="Calibri"/>
              </a:rPr>
              <a:t> Όταν λέει λαό το Σύνταγμα, ποιους περιγράφει; </a:t>
            </a:r>
            <a:r>
              <a:rPr sz="3600"/>
              <a:t/>
            </a:r>
            <a:br>
              <a:rPr sz="3600"/>
            </a:br>
            <a:r>
              <a:rPr lang="el-GR" sz="3600" b="0" strike="noStrike" spc="797" dirty="0">
                <a:solidFill>
                  <a:srgbClr val="0B082E"/>
                </a:solidFill>
                <a:latin typeface="Arial"/>
                <a:ea typeface="Calibri"/>
              </a:rPr>
              <a:t>μπορείτε να σκεφτείτε; </a:t>
            </a:r>
            <a:r>
              <a:rPr sz="3200"/>
              <a:t/>
            </a:r>
            <a:br>
              <a:rPr sz="3200"/>
            </a:br>
            <a:endParaRPr lang="en-US" sz="36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35" name="Graphic 13" descr="Ερωτήσεις"/>
          <p:cNvPicPr/>
          <p:nvPr/>
        </p:nvPicPr>
        <p:blipFill>
          <a:blip r:embed="rId2"/>
          <a:stretch/>
        </p:blipFill>
        <p:spPr>
          <a:xfrm>
            <a:off x="8810644" y="4572008"/>
            <a:ext cx="3187116" cy="21431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1023902" y="1214422"/>
            <a:ext cx="10572824" cy="514754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normAutofit fontScale="67000" lnSpcReduction="20000"/>
          </a:bodyPr>
          <a:lstStyle/>
          <a:p>
            <a:pPr indent="0"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None/>
              <a:tabLst>
                <a:tab pos="0" algn="l"/>
              </a:tabLst>
            </a:pP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«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Λαός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» σύμφωνα με το Σύνταγμα =&gt;Το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εκλογικό σώμα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 δηλαδή οι πολίτες που έχουν το δικαίωμα να ψηφίζουν.</a:t>
            </a:r>
            <a:endParaRPr lang="en-US" sz="3200" b="0" strike="noStrike" spc="-1" dirty="0">
              <a:solidFill>
                <a:srgbClr val="595959"/>
              </a:solidFill>
              <a:latin typeface="Gill Sans MT"/>
            </a:endParaRPr>
          </a:p>
          <a:p>
            <a:pPr marL="218520" indent="-218520"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Clr>
                <a:srgbClr val="0B082E"/>
              </a:buClr>
              <a:buFont typeface="Arial"/>
              <a:buChar char="•"/>
              <a:tabLst>
                <a:tab pos="0" algn="l"/>
              </a:tabLst>
            </a:pP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Προσόντα για να ενταχθείς στο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εκλογικό σώμα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: </a:t>
            </a:r>
            <a:endParaRPr lang="en-US" sz="3200" b="0" strike="noStrike" spc="-1" dirty="0">
              <a:solidFill>
                <a:srgbClr val="595959"/>
              </a:solidFill>
              <a:latin typeface="Gill Sans MT"/>
            </a:endParaRPr>
          </a:p>
          <a:p>
            <a:pPr marL="327960" indent="-327960"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Clr>
                <a:srgbClr val="0B082E"/>
              </a:buClr>
              <a:buFont typeface="Impact"/>
              <a:buAutoNum type="arabicPeriod"/>
              <a:tabLst>
                <a:tab pos="0" algn="l"/>
              </a:tabLst>
            </a:pP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Ελληνική ιθαγένεια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: Στις εθνικές εκλογές όσοι-ες έχουν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Ελληνική ιθαγένεια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 είναι δηλαδή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Έλληνες πολίτες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*Στις δημοτικές και νομαρχιακές εκλογές δικαίωμα ψήφου έχουν και οι πολίτες κρατών-μελών της Ευρωπαϊκής Ένωσης που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διαμένουν μόνιμα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στην Ελλάδα. </a:t>
            </a:r>
            <a:endParaRPr lang="en-US" sz="3200" b="0" strike="noStrike" spc="-1" dirty="0">
              <a:solidFill>
                <a:srgbClr val="595959"/>
              </a:solidFill>
              <a:latin typeface="Gill Sans MT"/>
            </a:endParaRPr>
          </a:p>
          <a:p>
            <a:pPr marL="327960" indent="-327960"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Clr>
                <a:srgbClr val="0B082E"/>
              </a:buClr>
              <a:buFont typeface="Impact"/>
              <a:buAutoNum type="arabicPeriod"/>
              <a:tabLst>
                <a:tab pos="0" algn="l"/>
              </a:tabLst>
            </a:pP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Ηλικία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: Από το </a:t>
            </a:r>
            <a:r>
              <a:rPr lang="el-GR" sz="3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2016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με νόμο, δικαίωμα ψήφου έχουν οι Έλληνες πολίτες που </a:t>
            </a:r>
            <a:r>
              <a:rPr lang="el-GR" sz="3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έχου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συμπληρώσει τα 16 έτη. (Από το 1983 έως το 2015 ήταν 18 ετών και αναφέρει αυτόν το σχολικό βιβλίο). Νομικά, η 1η Ιανουαρίου θεωρείται ως ημερομηνία γέννησης όλων όσων γεννήθηκαν μέσα στο χρόνο.</a:t>
            </a:r>
            <a:endParaRPr lang="en-US" sz="3200" b="0" strike="noStrike" spc="-1" dirty="0">
              <a:solidFill>
                <a:srgbClr val="595959"/>
              </a:solidFill>
              <a:latin typeface="Gill Sans MT"/>
            </a:endParaRPr>
          </a:p>
          <a:p>
            <a:pPr marL="327960" indent="-327960"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  <a:buClr>
                <a:srgbClr val="0B082E"/>
              </a:buClr>
              <a:buFont typeface="Impact"/>
              <a:buAutoNum type="arabicPeriod"/>
              <a:tabLst>
                <a:tab pos="0" algn="l"/>
              </a:tabLst>
            </a:pP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Να μην έχει στερηθεί το δικαίωμα του εκλέγειν και </a:t>
            </a:r>
            <a:r>
              <a:rPr lang="el-GR" sz="3200" b="0" strike="noStrike" spc="-1" dirty="0" smtClean="0">
                <a:solidFill>
                  <a:srgbClr val="000000"/>
                </a:solidFill>
                <a:latin typeface="Arial"/>
                <a:ea typeface="Calibri"/>
              </a:rPr>
              <a:t>εκλέγεσθαι </a:t>
            </a:r>
            <a:r>
              <a:rPr lang="el-GR" sz="3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με δικαστική απόφαση </a:t>
            </a:r>
            <a:endParaRPr lang="en-US" sz="3200" b="0" strike="noStrike" spc="-1" dirty="0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8" name="TextBox 4"/>
          <p:cNvSpPr/>
          <p:nvPr/>
        </p:nvSpPr>
        <p:spPr>
          <a:xfrm>
            <a:off x="1159560" y="468360"/>
            <a:ext cx="974844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l-GR" sz="3200" b="1" strike="noStrike" spc="-1">
                <a:solidFill>
                  <a:srgbClr val="000000"/>
                </a:solidFill>
                <a:latin typeface="Gill Sans MT"/>
              </a:rPr>
              <a:t>«Λαός» = Το εκλογικό σώμα</a:t>
            </a:r>
            <a:endParaRPr lang="el-G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/>
          </p:nvPr>
        </p:nvSpPr>
        <p:spPr>
          <a:xfrm>
            <a:off x="1251720" y="2143116"/>
            <a:ext cx="10177920" cy="407196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1" rtl="0">
              <a:buFont typeface="Wingdings" pitchFamily="2" charset="2"/>
              <a:buChar char="Ø"/>
            </a:pP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α. ψηφίζει τους αντιπροσώπους του για τη Βουλή στις γενικές βουλευτικές εκλογές.</a:t>
            </a:r>
          </a:p>
          <a:p>
            <a:pPr lvl="1" rtl="0">
              <a:buFont typeface="Wingdings" pitchFamily="2" charset="2"/>
              <a:buChar char="Ø"/>
            </a:pP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β. ψηφίζει τα όργανα της Τοπικής Αυτοδιοίκησης (Δημάρχους, Περιφερειάρχες). </a:t>
            </a:r>
          </a:p>
          <a:p>
            <a:pPr lvl="1" rtl="0">
              <a:buFont typeface="Wingdings" pitchFamily="2" charset="2"/>
              <a:buChar char="Ø"/>
            </a:pP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γ. ψηφίζει τους αντιπροσώπους του στο Ευρωπαϊκό Κοινοβούλιο (Ευρωβουλευτές), στις Ευρωεκλογές.</a:t>
            </a:r>
          </a:p>
          <a:p>
            <a:pPr lvl="1" rtl="0">
              <a:buFont typeface="Wingdings" pitchFamily="2" charset="2"/>
              <a:buChar char="Ø"/>
            </a:pP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δ. Συμμετέχει σε δημοψήφισμα για σημαντικά ζητήματα, όταν προκηρύσσει η Πρόεδρος της Δημοκρατίας ή ο Πρωθυπουργός και εγκρίνει η Βουλή. </a:t>
            </a:r>
          </a:p>
          <a:p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 algn="ctr" rtl="0"/>
            <a:r>
              <a:rPr lang="el-G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Σύμφωνα με το Σύνταγμα οι αρμοδιότητες του </a:t>
            </a:r>
            <a:r>
              <a:rPr lang="el-GR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εκλογικού σώματος </a:t>
            </a:r>
            <a:r>
              <a:rPr lang="el-G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είναι: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3"/>
          <p:cNvSpPr/>
          <p:nvPr/>
        </p:nvSpPr>
        <p:spPr>
          <a:xfrm>
            <a:off x="1680840" y="713160"/>
            <a:ext cx="9882360" cy="336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</a:pPr>
            <a:endParaRPr lang="en-US" sz="44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0" name="TextBox 1"/>
          <p:cNvSpPr/>
          <p:nvPr/>
        </p:nvSpPr>
        <p:spPr>
          <a:xfrm>
            <a:off x="5233320" y="587880"/>
            <a:ext cx="6330240" cy="56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just">
              <a:lnSpc>
                <a:spcPct val="90000"/>
              </a:lnSpc>
              <a:spcAft>
                <a:spcPts val="720"/>
              </a:spcAft>
            </a:pPr>
            <a:endParaRPr lang="en-US" sz="2200" b="0" strike="noStrike" spc="-1">
              <a:solidFill>
                <a:srgbClr val="000000"/>
              </a:solidFill>
              <a:latin typeface="Gill Sans MT"/>
            </a:endParaRPr>
          </a:p>
        </p:txBody>
      </p:sp>
      <p:grpSp>
        <p:nvGrpSpPr>
          <p:cNvPr id="141" name="Διάγραμμα 8"/>
          <p:cNvGrpSpPr/>
          <p:nvPr/>
        </p:nvGrpSpPr>
        <p:grpSpPr>
          <a:xfrm>
            <a:off x="1201680" y="870480"/>
            <a:ext cx="10197360" cy="5116320"/>
            <a:chOff x="1201680" y="870480"/>
            <a:chExt cx="10197360" cy="5116320"/>
          </a:xfrm>
        </p:grpSpPr>
        <p:sp>
          <p:nvSpPr>
            <p:cNvPr id="142" name="141 - Ορθογώνιο"/>
            <p:cNvSpPr/>
            <p:nvPr/>
          </p:nvSpPr>
          <p:spPr>
            <a:xfrm>
              <a:off x="1201680" y="870480"/>
              <a:ext cx="10197360" cy="5116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el-G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3" name="142 - Στρογγυλεμένο ορθογώνιο"/>
            <p:cNvSpPr/>
            <p:nvPr/>
          </p:nvSpPr>
          <p:spPr>
            <a:xfrm>
              <a:off x="1201680" y="870480"/>
              <a:ext cx="10197360" cy="441072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000000">
                  <a:shade val="80000"/>
                  <a:hueOff val="0"/>
                  <a:satOff val="0"/>
                  <a:lumOff val="0"/>
                  <a:alphaOff val="0"/>
                </a:srgb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0">
              <a:scrgbClr r="0" g="0" b="0"/>
            </a:fillRef>
            <a:effectRef idx="1">
              <a:scrgbClr r="0" g="0" b="0"/>
            </a:effectRef>
            <a:fontRef idx="minor"/>
          </p:style>
          <p:txBody>
            <a:bodyPr lIns="462960" tIns="462960" rIns="247680" bIns="46296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276"/>
                </a:spcAft>
              </a:pPr>
              <a:r>
                <a:rPr lang="el-GR" sz="6500" b="0" strike="noStrike" spc="-1">
                  <a:solidFill>
                    <a:schemeClr val="dk1"/>
                  </a:solidFill>
                  <a:latin typeface="Arial"/>
                </a:rPr>
                <a:t>Από τις γνώσεις σας στην ιστορία, ψηφίζανε πάντοτε όλοι και όλες; Γνωρίζετε</a:t>
              </a:r>
              <a:r>
                <a:rPr lang="en-US" sz="6500" b="0" strike="noStrike" spc="-1">
                  <a:solidFill>
                    <a:schemeClr val="dk1"/>
                  </a:solidFill>
                  <a:latin typeface="Arial"/>
                </a:rPr>
                <a:t>;</a:t>
              </a:r>
              <a:endParaRPr lang="el-GR" sz="65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l-GR" sz="4800" b="0" strike="noStrike" spc="-1" dirty="0" smtClean="0">
                <a:solidFill>
                  <a:srgbClr val="000000"/>
                </a:solidFill>
                <a:latin typeface="Gill Sans MT"/>
              </a:rPr>
              <a:t>Δραστηριότητα</a:t>
            </a:r>
            <a:endParaRPr lang="en-US" sz="48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/>
          </p:nvPr>
        </p:nvSpPr>
        <p:spPr>
          <a:xfrm>
            <a:off x="1166778" y="2071678"/>
            <a:ext cx="10287072" cy="407196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just" rtl="0"/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Η επέκταση του εκλογικού δικαιώματος και η χαλάρωση των προϋποθέσεων για την άσκηση του συνδέεται με μεγαλύτερους ή μικρότερους βαθμούς «λαϊκής κυριαρχίας»; Αν ναι, με ποιον τρόπο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000" dirty="0" smtClean="0"/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692</TotalTime>
  <Words>312</Words>
  <Application>LibreOffice/7.4.6.2$Windows_X86_64 LibreOffice_project/5b1f5509c2decdade7fda905e3e1429a67acd63d</Application>
  <PresentationFormat>Προσαρμογή</PresentationFormat>
  <Paragraphs>23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Badge</vt:lpstr>
      <vt:lpstr>Badge</vt:lpstr>
      <vt:lpstr>Badge</vt:lpstr>
      <vt:lpstr>Διαφάνεια 1</vt:lpstr>
      <vt:lpstr>ΔΙΔΑΚΤΙΚΟΙ ΣΤΟΧΟΙ</vt:lpstr>
      <vt:lpstr>Ανάκληση γνώσης </vt:lpstr>
      <vt:lpstr>Σύμφωνα με το 1ο άρθρο του Συντάγματος: «Πηγή όλων των εξουσιών είναι ο λαός».  Όταν λέει λαό το Σύνταγμα, ποιους περιγράφει;  μπορείτε να σκεφτείτε;  </vt:lpstr>
      <vt:lpstr>Διαφάνεια 5</vt:lpstr>
      <vt:lpstr>Σύμφωνα με το Σύνταγμα οι αρμοδιότητες του εκλογικού σώματος είναι: </vt:lpstr>
      <vt:lpstr>Διαφάνεια 7</vt:lpstr>
      <vt:lpstr>Δραστηριότητα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subject/>
  <dc:creator>ΚΩΝΣΤΑΝΤΙΝΟΣ ΛΑΜΠΡΑΚΗΣ</dc:creator>
  <dc:description/>
  <cp:lastModifiedBy>User</cp:lastModifiedBy>
  <cp:revision>41</cp:revision>
  <dcterms:created xsi:type="dcterms:W3CDTF">2023-09-14T16:34:34Z</dcterms:created>
  <dcterms:modified xsi:type="dcterms:W3CDTF">2025-03-19T09:13:00Z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Ευρεία οθόνη</vt:lpwstr>
  </property>
  <property fmtid="{D5CDD505-2E9C-101B-9397-08002B2CF9AE}" pid="3" name="Slides">
    <vt:i4>8</vt:i4>
  </property>
</Properties>
</file>