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Default Extension="svg" ContentType="image/svg+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2" r:id="rId1"/>
  </p:sldMasterIdLst>
  <p:notesMasterIdLst>
    <p:notesMasterId r:id="rId9"/>
  </p:notesMasterIdLst>
  <p:sldIdLst>
    <p:sldId id="256" r:id="rId2"/>
    <p:sldId id="257" r:id="rId3"/>
    <p:sldId id="259" r:id="rId4"/>
    <p:sldId id="262" r:id="rId5"/>
    <p:sldId id="263" r:id="rId6"/>
    <p:sldId id="260"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81" d="100"/>
          <a:sy n="81" d="100"/>
        </p:scale>
        <p:origin x="-78" y="-6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7FD8C4-2B0B-4727-873A-5A40A142821B}"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l-GR"/>
        </a:p>
      </dgm:t>
    </dgm:pt>
    <dgm:pt modelId="{EF547745-E2C6-4904-9FF5-E029F96279A3}">
      <dgm:prSet/>
      <dgm:spPr/>
      <dgm:t>
        <a:bodyPr/>
        <a:lstStyle/>
        <a:p>
          <a:pPr rtl="0"/>
          <a:r>
            <a:rPr lang="el-GR" dirty="0"/>
            <a:t>Να αναφέρουμε τις βασικές αρχές που διέπουν την ψηφοφορία</a:t>
          </a:r>
          <a:endParaRPr lang="el-GR" dirty="0">
            <a:latin typeface="Arial" panose="020B0604020202020204" pitchFamily="34" charset="0"/>
            <a:cs typeface="Arial" panose="020B0604020202020204" pitchFamily="34" charset="0"/>
          </a:endParaRPr>
        </a:p>
      </dgm:t>
    </dgm:pt>
    <dgm:pt modelId="{3C0C3BA4-9849-490C-B7F1-35166D78EE36}" type="parTrans" cxnId="{CD75F8B6-1DA6-401A-8F9D-D3C80FDAFBC4}">
      <dgm:prSet/>
      <dgm:spPr/>
      <dgm:t>
        <a:bodyPr/>
        <a:lstStyle/>
        <a:p>
          <a:endParaRPr lang="el-GR"/>
        </a:p>
      </dgm:t>
    </dgm:pt>
    <dgm:pt modelId="{21E2D704-7F8E-43A5-9B25-2A5336D4ECD5}" type="sibTrans" cxnId="{CD75F8B6-1DA6-401A-8F9D-D3C80FDAFBC4}">
      <dgm:prSet/>
      <dgm:spPr/>
      <dgm:t>
        <a:bodyPr/>
        <a:lstStyle/>
        <a:p>
          <a:endParaRPr lang="el-GR"/>
        </a:p>
      </dgm:t>
    </dgm:pt>
    <dgm:pt modelId="{51727D6B-1925-45FD-92B0-705A8D110377}">
      <dgm:prSet/>
      <dgm:spPr/>
      <dgm:t>
        <a:bodyPr/>
        <a:lstStyle/>
        <a:p>
          <a:pPr>
            <a:buFont typeface="+mj-lt"/>
            <a:buAutoNum type="arabicPeriod"/>
          </a:pPr>
          <a:r>
            <a:rPr lang="el-GR"/>
            <a:t>Να περιγράφουμε τη σπουδαιότητα τους για την ορθή λειτουργία του πολιτεύματος της αντιπροσωπευτικής δημοκρατίας</a:t>
          </a:r>
        </a:p>
      </dgm:t>
    </dgm:pt>
    <dgm:pt modelId="{3464BA21-AF75-46D8-80E0-FD8F927FEED3}" type="parTrans" cxnId="{91866E80-13BA-43A5-8115-F2A626787DDD}">
      <dgm:prSet/>
      <dgm:spPr/>
      <dgm:t>
        <a:bodyPr/>
        <a:lstStyle/>
        <a:p>
          <a:endParaRPr lang="el-GR"/>
        </a:p>
      </dgm:t>
    </dgm:pt>
    <dgm:pt modelId="{092EF3DA-C1B7-4A96-910E-A2C7062ADCED}" type="sibTrans" cxnId="{91866E80-13BA-43A5-8115-F2A626787DDD}">
      <dgm:prSet/>
      <dgm:spPr/>
      <dgm:t>
        <a:bodyPr/>
        <a:lstStyle/>
        <a:p>
          <a:endParaRPr lang="el-GR"/>
        </a:p>
      </dgm:t>
    </dgm:pt>
    <dgm:pt modelId="{82B3C70E-1ECD-40DE-ADC3-385779F13A57}">
      <dgm:prSet/>
      <dgm:spPr/>
      <dgm:t>
        <a:bodyPr/>
        <a:lstStyle/>
        <a:p>
          <a:pPr>
            <a:buFont typeface="+mj-lt"/>
            <a:buAutoNum type="arabicPeriod"/>
          </a:pPr>
          <a:r>
            <a:rPr lang="el-GR" dirty="0"/>
            <a:t>Να αναπτύξουμε ενδιαφέρον για τη διαφύλαξη της αρχής της «Λαϊκής Κυριαρχίας». </a:t>
          </a:r>
        </a:p>
      </dgm:t>
    </dgm:pt>
    <dgm:pt modelId="{2DB8ADCF-D248-48EB-B95A-FF6B878FCC8F}" type="parTrans" cxnId="{5FDDA996-97E3-4382-B0BC-D4F9DB8332C3}">
      <dgm:prSet/>
      <dgm:spPr/>
      <dgm:t>
        <a:bodyPr/>
        <a:lstStyle/>
        <a:p>
          <a:endParaRPr lang="el-GR"/>
        </a:p>
      </dgm:t>
    </dgm:pt>
    <dgm:pt modelId="{AB6770E5-C4AA-42DA-BAE4-CE56C9B30D35}" type="sibTrans" cxnId="{5FDDA996-97E3-4382-B0BC-D4F9DB8332C3}">
      <dgm:prSet/>
      <dgm:spPr/>
      <dgm:t>
        <a:bodyPr/>
        <a:lstStyle/>
        <a:p>
          <a:endParaRPr lang="el-GR"/>
        </a:p>
      </dgm:t>
    </dgm:pt>
    <dgm:pt modelId="{74A2DE46-B1DE-42BC-8766-C4CA258E0C13}" type="pres">
      <dgm:prSet presAssocID="{707FD8C4-2B0B-4727-873A-5A40A142821B}" presName="linear" presStyleCnt="0">
        <dgm:presLayoutVars>
          <dgm:animLvl val="lvl"/>
          <dgm:resizeHandles val="exact"/>
        </dgm:presLayoutVars>
      </dgm:prSet>
      <dgm:spPr/>
      <dgm:t>
        <a:bodyPr/>
        <a:lstStyle/>
        <a:p>
          <a:endParaRPr lang="el-GR"/>
        </a:p>
      </dgm:t>
    </dgm:pt>
    <dgm:pt modelId="{CF126997-D05E-4A9B-BBB1-B4707F0ABB29}" type="pres">
      <dgm:prSet presAssocID="{EF547745-E2C6-4904-9FF5-E029F96279A3}" presName="parentText" presStyleLbl="node1" presStyleIdx="0" presStyleCnt="3" custScaleY="106526">
        <dgm:presLayoutVars>
          <dgm:chMax val="0"/>
          <dgm:bulletEnabled val="1"/>
        </dgm:presLayoutVars>
      </dgm:prSet>
      <dgm:spPr/>
      <dgm:t>
        <a:bodyPr/>
        <a:lstStyle/>
        <a:p>
          <a:endParaRPr lang="el-GR"/>
        </a:p>
      </dgm:t>
    </dgm:pt>
    <dgm:pt modelId="{672D3B39-03FF-46E9-B5DA-67BA5F3C701E}" type="pres">
      <dgm:prSet presAssocID="{21E2D704-7F8E-43A5-9B25-2A5336D4ECD5}" presName="spacer" presStyleCnt="0"/>
      <dgm:spPr/>
    </dgm:pt>
    <dgm:pt modelId="{0D4413A1-28FD-4D10-9909-A032A96F7E0C}" type="pres">
      <dgm:prSet presAssocID="{51727D6B-1925-45FD-92B0-705A8D110377}" presName="parentText" presStyleLbl="node1" presStyleIdx="1" presStyleCnt="3">
        <dgm:presLayoutVars>
          <dgm:chMax val="0"/>
          <dgm:bulletEnabled val="1"/>
        </dgm:presLayoutVars>
      </dgm:prSet>
      <dgm:spPr/>
      <dgm:t>
        <a:bodyPr/>
        <a:lstStyle/>
        <a:p>
          <a:endParaRPr lang="el-GR"/>
        </a:p>
      </dgm:t>
    </dgm:pt>
    <dgm:pt modelId="{CB1285B0-7026-4B40-AC87-ABA57CD1A04A}" type="pres">
      <dgm:prSet presAssocID="{092EF3DA-C1B7-4A96-910E-A2C7062ADCED}" presName="spacer" presStyleCnt="0"/>
      <dgm:spPr/>
    </dgm:pt>
    <dgm:pt modelId="{5456EBD6-68C3-48D1-A685-4C31D9AFD11D}" type="pres">
      <dgm:prSet presAssocID="{82B3C70E-1ECD-40DE-ADC3-385779F13A57}" presName="parentText" presStyleLbl="node1" presStyleIdx="2" presStyleCnt="3">
        <dgm:presLayoutVars>
          <dgm:chMax val="0"/>
          <dgm:bulletEnabled val="1"/>
        </dgm:presLayoutVars>
      </dgm:prSet>
      <dgm:spPr/>
      <dgm:t>
        <a:bodyPr/>
        <a:lstStyle/>
        <a:p>
          <a:endParaRPr lang="el-GR"/>
        </a:p>
      </dgm:t>
    </dgm:pt>
  </dgm:ptLst>
  <dgm:cxnLst>
    <dgm:cxn modelId="{91866E80-13BA-43A5-8115-F2A626787DDD}" srcId="{707FD8C4-2B0B-4727-873A-5A40A142821B}" destId="{51727D6B-1925-45FD-92B0-705A8D110377}" srcOrd="1" destOrd="0" parTransId="{3464BA21-AF75-46D8-80E0-FD8F927FEED3}" sibTransId="{092EF3DA-C1B7-4A96-910E-A2C7062ADCED}"/>
    <dgm:cxn modelId="{5FDDA996-97E3-4382-B0BC-D4F9DB8332C3}" srcId="{707FD8C4-2B0B-4727-873A-5A40A142821B}" destId="{82B3C70E-1ECD-40DE-ADC3-385779F13A57}" srcOrd="2" destOrd="0" parTransId="{2DB8ADCF-D248-48EB-B95A-FF6B878FCC8F}" sibTransId="{AB6770E5-C4AA-42DA-BAE4-CE56C9B30D35}"/>
    <dgm:cxn modelId="{5947976A-A643-4A6E-8783-00036C56C7D0}" type="presOf" srcId="{EF547745-E2C6-4904-9FF5-E029F96279A3}" destId="{CF126997-D05E-4A9B-BBB1-B4707F0ABB29}" srcOrd="0" destOrd="0" presId="urn:microsoft.com/office/officeart/2005/8/layout/vList2"/>
    <dgm:cxn modelId="{CD75F8B6-1DA6-401A-8F9D-D3C80FDAFBC4}" srcId="{707FD8C4-2B0B-4727-873A-5A40A142821B}" destId="{EF547745-E2C6-4904-9FF5-E029F96279A3}" srcOrd="0" destOrd="0" parTransId="{3C0C3BA4-9849-490C-B7F1-35166D78EE36}" sibTransId="{21E2D704-7F8E-43A5-9B25-2A5336D4ECD5}"/>
    <dgm:cxn modelId="{17417123-B5D3-4626-AA9F-9736F2E0EBB6}" type="presOf" srcId="{51727D6B-1925-45FD-92B0-705A8D110377}" destId="{0D4413A1-28FD-4D10-9909-A032A96F7E0C}" srcOrd="0" destOrd="0" presId="urn:microsoft.com/office/officeart/2005/8/layout/vList2"/>
    <dgm:cxn modelId="{A37C8FBD-33A7-4CA7-8DE7-3CA9280E739C}" type="presOf" srcId="{82B3C70E-1ECD-40DE-ADC3-385779F13A57}" destId="{5456EBD6-68C3-48D1-A685-4C31D9AFD11D}" srcOrd="0" destOrd="0" presId="urn:microsoft.com/office/officeart/2005/8/layout/vList2"/>
    <dgm:cxn modelId="{C7AA5499-4622-4A6F-BBC1-76DB656581C4}" type="presOf" srcId="{707FD8C4-2B0B-4727-873A-5A40A142821B}" destId="{74A2DE46-B1DE-42BC-8766-C4CA258E0C13}" srcOrd="0" destOrd="0" presId="urn:microsoft.com/office/officeart/2005/8/layout/vList2"/>
    <dgm:cxn modelId="{6D8E701D-D5F9-4CBC-9EAA-6BD1B294ECDE}" type="presParOf" srcId="{74A2DE46-B1DE-42BC-8766-C4CA258E0C13}" destId="{CF126997-D05E-4A9B-BBB1-B4707F0ABB29}" srcOrd="0" destOrd="0" presId="urn:microsoft.com/office/officeart/2005/8/layout/vList2"/>
    <dgm:cxn modelId="{352F4BED-2E84-492B-81DD-D75623A781C0}" type="presParOf" srcId="{74A2DE46-B1DE-42BC-8766-C4CA258E0C13}" destId="{672D3B39-03FF-46E9-B5DA-67BA5F3C701E}" srcOrd="1" destOrd="0" presId="urn:microsoft.com/office/officeart/2005/8/layout/vList2"/>
    <dgm:cxn modelId="{E19C9497-B407-4D28-9EB6-89ECBDC9FD82}" type="presParOf" srcId="{74A2DE46-B1DE-42BC-8766-C4CA258E0C13}" destId="{0D4413A1-28FD-4D10-9909-A032A96F7E0C}" srcOrd="2" destOrd="0" presId="urn:microsoft.com/office/officeart/2005/8/layout/vList2"/>
    <dgm:cxn modelId="{DB25D098-01A1-4FCC-8A5E-93637B4485D0}" type="presParOf" srcId="{74A2DE46-B1DE-42BC-8766-C4CA258E0C13}" destId="{CB1285B0-7026-4B40-AC87-ABA57CD1A04A}" srcOrd="3" destOrd="0" presId="urn:microsoft.com/office/officeart/2005/8/layout/vList2"/>
    <dgm:cxn modelId="{50099743-C1B3-4F82-9773-998BA10DAFB7}" type="presParOf" srcId="{74A2DE46-B1DE-42BC-8766-C4CA258E0C13}" destId="{5456EBD6-68C3-48D1-A685-4C31D9AFD11D}"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126997-D05E-4A9B-BBB1-B4707F0ABB29}">
      <dsp:nvSpPr>
        <dsp:cNvPr id="0" name=""/>
        <dsp:cNvSpPr/>
      </dsp:nvSpPr>
      <dsp:spPr>
        <a:xfrm>
          <a:off x="0" y="98919"/>
          <a:ext cx="10178321" cy="1713464"/>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l-GR" sz="2900" kern="1200" dirty="0"/>
            <a:t>Να αναφέρουμε τις βασικές αρχές που διέπουν την ψηφοφορία</a:t>
          </a:r>
          <a:endParaRPr lang="el-GR" sz="2900" kern="1200" dirty="0">
            <a:latin typeface="Arial" panose="020B0604020202020204" pitchFamily="34" charset="0"/>
            <a:cs typeface="Arial" panose="020B0604020202020204" pitchFamily="34" charset="0"/>
          </a:endParaRPr>
        </a:p>
      </dsp:txBody>
      <dsp:txXfrm>
        <a:off x="83644" y="182563"/>
        <a:ext cx="10011033" cy="1546176"/>
      </dsp:txXfrm>
    </dsp:sp>
    <dsp:sp modelId="{0D4413A1-28FD-4D10-9909-A032A96F7E0C}">
      <dsp:nvSpPr>
        <dsp:cNvPr id="0" name=""/>
        <dsp:cNvSpPr/>
      </dsp:nvSpPr>
      <dsp:spPr>
        <a:xfrm>
          <a:off x="0" y="1895903"/>
          <a:ext cx="10178321" cy="1608494"/>
        </a:xfrm>
        <a:prstGeom prst="roundRect">
          <a:avLst/>
        </a:prstGeom>
        <a:gradFill rotWithShape="0">
          <a:gsLst>
            <a:gs pos="0">
              <a:schemeClr val="accent3">
                <a:hueOff val="378640"/>
                <a:satOff val="4952"/>
                <a:lumOff val="-6078"/>
                <a:alphaOff val="0"/>
                <a:lumMod val="110000"/>
                <a:satMod val="105000"/>
                <a:tint val="67000"/>
              </a:schemeClr>
            </a:gs>
            <a:gs pos="50000">
              <a:schemeClr val="accent3">
                <a:hueOff val="378640"/>
                <a:satOff val="4952"/>
                <a:lumOff val="-6078"/>
                <a:alphaOff val="0"/>
                <a:lumMod val="105000"/>
                <a:satMod val="103000"/>
                <a:tint val="73000"/>
              </a:schemeClr>
            </a:gs>
            <a:gs pos="100000">
              <a:schemeClr val="accent3">
                <a:hueOff val="378640"/>
                <a:satOff val="4952"/>
                <a:lumOff val="-607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Font typeface="+mj-lt"/>
            <a:buNone/>
          </a:pPr>
          <a:r>
            <a:rPr lang="el-GR" sz="2900" kern="1200"/>
            <a:t>Να περιγράφουμε τη σπουδαιότητα τους για την ορθή λειτουργία του πολιτεύματος της αντιπροσωπευτικής δημοκρατίας</a:t>
          </a:r>
        </a:p>
      </dsp:txBody>
      <dsp:txXfrm>
        <a:off x="78520" y="1974423"/>
        <a:ext cx="10021281" cy="1451454"/>
      </dsp:txXfrm>
    </dsp:sp>
    <dsp:sp modelId="{5456EBD6-68C3-48D1-A685-4C31D9AFD11D}">
      <dsp:nvSpPr>
        <dsp:cNvPr id="0" name=""/>
        <dsp:cNvSpPr/>
      </dsp:nvSpPr>
      <dsp:spPr>
        <a:xfrm>
          <a:off x="0" y="3587917"/>
          <a:ext cx="10178321" cy="1608494"/>
        </a:xfrm>
        <a:prstGeom prst="roundRect">
          <a:avLst/>
        </a:prstGeom>
        <a:gradFill rotWithShape="0">
          <a:gsLst>
            <a:gs pos="0">
              <a:schemeClr val="accent3">
                <a:hueOff val="757279"/>
                <a:satOff val="9903"/>
                <a:lumOff val="-12156"/>
                <a:alphaOff val="0"/>
                <a:lumMod val="110000"/>
                <a:satMod val="105000"/>
                <a:tint val="67000"/>
              </a:schemeClr>
            </a:gs>
            <a:gs pos="50000">
              <a:schemeClr val="accent3">
                <a:hueOff val="757279"/>
                <a:satOff val="9903"/>
                <a:lumOff val="-12156"/>
                <a:alphaOff val="0"/>
                <a:lumMod val="105000"/>
                <a:satMod val="103000"/>
                <a:tint val="73000"/>
              </a:schemeClr>
            </a:gs>
            <a:gs pos="100000">
              <a:schemeClr val="accent3">
                <a:hueOff val="757279"/>
                <a:satOff val="9903"/>
                <a:lumOff val="-1215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Font typeface="+mj-lt"/>
            <a:buNone/>
          </a:pPr>
          <a:r>
            <a:rPr lang="el-GR" sz="2900" kern="1200" dirty="0"/>
            <a:t>Να αναπτύξουμε ενδιαφέρον για τη διαφύλαξη της αρχής της «Λαϊκής Κυριαρχίας». </a:t>
          </a:r>
        </a:p>
      </dsp:txBody>
      <dsp:txXfrm>
        <a:off x="78520" y="3666437"/>
        <a:ext cx="10021281" cy="14514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F420B9-1661-4819-B3A3-952A04CEF509}">
      <dsp:nvSpPr>
        <dsp:cNvPr id="0" name=""/>
        <dsp:cNvSpPr/>
      </dsp:nvSpPr>
      <dsp:spPr>
        <a:xfrm>
          <a:off x="0" y="457527"/>
          <a:ext cx="11436824" cy="589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7625" tIns="541528" rIns="887625" bIns="184912" numCol="1" spcCol="1270" anchor="t" anchorCtr="0">
          <a:noAutofit/>
        </a:bodyPr>
        <a:lstStyle/>
        <a:p>
          <a:pPr marL="228600" lvl="1" indent="-228600" algn="just" defTabSz="1155700">
            <a:lnSpc>
              <a:spcPct val="90000"/>
            </a:lnSpc>
            <a:spcBef>
              <a:spcPct val="0"/>
            </a:spcBef>
            <a:spcAft>
              <a:spcPct val="15000"/>
            </a:spcAft>
            <a:buChar char="•"/>
          </a:pPr>
          <a:r>
            <a:rPr lang="el-GR" sz="2600" b="1" kern="1200" dirty="0"/>
            <a:t>α. Άμεση: </a:t>
          </a:r>
          <a:r>
            <a:rPr lang="el-GR" sz="2600" kern="1200" dirty="0"/>
            <a:t>Το εκλογικό σώμα εκλέγει απευθείας τους αντιπροσώπους του.</a:t>
          </a:r>
        </a:p>
        <a:p>
          <a:pPr marL="228600" lvl="1" indent="-228600" algn="just" defTabSz="1155700">
            <a:lnSpc>
              <a:spcPct val="90000"/>
            </a:lnSpc>
            <a:spcBef>
              <a:spcPct val="0"/>
            </a:spcBef>
            <a:spcAft>
              <a:spcPct val="15000"/>
            </a:spcAft>
            <a:buChar char="•"/>
          </a:pPr>
          <a:r>
            <a:rPr lang="el-GR" sz="2600" b="1" kern="1200" dirty="0"/>
            <a:t>β. Μυστική:  Η παραβίαση </a:t>
          </a:r>
          <a:r>
            <a:rPr lang="el-GR" sz="2600" kern="1200" dirty="0"/>
            <a:t>της μυστικότητας της ψηφοφορίας αποτελεί αξιόποινο αδίκημα και τιμωρείται από το νόμο.</a:t>
          </a:r>
        </a:p>
        <a:p>
          <a:pPr marL="228600" lvl="1" indent="-228600" algn="just" defTabSz="1155700">
            <a:lnSpc>
              <a:spcPct val="90000"/>
            </a:lnSpc>
            <a:spcBef>
              <a:spcPct val="0"/>
            </a:spcBef>
            <a:spcAft>
              <a:spcPct val="15000"/>
            </a:spcAft>
            <a:buChar char="•"/>
          </a:pPr>
          <a:r>
            <a:rPr lang="el-GR" sz="2600" b="1" kern="1200" dirty="0"/>
            <a:t>γ. </a:t>
          </a:r>
          <a:r>
            <a:rPr lang="el-GR" sz="2600" b="1" kern="1200" dirty="0" err="1"/>
            <a:t>Yποχρεωτική</a:t>
          </a:r>
          <a:r>
            <a:rPr lang="el-GR" sz="2600" b="1" kern="1200" dirty="0"/>
            <a:t>: </a:t>
          </a:r>
          <a:r>
            <a:rPr lang="el-GR" sz="2600" kern="1200" dirty="0"/>
            <a:t>Σύμφωνα με το Σύνταγμα οι Έλληνες ψηφοφόροι είναι υποχρεωμένοι να ψηφίζουν.</a:t>
          </a:r>
        </a:p>
        <a:p>
          <a:pPr marL="228600" lvl="1" indent="-228600" algn="just" defTabSz="1155700">
            <a:lnSpc>
              <a:spcPct val="90000"/>
            </a:lnSpc>
            <a:spcBef>
              <a:spcPct val="0"/>
            </a:spcBef>
            <a:spcAft>
              <a:spcPct val="15000"/>
            </a:spcAft>
            <a:buChar char="•"/>
          </a:pPr>
          <a:r>
            <a:rPr lang="el-GR" sz="2600" b="1" kern="1200" dirty="0"/>
            <a:t>δ. Προσωπική: </a:t>
          </a:r>
          <a:r>
            <a:rPr lang="el-GR" sz="2600" kern="1200" dirty="0"/>
            <a:t> </a:t>
          </a:r>
          <a:r>
            <a:rPr lang="en-US" sz="2600" kern="1200" dirty="0"/>
            <a:t>H</a:t>
          </a:r>
          <a:r>
            <a:rPr lang="el-GR" sz="2600" kern="1200" dirty="0"/>
            <a:t> ψήφος απαιτεί τη φυσική παρουσία του ψηφοφόρου. Η </a:t>
          </a:r>
          <a:r>
            <a:rPr lang="el-GR" sz="2600" b="1" kern="1200" dirty="0"/>
            <a:t>επιστολική ψήφος </a:t>
          </a:r>
          <a:r>
            <a:rPr lang="el-GR" sz="2600" kern="1200" dirty="0"/>
            <a:t>επιτρέπετε μόνο για τους απόδημου Έλληνες-</a:t>
          </a:r>
          <a:r>
            <a:rPr lang="el-GR" sz="2600" kern="1200" dirty="0" err="1"/>
            <a:t>ιδες</a:t>
          </a:r>
          <a:r>
            <a:rPr lang="el-GR" sz="2600" kern="1200" dirty="0"/>
            <a:t>.</a:t>
          </a:r>
        </a:p>
        <a:p>
          <a:pPr marL="228600" lvl="1" indent="-228600" algn="just" defTabSz="1155700">
            <a:lnSpc>
              <a:spcPct val="90000"/>
            </a:lnSpc>
            <a:spcBef>
              <a:spcPct val="0"/>
            </a:spcBef>
            <a:spcAft>
              <a:spcPct val="15000"/>
            </a:spcAft>
            <a:buChar char="•"/>
          </a:pPr>
          <a:r>
            <a:rPr lang="el-GR" sz="2600" b="1" kern="1200" dirty="0"/>
            <a:t>ε. Ίση: </a:t>
          </a:r>
          <a:r>
            <a:rPr lang="el-GR" sz="2600" kern="1200" dirty="0"/>
            <a:t>Όλοι οι πολίτες έχουν μια μόνο ψήφο και αυτή έχει την ίδια ισχύ με εκείνες των άλλων ψηφοφόρων</a:t>
          </a:r>
        </a:p>
        <a:p>
          <a:pPr marL="228600" lvl="1" indent="-228600" algn="just" defTabSz="1155700">
            <a:lnSpc>
              <a:spcPct val="90000"/>
            </a:lnSpc>
            <a:spcBef>
              <a:spcPct val="0"/>
            </a:spcBef>
            <a:spcAft>
              <a:spcPct val="15000"/>
            </a:spcAft>
            <a:buChar char="•"/>
          </a:pPr>
          <a:r>
            <a:rPr lang="el-GR" sz="2600" b="1" kern="1200" dirty="0" err="1"/>
            <a:t>στ</a:t>
          </a:r>
          <a:r>
            <a:rPr lang="el-GR" sz="2600" b="1" kern="1200" dirty="0"/>
            <a:t>. Καθολική: </a:t>
          </a:r>
          <a:r>
            <a:rPr lang="el-GR" sz="2600" kern="1200" dirty="0"/>
            <a:t>ψηφίζουν όλοι οι Έλληνες πολίτες που έχουν τα προσόντα που ορίζει ο νόμος.</a:t>
          </a:r>
        </a:p>
      </dsp:txBody>
      <dsp:txXfrm>
        <a:off x="0" y="457527"/>
        <a:ext cx="11436824" cy="5896800"/>
      </dsp:txXfrm>
    </dsp:sp>
    <dsp:sp modelId="{13A83B6C-6A95-4D67-8CEF-C8F2BFD86A94}">
      <dsp:nvSpPr>
        <dsp:cNvPr id="0" name=""/>
        <dsp:cNvSpPr/>
      </dsp:nvSpPr>
      <dsp:spPr>
        <a:xfrm>
          <a:off x="1492814" y="102150"/>
          <a:ext cx="8005776"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2599" tIns="0" rIns="302599" bIns="0" numCol="1" spcCol="1270" anchor="ctr" anchorCtr="0">
          <a:noAutofit/>
        </a:bodyPr>
        <a:lstStyle/>
        <a:p>
          <a:pPr marL="0" lvl="0" indent="0" algn="ctr" defTabSz="1155700">
            <a:lnSpc>
              <a:spcPct val="90000"/>
            </a:lnSpc>
            <a:spcBef>
              <a:spcPct val="0"/>
            </a:spcBef>
            <a:spcAft>
              <a:spcPct val="35000"/>
            </a:spcAft>
            <a:buNone/>
          </a:pPr>
          <a:r>
            <a:rPr lang="el-GR" sz="2600" kern="1200" dirty="0"/>
            <a:t>Βασικές</a:t>
          </a:r>
          <a:r>
            <a:rPr lang="el-GR" sz="2600" kern="1200" baseline="0" dirty="0"/>
            <a:t> Αρχές της Ψηφοφορίας</a:t>
          </a:r>
          <a:endParaRPr lang="el-GR" sz="2600" kern="1200" dirty="0"/>
        </a:p>
      </dsp:txBody>
      <dsp:txXfrm>
        <a:off x="1530281" y="139617"/>
        <a:ext cx="7930842"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9D92D-E608-440D-A226-65E56CA5705F}">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D5EFD3-E4BE-4084-B3DA-832291241377}">
      <dsp:nvSpPr>
        <dsp:cNvPr id="0" name=""/>
        <dsp:cNvSpPr/>
      </dsp:nvSpPr>
      <dsp:spPr>
        <a:xfrm>
          <a:off x="0" y="0"/>
          <a:ext cx="10515600" cy="4352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l-GR" sz="2700" kern="1200" dirty="0"/>
            <a:t>Εφόσον προχωρήσετε σε αναζήτηση στο διαδίκτυο (www.ypes.gr) εντοπίστε τα ποσοστά αποχής στις τελευταίες βουλευτικές εκλογές και συγκρίνετε με αυτά του 2000. Σχολιάστε τα ευρήματα σας και απαντήστε </a:t>
          </a:r>
        </a:p>
        <a:p>
          <a:pPr marL="0" lvl="0" indent="0" algn="l" defTabSz="1200150">
            <a:lnSpc>
              <a:spcPct val="90000"/>
            </a:lnSpc>
            <a:spcBef>
              <a:spcPct val="0"/>
            </a:spcBef>
            <a:spcAft>
              <a:spcPct val="35000"/>
            </a:spcAft>
            <a:buNone/>
          </a:pPr>
          <a:r>
            <a:rPr lang="el-GR" sz="2700" kern="1200" dirty="0"/>
            <a:t>(i) Πόσο αντιπροσωπευτική μπορεί να είναι η εκλογή των αντιπροσώπων με υψηλά ποσοστά αποχής;</a:t>
          </a:r>
        </a:p>
        <a:p>
          <a:pPr marL="0" lvl="0" indent="0" algn="l" defTabSz="1200150">
            <a:lnSpc>
              <a:spcPct val="90000"/>
            </a:lnSpc>
            <a:spcBef>
              <a:spcPct val="0"/>
            </a:spcBef>
            <a:spcAft>
              <a:spcPct val="35000"/>
            </a:spcAft>
            <a:buNone/>
          </a:pPr>
          <a:r>
            <a:rPr lang="el-GR" sz="2700" kern="1200" dirty="0"/>
            <a:t>(</a:t>
          </a:r>
          <a:r>
            <a:rPr lang="el-GR" sz="2700" kern="1200" dirty="0" err="1"/>
            <a:t>ii</a:t>
          </a:r>
          <a:r>
            <a:rPr lang="el-GR" sz="2700" kern="1200" dirty="0"/>
            <a:t>) γιατί κατά την άποψή σας συμβαίνει αυτό</a:t>
          </a:r>
          <a:r>
            <a:rPr lang="en-US" sz="2700" kern="1200" dirty="0"/>
            <a:t>;</a:t>
          </a:r>
          <a:endParaRPr lang="el-GR" sz="2700" kern="1200" dirty="0"/>
        </a:p>
        <a:p>
          <a:pPr marL="0" lvl="0" indent="0" algn="l" defTabSz="1200150">
            <a:lnSpc>
              <a:spcPct val="90000"/>
            </a:lnSpc>
            <a:spcBef>
              <a:spcPct val="0"/>
            </a:spcBef>
            <a:spcAft>
              <a:spcPct val="35000"/>
            </a:spcAft>
            <a:buNone/>
          </a:pPr>
          <a:br>
            <a:rPr lang="el-GR" sz="2700" kern="1200" dirty="0"/>
          </a:br>
          <a:r>
            <a:rPr lang="el-GR" sz="2700" kern="1200" dirty="0"/>
            <a:t>Βιβλίο μαθητή Κοινωνικής &amp; Πολιτικής Αγωγής Γ Γυμνασίου, Εργασία-Δραστηριότητα 2 κεφαλαίου 9, σελίδα 85. </a:t>
          </a:r>
        </a:p>
      </dsp:txBody>
      <dsp:txXfrm>
        <a:off x="0" y="0"/>
        <a:ext cx="10515600" cy="43525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407643-A1E3-487F-B64E-67A80B7A1734}" type="datetimeFigureOut">
              <a:rPr lang="el-GR" smtClean="0"/>
              <a:pPr/>
              <a:t>19/3/2025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40D660-851A-40A4-8A20-F6DACBD02B2E}" type="slidenum">
              <a:rPr lang="el-GR" smtClean="0"/>
              <a:pPr/>
              <a:t>‹#›</a:t>
            </a:fld>
            <a:endParaRPr lang="el-GR"/>
          </a:p>
        </p:txBody>
      </p:sp>
    </p:spTree>
    <p:extLst>
      <p:ext uri="{BB962C8B-B14F-4D97-AF65-F5344CB8AC3E}">
        <p14:creationId xmlns="" xmlns:p14="http://schemas.microsoft.com/office/powerpoint/2010/main" val="48299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185559136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2155231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164034846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195258894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481A142-DA77-4A5F-AD1F-14E6C18F0F5F}" type="datetime1">
              <a:rPr lang="en-US" smtClean="0"/>
              <a:pPr/>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47096606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F481A142-DA77-4A5F-AD1F-14E6C18F0F5F}" type="datetime1">
              <a:rPr lang="en-US" smtClean="0"/>
              <a:pPr/>
              <a:t>3/19/2025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505689102"/>
      </p:ext>
    </p:extLst>
  </p:cSld>
  <p:clrMapOvr>
    <a:masterClrMapping/>
  </p:clrMapOvr>
  <p:hf sldNum="0" hdr="0" ftr="0" dt="0"/>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481A142-DA77-4A5F-AD1F-14E6C18F0F5F}" type="datetime1">
              <a:rPr lang="en-US" smtClean="0"/>
              <a:pPr/>
              <a:t>3/19/2025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3528704820"/>
      </p:ext>
    </p:extLst>
  </p:cSld>
  <p:clrMapOvr>
    <a:masterClrMapping/>
  </p:clrMapOvr>
  <p:hf sldNum="0" hdr="0" ftr="0" dt="0"/>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481A142-DA77-4A5F-AD1F-14E6C18F0F5F}" type="datetime1">
              <a:rPr lang="en-US" smtClean="0"/>
              <a:pPr/>
              <a:t>3/19/2025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55016823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1A142-DA77-4A5F-AD1F-14E6C18F0F5F}" type="datetime1">
              <a:rPr lang="en-US" smtClean="0"/>
              <a:pPr/>
              <a:t>3/19/2025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07112264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481A142-DA77-4A5F-AD1F-14E6C18F0F5F}" type="datetime1">
              <a:rPr lang="en-US" smtClean="0"/>
              <a:pPr/>
              <a:t>3/19/2025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839923488"/>
      </p:ext>
    </p:extLst>
  </p:cSld>
  <p:clrMapOvr>
    <a:masterClrMapping/>
  </p:clrMapOvr>
  <p:hf sldNum="0" hdr="0" ftr="0" dt="0"/>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481A142-DA77-4A5F-AD1F-14E6C18F0F5F}" type="datetime1">
              <a:rPr lang="en-US" smtClean="0"/>
              <a:pPr/>
              <a:t>3/19/2025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17832546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pPr/>
              <a:t>3/19/2025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39959863"/>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6" Type="http://schemas.microsoft.com/office/2007/relationships/diagramDrawing" Target="../diagrams/drawin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6"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6F5A5072-7B47-4D32-B52A-4EBBF590B8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9715DAF0-AE1B-46C9-8A6B-DB2AA05AB9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6016219D-510E-4184-9090-6D5578A87B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AFF4A713-7B75-4B21-90D7-5AB19547C7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C631C0B-6DA6-4E57-8231-CE32B3434A7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 xmlns:a16="http://schemas.microsoft.com/office/drawing/2014/main" id="{C29501E6-A978-4A61-9689-9085AF97A53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Τίτλος 1">
            <a:extLst>
              <a:ext uri="{FF2B5EF4-FFF2-40B4-BE49-F238E27FC236}">
                <a16:creationId xmlns="" xmlns:a16="http://schemas.microsoft.com/office/drawing/2014/main" id="{BBB27966-D5D8-11FD-F12A-9264C89CDEFA}"/>
              </a:ext>
            </a:extLst>
          </p:cNvPr>
          <p:cNvSpPr>
            <a:spLocks noGrp="1"/>
          </p:cNvSpPr>
          <p:nvPr>
            <p:ph type="ctrTitle"/>
          </p:nvPr>
        </p:nvSpPr>
        <p:spPr>
          <a:xfrm>
            <a:off x="1314824" y="735106"/>
            <a:ext cx="10053763" cy="2928470"/>
          </a:xfrm>
        </p:spPr>
        <p:txBody>
          <a:bodyPr anchor="ctr">
            <a:normAutofit/>
          </a:bodyPr>
          <a:lstStyle/>
          <a:p>
            <a:pPr>
              <a:spcAft>
                <a:spcPts val="720"/>
              </a:spcAft>
            </a:pPr>
            <a:r>
              <a:rPr lang="el-GR" sz="2800" cap="none" dirty="0">
                <a:solidFill>
                  <a:srgbClr val="FFFFFF"/>
                </a:solidFill>
                <a:latin typeface="Arial" panose="020B0604020202020204" pitchFamily="34" charset="0"/>
                <a:ea typeface="Calibri" panose="020F0502020204030204" pitchFamily="34" charset="0"/>
                <a:cs typeface="F"/>
              </a:rPr>
              <a:t>Κεφάλαιο 9: Εκλογές, Κόμματα, ΜΜΕ</a:t>
            </a:r>
            <a:r>
              <a:rPr lang="el-GR" sz="3200" cap="none" dirty="0">
                <a:solidFill>
                  <a:srgbClr val="FFFFFF"/>
                </a:solidFill>
                <a:latin typeface="Arial" panose="020B0604020202020204" pitchFamily="34" charset="0"/>
                <a:ea typeface="Calibri" panose="020F0502020204030204" pitchFamily="34" charset="0"/>
                <a:cs typeface="F"/>
              </a:rPr>
              <a:t/>
            </a:r>
            <a:br>
              <a:rPr lang="el-GR" sz="3200" cap="none" dirty="0">
                <a:solidFill>
                  <a:srgbClr val="FFFFFF"/>
                </a:solidFill>
                <a:latin typeface="Arial" panose="020B0604020202020204" pitchFamily="34" charset="0"/>
                <a:ea typeface="Calibri" panose="020F0502020204030204" pitchFamily="34" charset="0"/>
                <a:cs typeface="F"/>
              </a:rPr>
            </a:br>
            <a:r>
              <a:rPr lang="el-GR" sz="3200" cap="none" dirty="0">
                <a:solidFill>
                  <a:srgbClr val="FFFFFF"/>
                </a:solidFill>
                <a:latin typeface="Calibri" panose="020F0502020204030204" pitchFamily="34" charset="0"/>
                <a:ea typeface="Calibri" panose="020F0502020204030204" pitchFamily="34" charset="0"/>
                <a:cs typeface="F"/>
              </a:rPr>
              <a:t/>
            </a:r>
            <a:br>
              <a:rPr lang="el-GR" sz="3200" cap="none" dirty="0">
                <a:solidFill>
                  <a:srgbClr val="FFFFFF"/>
                </a:solidFill>
                <a:latin typeface="Calibri" panose="020F0502020204030204" pitchFamily="34" charset="0"/>
                <a:ea typeface="Calibri" panose="020F0502020204030204" pitchFamily="34" charset="0"/>
                <a:cs typeface="F"/>
              </a:rPr>
            </a:br>
            <a:r>
              <a:rPr lang="el-GR" sz="4800" dirty="0">
                <a:solidFill>
                  <a:srgbClr val="FFFF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F"/>
              </a:rPr>
              <a:t>9.2. Ψηφοφορία-βασικές αρχές</a:t>
            </a:r>
            <a:r>
              <a:rPr lang="el-GR" sz="4400" dirty="0">
                <a:solidFill>
                  <a:srgbClr val="FFFFFF"/>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t/>
            </a:r>
            <a:br>
              <a:rPr lang="el-GR" sz="4400" dirty="0">
                <a:solidFill>
                  <a:srgbClr val="FFFFFF"/>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br>
            <a:r>
              <a:rPr lang="el-GR" sz="4400" dirty="0">
                <a:solidFill>
                  <a:srgbClr val="FFFFFF"/>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t/>
            </a:r>
            <a:br>
              <a:rPr lang="el-GR" sz="4400" dirty="0">
                <a:solidFill>
                  <a:srgbClr val="FFFFFF"/>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br>
            <a:endParaRPr lang="el-GR" sz="4400"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Υπότιτλος 2">
            <a:extLst>
              <a:ext uri="{FF2B5EF4-FFF2-40B4-BE49-F238E27FC236}">
                <a16:creationId xmlns="" xmlns:a16="http://schemas.microsoft.com/office/drawing/2014/main" id="{4DCCDD30-9CD9-C6F0-2DEF-6460FFD4FEBC}"/>
              </a:ext>
            </a:extLst>
          </p:cNvPr>
          <p:cNvSpPr>
            <a:spLocks noGrp="1"/>
          </p:cNvSpPr>
          <p:nvPr>
            <p:ph type="subTitle" idx="1"/>
          </p:nvPr>
        </p:nvSpPr>
        <p:spPr>
          <a:xfrm>
            <a:off x="478966" y="4706701"/>
            <a:ext cx="11377089" cy="1252070"/>
          </a:xfrm>
        </p:spPr>
        <p:txBody>
          <a:bodyPr anchor="ctr">
            <a:normAutofit/>
          </a:bodyPr>
          <a:lstStyle/>
          <a:p>
            <a:pPr algn="l">
              <a:spcBef>
                <a:spcPts val="300"/>
              </a:spcBef>
              <a:spcAft>
                <a:spcPts val="720"/>
              </a:spcAft>
            </a:pPr>
            <a:r>
              <a:rPr lang="el-GR" dirty="0">
                <a:effectLst/>
                <a:latin typeface="Arial" panose="020B0604020202020204" pitchFamily="34" charset="0"/>
                <a:ea typeface="Calibri" panose="020F0502020204030204" pitchFamily="34" charset="0"/>
                <a:cs typeface="F"/>
              </a:rPr>
              <a:t>Κοινωνική και Πολιτική Αγωγή Γ΄ Γυμνασίου, βιβλίο μαθητή, Κεφ. 9.2., σ. 78. </a:t>
            </a:r>
            <a:endParaRPr lang="el-GR" dirty="0">
              <a:effectLst/>
              <a:latin typeface="Calibri" panose="020F0502020204030204" pitchFamily="34" charset="0"/>
              <a:ea typeface="Calibri" panose="020F0502020204030204" pitchFamily="34" charset="0"/>
              <a:cs typeface="F"/>
            </a:endParaRPr>
          </a:p>
        </p:txBody>
      </p:sp>
    </p:spTree>
    <p:extLst>
      <p:ext uri="{BB962C8B-B14F-4D97-AF65-F5344CB8AC3E}">
        <p14:creationId xmlns="" xmlns:p14="http://schemas.microsoft.com/office/powerpoint/2010/main" val="235676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3D8527A-4349-02D0-4A1C-7A0FCB9D228A}"/>
              </a:ext>
            </a:extLst>
          </p:cNvPr>
          <p:cNvSpPr>
            <a:spLocks noGrp="1"/>
          </p:cNvSpPr>
          <p:nvPr>
            <p:ph type="title"/>
          </p:nvPr>
        </p:nvSpPr>
        <p:spPr>
          <a:xfrm>
            <a:off x="838200" y="365126"/>
            <a:ext cx="10515600" cy="760290"/>
          </a:xfrm>
        </p:spPr>
        <p:txBody>
          <a:bodyPr vert="horz" lIns="91440" tIns="45720" rIns="91440" bIns="45720" rtlCol="0" anchor="t">
            <a:normAutofit/>
          </a:bodyPr>
          <a:lstStyle/>
          <a:p>
            <a:pPr algn="ctr"/>
            <a:r>
              <a:rPr lang="en-US" sz="4000" kern="1200" dirty="0">
                <a:solidFill>
                  <a:schemeClr val="tx1"/>
                </a:solidFill>
                <a:latin typeface="+mn-lt"/>
                <a:ea typeface="+mj-ea"/>
                <a:cs typeface="+mj-cs"/>
              </a:rPr>
              <a:t>ΔΙΔΑΚΤΙΚΟΙ ΣΤΟΧΟΙ</a:t>
            </a:r>
          </a:p>
        </p:txBody>
      </p:sp>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3612590080"/>
              </p:ext>
            </p:extLst>
          </p:nvPr>
        </p:nvGraphicFramePr>
        <p:xfrm>
          <a:off x="1251678" y="1009934"/>
          <a:ext cx="10178322" cy="5295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666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Τίτλος 5">
            <a:extLst>
              <a:ext uri="{FF2B5EF4-FFF2-40B4-BE49-F238E27FC236}">
                <a16:creationId xmlns="" xmlns:a16="http://schemas.microsoft.com/office/drawing/2014/main" id="{152C5B2E-7DA7-31CB-9555-EC8813BA6EAE}"/>
              </a:ext>
            </a:extLst>
          </p:cNvPr>
          <p:cNvSpPr>
            <a:spLocks noGrp="1"/>
          </p:cNvSpPr>
          <p:nvPr>
            <p:ph type="title"/>
          </p:nvPr>
        </p:nvSpPr>
        <p:spPr>
          <a:xfrm>
            <a:off x="686834" y="1153572"/>
            <a:ext cx="3200400" cy="4461163"/>
          </a:xfrm>
        </p:spPr>
        <p:txBody>
          <a:bodyPr>
            <a:normAutofit/>
          </a:bodyPr>
          <a:lstStyle/>
          <a:p>
            <a:r>
              <a:rPr lang="el-GR" cap="none">
                <a:solidFill>
                  <a:srgbClr val="FFFFFF"/>
                </a:solidFill>
                <a:latin typeface="Arial" pitchFamily="34" charset="0"/>
                <a:cs typeface="Arial" pitchFamily="34" charset="0"/>
              </a:rPr>
              <a:t>Ανάκληση Γνώσης </a:t>
            </a:r>
          </a:p>
        </p:txBody>
      </p:sp>
      <p:sp>
        <p:nvSpPr>
          <p:cNvPr id="15" name="Arc 14">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 xmlns:a16="http://schemas.microsoft.com/office/drawing/2014/main" id="{D6E5FCD9-169B-63CA-3471-3D0003705E74}"/>
              </a:ext>
            </a:extLst>
          </p:cNvPr>
          <p:cNvSpPr>
            <a:spLocks noGrp="1"/>
          </p:cNvSpPr>
          <p:nvPr>
            <p:ph idx="1"/>
          </p:nvPr>
        </p:nvSpPr>
        <p:spPr>
          <a:xfrm>
            <a:off x="4447308" y="591344"/>
            <a:ext cx="6906491" cy="5585619"/>
          </a:xfrm>
        </p:spPr>
        <p:txBody>
          <a:bodyPr anchor="ctr">
            <a:normAutofit/>
          </a:bodyPr>
          <a:lstStyle/>
          <a:p>
            <a:pPr algn="just">
              <a:spcBef>
                <a:spcPts val="300"/>
              </a:spcBef>
              <a:spcAft>
                <a:spcPts val="720"/>
              </a:spcAft>
            </a:pPr>
            <a:r>
              <a:rPr lang="el-GR" sz="4000" dirty="0">
                <a:effectLst/>
                <a:latin typeface="Arial" panose="020B0604020202020204" pitchFamily="34" charset="0"/>
                <a:ea typeface="Calibri" panose="020F0502020204030204" pitchFamily="34" charset="0"/>
                <a:cs typeface="F"/>
              </a:rPr>
              <a:t>Ποια τα προσόντα για να ενταχθεί κάποιο στο εκλογικό σώμα της Ελληνικής Δημοκρατίας;</a:t>
            </a:r>
            <a:endParaRPr lang="el-GR" sz="4000" dirty="0">
              <a:effectLst/>
              <a:latin typeface="Calibri" panose="020F0502020204030204" pitchFamily="34" charset="0"/>
              <a:ea typeface="Calibri" panose="020F0502020204030204" pitchFamily="34" charset="0"/>
              <a:cs typeface="F"/>
            </a:endParaRPr>
          </a:p>
          <a:p>
            <a:pPr algn="just">
              <a:spcBef>
                <a:spcPts val="300"/>
              </a:spcBef>
              <a:spcAft>
                <a:spcPts val="720"/>
              </a:spcAft>
            </a:pPr>
            <a:r>
              <a:rPr lang="el-GR" sz="4000" dirty="0">
                <a:effectLst/>
                <a:latin typeface="Arial" panose="020B0604020202020204" pitchFamily="34" charset="0"/>
                <a:ea typeface="Calibri" panose="020F0502020204030204" pitchFamily="34" charset="0"/>
                <a:cs typeface="F"/>
              </a:rPr>
              <a:t>Ποιες οι αρμοδιότητες του εκλογικού σώματος στην Ελληνική Δημοκρατία; </a:t>
            </a:r>
            <a:endParaRPr lang="el-GR" sz="4000" dirty="0">
              <a:effectLst/>
              <a:latin typeface="Calibri" panose="020F0502020204030204" pitchFamily="34" charset="0"/>
              <a:ea typeface="Calibri" panose="020F0502020204030204" pitchFamily="34" charset="0"/>
              <a:cs typeface="F"/>
            </a:endParaRPr>
          </a:p>
        </p:txBody>
      </p:sp>
    </p:spTree>
    <p:extLst>
      <p:ext uri="{BB962C8B-B14F-4D97-AF65-F5344CB8AC3E}">
        <p14:creationId xmlns="" xmlns:p14="http://schemas.microsoft.com/office/powerpoint/2010/main" val="257457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8A94871E-96FC-4ADE-815B-41A636E34F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 xmlns:a16="http://schemas.microsoft.com/office/drawing/2014/main" id="{DA608043-F13A-1506-A350-3E27D0B1881E}"/>
              </a:ext>
            </a:extLst>
          </p:cNvPr>
          <p:cNvSpPr>
            <a:spLocks noGrp="1"/>
          </p:cNvSpPr>
          <p:nvPr>
            <p:ph type="ctrTitle"/>
          </p:nvPr>
        </p:nvSpPr>
        <p:spPr>
          <a:xfrm>
            <a:off x="640080" y="320040"/>
            <a:ext cx="7575233" cy="3892669"/>
          </a:xfrm>
        </p:spPr>
        <p:txBody>
          <a:bodyPr vert="horz" lIns="91440" tIns="45720" rIns="91440" bIns="45720" rtlCol="0">
            <a:normAutofit/>
          </a:bodyPr>
          <a:lstStyle/>
          <a:p>
            <a:pPr algn="l">
              <a:spcBef>
                <a:spcPts val="300"/>
              </a:spcBef>
              <a:spcAft>
                <a:spcPts val="720"/>
              </a:spcAft>
            </a:pPr>
            <a:r>
              <a:rPr lang="el-GR" sz="3500" dirty="0">
                <a:latin typeface="Calibri" panose="020F0502020204030204" pitchFamily="34" charset="0"/>
                <a:ea typeface="Calibri" panose="020F0502020204030204" pitchFamily="34" charset="0"/>
                <a:cs typeface="F"/>
              </a:rPr>
              <a:t> Έστω ότι κάποιος παράγοντας θέτει εμπόδια στην ελεύθερη και ανεμπόδιστη άσκηση του εκλογικού δικαιώματος, </a:t>
            </a:r>
            <a:br>
              <a:rPr lang="el-GR" sz="3500" dirty="0">
                <a:latin typeface="Calibri" panose="020F0502020204030204" pitchFamily="34" charset="0"/>
                <a:ea typeface="Calibri" panose="020F0502020204030204" pitchFamily="34" charset="0"/>
                <a:cs typeface="F"/>
              </a:rPr>
            </a:br>
            <a:r>
              <a:rPr lang="el-GR" sz="3500" dirty="0">
                <a:latin typeface="Calibri" panose="020F0502020204030204" pitchFamily="34" charset="0"/>
                <a:ea typeface="Calibri" panose="020F0502020204030204" pitchFamily="34" charset="0"/>
                <a:cs typeface="F"/>
              </a:rPr>
              <a:t>θα έχει αυτό πολιτικές επιπτώσεις;</a:t>
            </a:r>
            <a:br>
              <a:rPr lang="el-GR" sz="3500" dirty="0">
                <a:latin typeface="Calibri" panose="020F0502020204030204" pitchFamily="34" charset="0"/>
                <a:ea typeface="Calibri" panose="020F0502020204030204" pitchFamily="34" charset="0"/>
                <a:cs typeface="F"/>
              </a:rPr>
            </a:br>
            <a:r>
              <a:rPr lang="el-GR" sz="3500" dirty="0">
                <a:latin typeface="Calibri" panose="020F0502020204030204" pitchFamily="34" charset="0"/>
                <a:ea typeface="Calibri" panose="020F0502020204030204" pitchFamily="34" charset="0"/>
                <a:cs typeface="F"/>
              </a:rPr>
              <a:t/>
            </a:r>
            <a:br>
              <a:rPr lang="el-GR" sz="3500" dirty="0">
                <a:latin typeface="Calibri" panose="020F0502020204030204" pitchFamily="34" charset="0"/>
                <a:ea typeface="Calibri" panose="020F0502020204030204" pitchFamily="34" charset="0"/>
                <a:cs typeface="F"/>
              </a:rPr>
            </a:br>
            <a:r>
              <a:rPr lang="el-GR" sz="3500" dirty="0" err="1">
                <a:latin typeface="Calibri" panose="020F0502020204030204" pitchFamily="34" charset="0"/>
                <a:ea typeface="Calibri" panose="020F0502020204030204" pitchFamily="34" charset="0"/>
                <a:cs typeface="F"/>
              </a:rPr>
              <a:t>Aν</a:t>
            </a:r>
            <a:r>
              <a:rPr lang="el-GR" sz="3500" dirty="0">
                <a:latin typeface="Calibri" panose="020F0502020204030204" pitchFamily="34" charset="0"/>
                <a:ea typeface="Calibri" panose="020F0502020204030204" pitchFamily="34" charset="0"/>
                <a:cs typeface="F"/>
              </a:rPr>
              <a:t> ναι, μπορείτε να τις περιγράψετε; </a:t>
            </a:r>
            <a:r>
              <a:rPr lang="el-GR" sz="3200" dirty="0">
                <a:latin typeface="Calibri" panose="020F0502020204030204" pitchFamily="34" charset="0"/>
                <a:ea typeface="Calibri" panose="020F0502020204030204" pitchFamily="34" charset="0"/>
                <a:cs typeface="F"/>
              </a:rPr>
              <a:t/>
            </a:r>
            <a:br>
              <a:rPr lang="el-GR" sz="3200" dirty="0">
                <a:latin typeface="Calibri" panose="020F0502020204030204" pitchFamily="34" charset="0"/>
                <a:ea typeface="Calibri" panose="020F0502020204030204" pitchFamily="34" charset="0"/>
                <a:cs typeface="F"/>
              </a:rPr>
            </a:br>
            <a:endParaRPr lang="en-US" sz="3200" kern="1200" dirty="0">
              <a:latin typeface="+mj-lt"/>
              <a:ea typeface="+mj-ea"/>
              <a:cs typeface="+mj-cs"/>
            </a:endParaRPr>
          </a:p>
        </p:txBody>
      </p:sp>
      <p:sp>
        <p:nvSpPr>
          <p:cNvPr id="21" name="sketch line">
            <a:extLst>
              <a:ext uri="{FF2B5EF4-FFF2-40B4-BE49-F238E27FC236}">
                <a16:creationId xmlns="" xmlns:a16="http://schemas.microsoft.com/office/drawing/2014/main" id="{3FCFB1DE-0B7E-48CC-BA90-B2AB0889F9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145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38100"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descr="Ερωτήσεις">
            <a:extLst>
              <a:ext uri="{FF2B5EF4-FFF2-40B4-BE49-F238E27FC236}">
                <a16:creationId xmlns="" xmlns:a16="http://schemas.microsoft.com/office/drawing/2014/main" id="{7F628035-80A8-D30A-F7C3-0A51D3C83181}"/>
              </a:ext>
            </a:extLst>
          </p:cNvPr>
          <p:cNvPicPr>
            <a:picLocks noChangeAspect="1"/>
          </p:cNvPicPr>
          <p:nvPr/>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a:off x="7781544" y="1267079"/>
            <a:ext cx="4087368" cy="4087368"/>
          </a:xfrm>
          <a:prstGeom prst="rect">
            <a:avLst/>
          </a:prstGeom>
        </p:spPr>
      </p:pic>
    </p:spTree>
    <p:extLst>
      <p:ext uri="{BB962C8B-B14F-4D97-AF65-F5344CB8AC3E}">
        <p14:creationId xmlns="" xmlns:p14="http://schemas.microsoft.com/office/powerpoint/2010/main" val="236541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 xmlns:a16="http://schemas.microsoft.com/office/drawing/2014/main" id="{28122381-FFD6-C61C-D6A3-5B68D8BE7D4B}"/>
              </a:ext>
            </a:extLst>
          </p:cNvPr>
          <p:cNvSpPr txBox="1"/>
          <p:nvPr/>
        </p:nvSpPr>
        <p:spPr>
          <a:xfrm>
            <a:off x="1371599" y="294538"/>
            <a:ext cx="9895951" cy="1033669"/>
          </a:xfrm>
          <a:prstGeom prst="rect">
            <a:avLst/>
          </a:prstGeom>
        </p:spPr>
        <p:txBody>
          <a:bodyPr vert="horz" lIns="91440" tIns="45720" rIns="91440" bIns="45720" rtlCol="0" anchor="ctr">
            <a:normAutofit fontScale="92500" lnSpcReduction="20000"/>
          </a:bodyPr>
          <a:lstStyle/>
          <a:p>
            <a:pPr defTabSz="914400">
              <a:lnSpc>
                <a:spcPct val="90000"/>
              </a:lnSpc>
              <a:spcBef>
                <a:spcPct val="0"/>
              </a:spcBef>
              <a:spcAft>
                <a:spcPts val="600"/>
              </a:spcAft>
            </a:pPr>
            <a:r>
              <a:rPr lang="en-US" sz="2800" b="1" kern="1200">
                <a:solidFill>
                  <a:srgbClr val="FFFFFF"/>
                </a:solidFill>
                <a:latin typeface="+mj-lt"/>
                <a:ea typeface="+mj-ea"/>
                <a:cs typeface="+mj-cs"/>
              </a:rPr>
              <a:t>Παρεμποδίζοντας την ελεύθερη άσκηση του εκλογικού δικαιώματος. Η περίπτωση των εκλογών της 29</a:t>
            </a:r>
            <a:r>
              <a:rPr lang="en-US" sz="2800" b="1" kern="1200" baseline="30000">
                <a:solidFill>
                  <a:srgbClr val="FFFFFF"/>
                </a:solidFill>
                <a:latin typeface="+mj-lt"/>
                <a:ea typeface="+mj-ea"/>
                <a:cs typeface="+mj-cs"/>
              </a:rPr>
              <a:t>ης</a:t>
            </a:r>
            <a:r>
              <a:rPr lang="en-US" sz="2800" b="1" kern="1200">
                <a:solidFill>
                  <a:srgbClr val="FFFFFF"/>
                </a:solidFill>
                <a:latin typeface="+mj-lt"/>
                <a:ea typeface="+mj-ea"/>
                <a:cs typeface="+mj-cs"/>
              </a:rPr>
              <a:t> Οκτωβρίου του 1961</a:t>
            </a:r>
          </a:p>
          <a:p>
            <a:pPr defTabSz="914400">
              <a:lnSpc>
                <a:spcPct val="90000"/>
              </a:lnSpc>
              <a:spcBef>
                <a:spcPct val="0"/>
              </a:spcBef>
              <a:spcAft>
                <a:spcPts val="600"/>
              </a:spcAft>
            </a:pPr>
            <a:endParaRPr lang="en-US" sz="2800" b="1" kern="1200">
              <a:solidFill>
                <a:srgbClr val="FFFFFF"/>
              </a:solidFill>
              <a:latin typeface="+mj-lt"/>
              <a:ea typeface="+mj-ea"/>
              <a:cs typeface="+mj-cs"/>
            </a:endParaRPr>
          </a:p>
        </p:txBody>
      </p:sp>
      <p:sp>
        <p:nvSpPr>
          <p:cNvPr id="4" name="Θέση περιεχομένου 3">
            <a:extLst>
              <a:ext uri="{FF2B5EF4-FFF2-40B4-BE49-F238E27FC236}">
                <a16:creationId xmlns="" xmlns:a16="http://schemas.microsoft.com/office/drawing/2014/main" id="{4B3E9B7B-3DEC-EABA-3B01-D3E018656659}"/>
              </a:ext>
            </a:extLst>
          </p:cNvPr>
          <p:cNvSpPr>
            <a:spLocks noGrp="1"/>
          </p:cNvSpPr>
          <p:nvPr>
            <p:ph idx="1"/>
          </p:nvPr>
        </p:nvSpPr>
        <p:spPr>
          <a:xfrm>
            <a:off x="351693" y="1622744"/>
            <a:ext cx="11521440" cy="4940718"/>
          </a:xfrm>
        </p:spPr>
        <p:txBody>
          <a:bodyPr vert="horz" lIns="91440" tIns="45720" rIns="91440" bIns="45720" rtlCol="0" anchor="ctr">
            <a:normAutofit/>
          </a:bodyPr>
          <a:lstStyle/>
          <a:p>
            <a:pPr marL="0" indent="0" algn="just">
              <a:buNone/>
            </a:pPr>
            <a:r>
              <a:rPr lang="en-US" sz="2100" dirty="0"/>
              <a:t>«</a:t>
            </a:r>
            <a:r>
              <a:rPr lang="en-US" sz="2100" i="1" dirty="0" err="1"/>
              <a:t>Την</a:t>
            </a:r>
            <a:r>
              <a:rPr lang="en-US" sz="2100" i="1" dirty="0"/>
              <a:t> </a:t>
            </a:r>
            <a:r>
              <a:rPr lang="en-US" sz="2100" i="1" dirty="0" err="1"/>
              <a:t>νύκτ</a:t>
            </a:r>
            <a:r>
              <a:rPr lang="en-US" sz="2100" i="1" dirty="0"/>
              <a:t>α του Σαββάτου προς την Κυριακή  ημέρα των εκλογών, ο Ανθυπολοχαγός της φρουράς του εκλογικού τμήματος κ. </a:t>
            </a:r>
            <a:r>
              <a:rPr lang="en-US" sz="2100" i="1" dirty="0" err="1"/>
              <a:t>Ανδρέ</a:t>
            </a:r>
            <a:r>
              <a:rPr lang="en-US" sz="2100" i="1" dirty="0"/>
              <a:t>ας Παπαδήμητρίου, συνοδευόμενος από τον γραμματέα της Κοινότητας κ. </a:t>
            </a:r>
            <a:r>
              <a:rPr lang="en-US" sz="2100" i="1" dirty="0" err="1"/>
              <a:t>Νικόλ</a:t>
            </a:r>
            <a:r>
              <a:rPr lang="en-US" sz="2100" i="1" dirty="0"/>
              <a:t>αο Γιαννόπουλο, τον δάσκαλο του χωρ</a:t>
            </a:r>
            <a:r>
              <a:rPr lang="el-GR" sz="2100" i="1" dirty="0"/>
              <a:t>ι</a:t>
            </a:r>
            <a:r>
              <a:rPr lang="en-US" sz="2100" i="1" dirty="0"/>
              <a:t>ο</a:t>
            </a:r>
            <a:r>
              <a:rPr lang="el-GR" sz="2100" i="1" dirty="0"/>
              <a:t>ύ</a:t>
            </a:r>
            <a:r>
              <a:rPr lang="en-US" sz="2100" i="1" dirty="0"/>
              <a:t> κ. </a:t>
            </a:r>
            <a:r>
              <a:rPr lang="en-US" sz="2100" i="1" dirty="0" err="1"/>
              <a:t>Νικόλ</a:t>
            </a:r>
            <a:r>
              <a:rPr lang="en-US" sz="2100" i="1" dirty="0"/>
              <a:t>αο Παπαχατζή, κρατώντας περίστροφα στα χέρια επισκέφτηκαν τα σπίτια. 1. </a:t>
            </a:r>
            <a:r>
              <a:rPr lang="en-US" sz="2100" i="1" dirty="0" err="1"/>
              <a:t>Του</a:t>
            </a:r>
            <a:r>
              <a:rPr lang="en-US" sz="2100" i="1" dirty="0"/>
              <a:t> </a:t>
            </a:r>
            <a:r>
              <a:rPr lang="en-US" sz="2100" i="1" dirty="0" err="1"/>
              <a:t>Χρήστου</a:t>
            </a:r>
            <a:r>
              <a:rPr lang="en-US" sz="2100" i="1" dirty="0"/>
              <a:t> </a:t>
            </a:r>
            <a:r>
              <a:rPr lang="en-US" sz="2100" i="1" dirty="0" err="1"/>
              <a:t>Ντό</a:t>
            </a:r>
            <a:r>
              <a:rPr lang="en-US" sz="2100" i="1" dirty="0"/>
              <a:t>βα,</a:t>
            </a:r>
            <a:r>
              <a:rPr lang="el-GR" sz="2100" i="1" dirty="0"/>
              <a:t> </a:t>
            </a:r>
            <a:r>
              <a:rPr lang="en-US" sz="2100" i="1" dirty="0"/>
              <a:t>2. </a:t>
            </a:r>
            <a:r>
              <a:rPr lang="en-US" sz="2100" i="1" dirty="0" err="1"/>
              <a:t>του</a:t>
            </a:r>
            <a:r>
              <a:rPr lang="en-US" sz="2100" i="1" dirty="0"/>
              <a:t> </a:t>
            </a:r>
            <a:r>
              <a:rPr lang="en-US" sz="2100" i="1" dirty="0" err="1"/>
              <a:t>Κωνστ</a:t>
            </a:r>
            <a:r>
              <a:rPr lang="en-US" sz="2100" i="1" dirty="0"/>
              <a:t>αντίνου Γκάγκα,</a:t>
            </a:r>
            <a:r>
              <a:rPr lang="el-GR" sz="2100" i="1" dirty="0"/>
              <a:t> </a:t>
            </a:r>
            <a:r>
              <a:rPr lang="en-US" sz="2100" i="1" dirty="0"/>
              <a:t>3. </a:t>
            </a:r>
            <a:r>
              <a:rPr lang="en-US" sz="2100" i="1" dirty="0" err="1"/>
              <a:t>Διονυσί</a:t>
            </a:r>
            <a:r>
              <a:rPr lang="en-US" sz="2100" i="1" dirty="0"/>
              <a:t>ας Γκιγκοπούλου […] και τους απείλησε ότι αν δεν ψηφίσουν ΕΡΕ την Δευτέρα  θα πεθάνουν. […] Ο </a:t>
            </a:r>
            <a:r>
              <a:rPr lang="en-US" sz="2100" i="1" dirty="0" err="1"/>
              <a:t>τέτ</a:t>
            </a:r>
            <a:r>
              <a:rPr lang="en-US" sz="2100" i="1" dirty="0"/>
              <a:t>αρτος της ομάδας του ανθυπολοχαγού, Νικόλαος Παπαχατζής, κοινοτικός σύμβουλος  και δασοφύλακας, μαζί με τον ανθυπολοχαγό Παπαδημητρίου παραμονεύοντάς στην άκρη του χωρίου και με προτεταμένα τα περίστροφα σταμάτησαν δύο άτομα του χωρίου Βούτσιστα και Αράπογλου και τους ρώτησαν, τι θέλατε στο σπίτι του Προέδρου, σας είπε να ψηφίσετε Κέντρο θα πεθάνετε</a:t>
            </a:r>
            <a:r>
              <a:rPr lang="en-US" sz="2100" dirty="0"/>
              <a:t>.»</a:t>
            </a:r>
            <a:endParaRPr lang="el-GR" sz="2100" dirty="0"/>
          </a:p>
          <a:p>
            <a:pPr marL="0" indent="0">
              <a:buNone/>
            </a:pPr>
            <a:r>
              <a:rPr lang="en-US" sz="1500" dirty="0" err="1"/>
              <a:t>Πηγή</a:t>
            </a:r>
            <a:r>
              <a:rPr lang="en-US" sz="1500" dirty="0"/>
              <a:t>: </a:t>
            </a:r>
            <a:r>
              <a:rPr lang="en-US" sz="1500" i="1" dirty="0"/>
              <a:t>ΕΔΑ, Μα</a:t>
            </a:r>
            <a:r>
              <a:rPr lang="en-US" sz="1500" i="1" dirty="0" err="1"/>
              <a:t>ύρη</a:t>
            </a:r>
            <a:r>
              <a:rPr lang="en-US" sz="1500" i="1" dirty="0"/>
              <a:t> </a:t>
            </a:r>
            <a:r>
              <a:rPr lang="en-US" sz="1500" i="1" dirty="0" err="1"/>
              <a:t>Βί</a:t>
            </a:r>
            <a:r>
              <a:rPr lang="en-US" sz="1500" i="1" dirty="0"/>
              <a:t>βλος: Το εκλογικό Πραξικόπημα της 29</a:t>
            </a:r>
            <a:r>
              <a:rPr lang="en-US" sz="1500" i="1" baseline="30000" dirty="0"/>
              <a:t>ης</a:t>
            </a:r>
            <a:r>
              <a:rPr lang="en-US" sz="1500" i="1" dirty="0"/>
              <a:t> Οκτωβρίου</a:t>
            </a:r>
            <a:r>
              <a:rPr lang="en-US" sz="1500" dirty="0"/>
              <a:t>. </a:t>
            </a:r>
            <a:r>
              <a:rPr lang="en-US" sz="1500" dirty="0" err="1"/>
              <a:t>Aθήν</a:t>
            </a:r>
            <a:r>
              <a:rPr lang="en-US" sz="1500" dirty="0"/>
              <a:t>α, 1962.</a:t>
            </a:r>
          </a:p>
          <a:p>
            <a:pPr marL="0" indent="0">
              <a:spcBef>
                <a:spcPts val="300"/>
              </a:spcBef>
              <a:spcAft>
                <a:spcPts val="720"/>
              </a:spcAft>
              <a:buNone/>
            </a:pPr>
            <a:endParaRPr lang="el-GR" sz="2500" b="1" dirty="0"/>
          </a:p>
          <a:p>
            <a:pPr marL="0" indent="0">
              <a:spcBef>
                <a:spcPts val="300"/>
              </a:spcBef>
              <a:spcAft>
                <a:spcPts val="720"/>
              </a:spcAft>
              <a:buNone/>
            </a:pPr>
            <a:r>
              <a:rPr lang="el-GR" sz="2500" b="1" dirty="0"/>
              <a:t>Με βάσει το απόσπασμα, ποια μέτρα πρέπει να λαμβάνει η Πολιτεία για την ελεύθερη και ανεμπόδιστη άσκηση του εκλογικού δικαιώματος</a:t>
            </a:r>
            <a:r>
              <a:rPr lang="en-US" sz="2500" b="1" dirty="0"/>
              <a:t>;</a:t>
            </a:r>
          </a:p>
        </p:txBody>
      </p:sp>
    </p:spTree>
    <p:extLst>
      <p:ext uri="{BB962C8B-B14F-4D97-AF65-F5344CB8AC3E}">
        <p14:creationId xmlns="" xmlns:p14="http://schemas.microsoft.com/office/powerpoint/2010/main" val="429124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F3060C83-F051-4F0E-ABAD-AA0DFC48B2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 xmlns:a16="http://schemas.microsoft.com/office/drawing/2014/main" id="{83C98ABE-055B-441F-B07E-44F97F083C3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 xmlns:a16="http://schemas.microsoft.com/office/drawing/2014/main" id="{29FDB030-9B49-4CED-8CCD-4D99382388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3783CA14-24A1-485C-8B30-D6A5D87987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 xmlns:a16="http://schemas.microsoft.com/office/drawing/2014/main" id="{9A97C86A-04D6-40F7-AE84-31AB43E6A8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 xmlns:a16="http://schemas.microsoft.com/office/drawing/2014/main" id="{FF9F2414-84E8-453E-B1F3-389FDE8192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 xmlns:a16="http://schemas.microsoft.com/office/drawing/2014/main" id="{3ECA69A1-7536-43AC-85EF-C7106179F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10 - Τίτλος"/>
          <p:cNvSpPr>
            <a:spLocks noGrp="1"/>
          </p:cNvSpPr>
          <p:nvPr>
            <p:ph type="title"/>
          </p:nvPr>
        </p:nvSpPr>
        <p:spPr>
          <a:xfrm>
            <a:off x="838200" y="365125"/>
            <a:ext cx="10515600" cy="1076813"/>
          </a:xfr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lvl="0" algn="ctr"/>
            <a:r>
              <a:rPr lang="el-GR" dirty="0" smtClean="0"/>
              <a:t>Βασικές Αρχές της </a:t>
            </a:r>
            <a:r>
              <a:rPr lang="el-GR" dirty="0" smtClean="0"/>
              <a:t>Ψηφοφορίας</a:t>
            </a:r>
            <a:endParaRPr lang="el-GR" dirty="0"/>
          </a:p>
        </p:txBody>
      </p:sp>
      <p:sp>
        <p:nvSpPr>
          <p:cNvPr id="13" name="12 - Θέση περιεχομένου"/>
          <p:cNvSpPr>
            <a:spLocks noGrp="1"/>
          </p:cNvSpPr>
          <p:nvPr>
            <p:ph idx="1"/>
          </p:nvPr>
        </p:nvSpPr>
        <p:spPr>
          <a:xfrm>
            <a:off x="773723" y="1664678"/>
            <a:ext cx="10580077" cy="4512286"/>
          </a:xfr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ormAutofit lnSpcReduction="10000"/>
          </a:bodyPr>
          <a:lstStyle/>
          <a:p>
            <a:pPr lvl="1" algn="just"/>
            <a:r>
              <a:rPr lang="el-GR" b="1" dirty="0" smtClean="0"/>
              <a:t>α</a:t>
            </a:r>
            <a:r>
              <a:rPr lang="el-GR" b="1" dirty="0" smtClean="0"/>
              <a:t>. Άμεση: </a:t>
            </a:r>
            <a:r>
              <a:rPr lang="el-GR" dirty="0" smtClean="0"/>
              <a:t>Το εκλογικό σώμα εκλέγει απευθείας τους αντιπροσώπους του.</a:t>
            </a:r>
          </a:p>
          <a:p>
            <a:pPr lvl="1" algn="just"/>
            <a:r>
              <a:rPr lang="el-GR" b="1" dirty="0" smtClean="0"/>
              <a:t>β. Μυστική:  Η παραβίαση </a:t>
            </a:r>
            <a:r>
              <a:rPr lang="el-GR" dirty="0" smtClean="0"/>
              <a:t>της μυστικότητας της ψηφοφορίας αποτελεί αξιόποινο αδίκημα και τιμωρείται από το νόμο.</a:t>
            </a:r>
          </a:p>
          <a:p>
            <a:pPr lvl="1" algn="just"/>
            <a:r>
              <a:rPr lang="el-GR" b="1" dirty="0" smtClean="0"/>
              <a:t>γ. </a:t>
            </a:r>
            <a:r>
              <a:rPr lang="el-GR" b="1" dirty="0" err="1" smtClean="0"/>
              <a:t>Yποχρεωτική</a:t>
            </a:r>
            <a:r>
              <a:rPr lang="el-GR" b="1" dirty="0" smtClean="0"/>
              <a:t>: </a:t>
            </a:r>
            <a:r>
              <a:rPr lang="el-GR" dirty="0" smtClean="0"/>
              <a:t>Σύμφωνα με το Σύνταγμα οι Έλληνες ψηφοφόροι είναι υποχρεωμένοι να ψηφίζουν.</a:t>
            </a:r>
          </a:p>
          <a:p>
            <a:pPr lvl="1" algn="just"/>
            <a:r>
              <a:rPr lang="el-GR" b="1" dirty="0" smtClean="0"/>
              <a:t>δ. Προσωπική: </a:t>
            </a:r>
            <a:r>
              <a:rPr lang="el-GR" dirty="0" smtClean="0"/>
              <a:t> </a:t>
            </a:r>
            <a:r>
              <a:rPr lang="en-US" dirty="0" smtClean="0"/>
              <a:t>H</a:t>
            </a:r>
            <a:r>
              <a:rPr lang="el-GR" dirty="0" smtClean="0"/>
              <a:t> ψήφος απαιτεί τη φυσική παρουσία του ψηφοφόρου. Η </a:t>
            </a:r>
            <a:r>
              <a:rPr lang="el-GR" b="1" dirty="0" smtClean="0"/>
              <a:t>επιστολική ψήφος </a:t>
            </a:r>
            <a:r>
              <a:rPr lang="el-GR" dirty="0" smtClean="0"/>
              <a:t>επιτρέπετε μόνο για τους απόδημου Έλληνες-</a:t>
            </a:r>
            <a:r>
              <a:rPr lang="el-GR" dirty="0" err="1" smtClean="0"/>
              <a:t>ιδες</a:t>
            </a:r>
            <a:r>
              <a:rPr lang="el-GR" dirty="0" smtClean="0"/>
              <a:t>.</a:t>
            </a:r>
          </a:p>
          <a:p>
            <a:pPr lvl="1" algn="just"/>
            <a:r>
              <a:rPr lang="el-GR" b="1" dirty="0" smtClean="0"/>
              <a:t>ε. Ίση: </a:t>
            </a:r>
            <a:r>
              <a:rPr lang="el-GR" dirty="0" smtClean="0"/>
              <a:t>Όλοι οι πολίτες έχουν μια μόνο ψήφο και αυτή έχει την ίδια ισχύ με εκείνες των άλλων ψηφοφόρων</a:t>
            </a:r>
          </a:p>
          <a:p>
            <a:pPr lvl="1" algn="just"/>
            <a:r>
              <a:rPr lang="el-GR" b="1" dirty="0" smtClean="0"/>
              <a:t>στ. Καθολική: </a:t>
            </a:r>
            <a:r>
              <a:rPr lang="el-GR" dirty="0" smtClean="0"/>
              <a:t>ψηφίζουν όλοι οι Έλληνες πολίτες που έχουν τα προσόντα που ορίζει ο νόμος.</a:t>
            </a:r>
          </a:p>
          <a:p>
            <a:endParaRPr lang="el-GR" dirty="0"/>
          </a:p>
        </p:txBody>
      </p:sp>
    </p:spTree>
    <p:extLst>
      <p:ext uri="{BB962C8B-B14F-4D97-AF65-F5344CB8AC3E}">
        <p14:creationId xmlns="" xmlns:p14="http://schemas.microsoft.com/office/powerpoint/2010/main" val="3755345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 xmlns:a16="http://schemas.microsoft.com/office/drawing/2014/main" id="{955A2079-FA98-4876-80F0-72364A7D2E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 xmlns:a16="http://schemas.microsoft.com/office/drawing/2014/main" id="{EA47F710-6138-E0A9-EE87-409E5276EB43}"/>
              </a:ext>
            </a:extLst>
          </p:cNvPr>
          <p:cNvSpPr>
            <a:spLocks noGrp="1"/>
          </p:cNvSpPr>
          <p:nvPr>
            <p:ph type="title"/>
          </p:nvPr>
        </p:nvSpPr>
        <p:spPr>
          <a:xfrm>
            <a:off x="861646" y="299280"/>
            <a:ext cx="10515600" cy="1133499"/>
          </a:xfrm>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l-GR" sz="5200" dirty="0">
                <a:latin typeface="Arial" pitchFamily="34" charset="0"/>
                <a:ea typeface="Cambria" panose="02040503050406030204" pitchFamily="18" charset="0"/>
                <a:cs typeface="Arial" pitchFamily="34" charset="0"/>
              </a:rPr>
              <a:t>Δραστηριότητα</a:t>
            </a:r>
          </a:p>
        </p:txBody>
      </p:sp>
      <p:sp>
        <p:nvSpPr>
          <p:cNvPr id="5" name="4 - Θέση περιεχομένου"/>
          <p:cNvSpPr>
            <a:spLocks noGrp="1"/>
          </p:cNvSpPr>
          <p:nvPr>
            <p:ph idx="1"/>
          </p:nvPr>
        </p:nvSpPr>
        <p:spPr>
          <a:xfrm>
            <a:off x="873369" y="1684947"/>
            <a:ext cx="10515600" cy="4551729"/>
          </a:xfr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lvl="0"/>
            <a:r>
              <a:rPr lang="el-GR" dirty="0" smtClean="0"/>
              <a:t>Εφόσον προχωρήσετε σε αναζήτηση στο διαδίκτυο (</a:t>
            </a:r>
            <a:r>
              <a:rPr lang="el-GR" dirty="0" err="1" smtClean="0"/>
              <a:t>www.ypes.gr</a:t>
            </a:r>
            <a:r>
              <a:rPr lang="el-GR" dirty="0" smtClean="0"/>
              <a:t>) εντοπίστε τα ποσοστά αποχής στις τελευταίες βουλευτικές εκλογές και συγκρίνετε με αυτά του 2000. Σχολιάστε τα ευρήματα σας και απαντήστε </a:t>
            </a:r>
          </a:p>
          <a:p>
            <a:pPr lvl="0"/>
            <a:r>
              <a:rPr lang="el-GR" dirty="0" smtClean="0"/>
              <a:t>(i) Πόσο αντιπροσωπευτική μπορεί να είναι η εκλογή των αντιπροσώπων με υψηλά ποσοστά αποχής;</a:t>
            </a:r>
          </a:p>
          <a:p>
            <a:pPr lvl="0"/>
            <a:r>
              <a:rPr lang="el-GR" dirty="0" smtClean="0"/>
              <a:t>(ii) γιατί κατά την άποψή σας συμβαίνει αυτό</a:t>
            </a:r>
            <a:r>
              <a:rPr lang="en-US" dirty="0" smtClean="0"/>
              <a:t>;</a:t>
            </a:r>
            <a:endParaRPr lang="el-GR" dirty="0" smtClean="0"/>
          </a:p>
          <a:p>
            <a:pPr lvl="0"/>
            <a:r>
              <a:rPr lang="el-GR" dirty="0" smtClean="0"/>
              <a:t/>
            </a:r>
            <a:br>
              <a:rPr lang="el-GR" dirty="0" smtClean="0"/>
            </a:br>
            <a:r>
              <a:rPr lang="el-GR" dirty="0" smtClean="0"/>
              <a:t>Βιβλίο μαθητή Κοινωνικής &amp; Πολιτικής Αγωγής Γ Γυμνασίου, Εργασία-Δραστηριότητα 2 κεφαλαίου 9, σελίδα 85. </a:t>
            </a:r>
          </a:p>
          <a:p>
            <a:endParaRPr lang="el-GR" dirty="0"/>
          </a:p>
        </p:txBody>
      </p:sp>
    </p:spTree>
    <p:extLst>
      <p:ext uri="{BB962C8B-B14F-4D97-AF65-F5344CB8AC3E}">
        <p14:creationId xmlns="" xmlns:p14="http://schemas.microsoft.com/office/powerpoint/2010/main" val="1356326059"/>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Κλασικό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794</TotalTime>
  <Words>481</Words>
  <Application>Microsoft Office PowerPoint</Application>
  <PresentationFormat>Προσαρμογή</PresentationFormat>
  <Paragraphs>27</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Κεφάλαιο 9: Εκλογές, Κόμματα, ΜΜΕ  9.2. Ψηφοφορία-βασικές αρχές  </vt:lpstr>
      <vt:lpstr>ΔΙΔΑΚΤΙΚΟΙ ΣΤΟΧΟΙ</vt:lpstr>
      <vt:lpstr>Ανάκληση Γνώσης </vt:lpstr>
      <vt:lpstr> Έστω ότι κάποιος παράγοντας θέτει εμπόδια στην ελεύθερη και ανεμπόδιστη άσκηση του εκλογικού δικαιώματος,  θα έχει αυτό πολιτικές επιπτώσεις;  Aν ναι, μπορείτε να τις περιγράψετε;  </vt:lpstr>
      <vt:lpstr>Διαφάνεια 5</vt:lpstr>
      <vt:lpstr>Βασικές Αρχές της Ψηφοφορίας</vt:lpstr>
      <vt:lpstr>Δραστηριότητα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User</cp:lastModifiedBy>
  <cp:revision>36</cp:revision>
  <dcterms:created xsi:type="dcterms:W3CDTF">2023-09-14T16:34:34Z</dcterms:created>
  <dcterms:modified xsi:type="dcterms:W3CDTF">2025-03-19T09:16:53Z</dcterms:modified>
</cp:coreProperties>
</file>