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4" r:id="rId1"/>
  </p:sldMasterIdLst>
  <p:notesMasterIdLst>
    <p:notesMasterId r:id="rId11"/>
  </p:notesMasterIdLst>
  <p:sldIdLst>
    <p:sldId id="256" r:id="rId2"/>
    <p:sldId id="257" r:id="rId3"/>
    <p:sldId id="259" r:id="rId4"/>
    <p:sldId id="262" r:id="rId5"/>
    <p:sldId id="260" r:id="rId6"/>
    <p:sldId id="265" r:id="rId7"/>
    <p:sldId id="266"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F8B7AA-0B30-4165-9757-A35CC25B54F9}"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AAAF68EA-4CDC-4F00-8FE6-EEB32231E257}">
      <dgm:prSet/>
      <dgm:spPr/>
      <dgm:t>
        <a:bodyPr/>
        <a:lstStyle/>
        <a:p>
          <a:r>
            <a:rPr lang="el-GR" dirty="0"/>
            <a:t>Ποιες οι κύριες μορφές των εκλογικών συστημάτων;</a:t>
          </a:r>
        </a:p>
      </dgm:t>
    </dgm:pt>
    <dgm:pt modelId="{FDA73F3A-6DB6-4B19-A819-0BE96C6354A2}" type="parTrans" cxnId="{163ADA03-3DFD-4E8B-9123-05FB4230C33C}">
      <dgm:prSet/>
      <dgm:spPr/>
      <dgm:t>
        <a:bodyPr/>
        <a:lstStyle/>
        <a:p>
          <a:endParaRPr lang="el-GR"/>
        </a:p>
      </dgm:t>
    </dgm:pt>
    <dgm:pt modelId="{57AFB273-45AF-4211-8BCB-962826EA42AF}" type="sibTrans" cxnId="{163ADA03-3DFD-4E8B-9123-05FB4230C33C}">
      <dgm:prSet/>
      <dgm:spPr/>
      <dgm:t>
        <a:bodyPr/>
        <a:lstStyle/>
        <a:p>
          <a:endParaRPr lang="el-GR"/>
        </a:p>
      </dgm:t>
    </dgm:pt>
    <dgm:pt modelId="{6B7333BF-B1F7-4393-A948-1B72E533C5BC}">
      <dgm:prSet/>
      <dgm:spPr/>
      <dgm:t>
        <a:bodyPr/>
        <a:lstStyle/>
        <a:p>
          <a:r>
            <a:rPr lang="el-GR" dirty="0"/>
            <a:t>Ποια τα βασικά πλεονεκτήματα και μειονεκτήματα κάθε εκλογικού συστήματος</a:t>
          </a:r>
          <a:r>
            <a:rPr lang="en-US" dirty="0"/>
            <a:t>;</a:t>
          </a:r>
          <a:endParaRPr lang="el-GR" dirty="0"/>
        </a:p>
      </dgm:t>
    </dgm:pt>
    <dgm:pt modelId="{B3467D7E-8C4A-4F31-97FD-490AF6A3AF17}" type="parTrans" cxnId="{9EFB8933-61EE-4135-8595-19E1EAF329FC}">
      <dgm:prSet/>
      <dgm:spPr/>
      <dgm:t>
        <a:bodyPr/>
        <a:lstStyle/>
        <a:p>
          <a:endParaRPr lang="el-GR"/>
        </a:p>
      </dgm:t>
    </dgm:pt>
    <dgm:pt modelId="{6041B86E-6562-4FD1-90BF-7CF0F33E4694}" type="sibTrans" cxnId="{9EFB8933-61EE-4135-8595-19E1EAF329FC}">
      <dgm:prSet/>
      <dgm:spPr/>
    </dgm:pt>
    <dgm:pt modelId="{5A42E1EE-7AEF-485F-858A-C5F28FD7950B}" type="pres">
      <dgm:prSet presAssocID="{12F8B7AA-0B30-4165-9757-A35CC25B54F9}" presName="Name0" presStyleCnt="0">
        <dgm:presLayoutVars>
          <dgm:dir/>
          <dgm:resizeHandles val="exact"/>
        </dgm:presLayoutVars>
      </dgm:prSet>
      <dgm:spPr/>
      <dgm:t>
        <a:bodyPr/>
        <a:lstStyle/>
        <a:p>
          <a:endParaRPr lang="el-GR"/>
        </a:p>
      </dgm:t>
    </dgm:pt>
    <dgm:pt modelId="{DA28BF05-A7FE-439D-BA6F-264ABFB9CB6C}" type="pres">
      <dgm:prSet presAssocID="{AAAF68EA-4CDC-4F00-8FE6-EEB32231E257}" presName="node" presStyleLbl="node1" presStyleIdx="0" presStyleCnt="2">
        <dgm:presLayoutVars>
          <dgm:bulletEnabled val="1"/>
        </dgm:presLayoutVars>
      </dgm:prSet>
      <dgm:spPr/>
      <dgm:t>
        <a:bodyPr/>
        <a:lstStyle/>
        <a:p>
          <a:endParaRPr lang="el-GR"/>
        </a:p>
      </dgm:t>
    </dgm:pt>
    <dgm:pt modelId="{729E68B2-DBA5-45B4-AB78-3C135F5E1778}" type="pres">
      <dgm:prSet presAssocID="{57AFB273-45AF-4211-8BCB-962826EA42AF}" presName="sibTrans" presStyleLbl="sibTrans1D1" presStyleIdx="0" presStyleCnt="1"/>
      <dgm:spPr/>
      <dgm:t>
        <a:bodyPr/>
        <a:lstStyle/>
        <a:p>
          <a:endParaRPr lang="el-GR"/>
        </a:p>
      </dgm:t>
    </dgm:pt>
    <dgm:pt modelId="{9C59A4C3-4B22-42ED-956A-A80922B86478}" type="pres">
      <dgm:prSet presAssocID="{57AFB273-45AF-4211-8BCB-962826EA42AF}" presName="connectorText" presStyleLbl="sibTrans1D1" presStyleIdx="0" presStyleCnt="1"/>
      <dgm:spPr/>
      <dgm:t>
        <a:bodyPr/>
        <a:lstStyle/>
        <a:p>
          <a:endParaRPr lang="el-GR"/>
        </a:p>
      </dgm:t>
    </dgm:pt>
    <dgm:pt modelId="{7CD19A51-9658-4CF2-86C4-385141566F29}" type="pres">
      <dgm:prSet presAssocID="{6B7333BF-B1F7-4393-A948-1B72E533C5BC}" presName="node" presStyleLbl="node1" presStyleIdx="1" presStyleCnt="2">
        <dgm:presLayoutVars>
          <dgm:bulletEnabled val="1"/>
        </dgm:presLayoutVars>
      </dgm:prSet>
      <dgm:spPr/>
      <dgm:t>
        <a:bodyPr/>
        <a:lstStyle/>
        <a:p>
          <a:endParaRPr lang="el-GR"/>
        </a:p>
      </dgm:t>
    </dgm:pt>
  </dgm:ptLst>
  <dgm:cxnLst>
    <dgm:cxn modelId="{BE602485-43F8-4B3F-AE64-794F361E06D2}" type="presOf" srcId="{57AFB273-45AF-4211-8BCB-962826EA42AF}" destId="{729E68B2-DBA5-45B4-AB78-3C135F5E1778}" srcOrd="0" destOrd="0" presId="urn:microsoft.com/office/officeart/2016/7/layout/RepeatingBendingProcessNew"/>
    <dgm:cxn modelId="{163ADA03-3DFD-4E8B-9123-05FB4230C33C}" srcId="{12F8B7AA-0B30-4165-9757-A35CC25B54F9}" destId="{AAAF68EA-4CDC-4F00-8FE6-EEB32231E257}" srcOrd="0" destOrd="0" parTransId="{FDA73F3A-6DB6-4B19-A819-0BE96C6354A2}" sibTransId="{57AFB273-45AF-4211-8BCB-962826EA42AF}"/>
    <dgm:cxn modelId="{522DDBFB-70F6-4258-9E53-4456C2A35620}" type="presOf" srcId="{6B7333BF-B1F7-4393-A948-1B72E533C5BC}" destId="{7CD19A51-9658-4CF2-86C4-385141566F29}" srcOrd="0" destOrd="0" presId="urn:microsoft.com/office/officeart/2016/7/layout/RepeatingBendingProcessNew"/>
    <dgm:cxn modelId="{CA64866B-FA4D-418F-BEC0-A95F88925BC7}" type="presOf" srcId="{12F8B7AA-0B30-4165-9757-A35CC25B54F9}" destId="{5A42E1EE-7AEF-485F-858A-C5F28FD7950B}" srcOrd="0" destOrd="0" presId="urn:microsoft.com/office/officeart/2016/7/layout/RepeatingBendingProcessNew"/>
    <dgm:cxn modelId="{95531323-6658-4CAC-82BC-A96E0EC0A1A1}" type="presOf" srcId="{57AFB273-45AF-4211-8BCB-962826EA42AF}" destId="{9C59A4C3-4B22-42ED-956A-A80922B86478}" srcOrd="1" destOrd="0" presId="urn:microsoft.com/office/officeart/2016/7/layout/RepeatingBendingProcessNew"/>
    <dgm:cxn modelId="{9EFB8933-61EE-4135-8595-19E1EAF329FC}" srcId="{12F8B7AA-0B30-4165-9757-A35CC25B54F9}" destId="{6B7333BF-B1F7-4393-A948-1B72E533C5BC}" srcOrd="1" destOrd="0" parTransId="{B3467D7E-8C4A-4F31-97FD-490AF6A3AF17}" sibTransId="{6041B86E-6562-4FD1-90BF-7CF0F33E4694}"/>
    <dgm:cxn modelId="{3E3BA4F3-8D7F-4C2D-A3BA-EDE13AFAE79B}" type="presOf" srcId="{AAAF68EA-4CDC-4F00-8FE6-EEB32231E257}" destId="{DA28BF05-A7FE-439D-BA6F-264ABFB9CB6C}" srcOrd="0" destOrd="0" presId="urn:microsoft.com/office/officeart/2016/7/layout/RepeatingBendingProcessNew"/>
    <dgm:cxn modelId="{FD589A9E-9CD2-4436-9A0A-87A7F8CDC6B4}" type="presParOf" srcId="{5A42E1EE-7AEF-485F-858A-C5F28FD7950B}" destId="{DA28BF05-A7FE-439D-BA6F-264ABFB9CB6C}" srcOrd="0" destOrd="0" presId="urn:microsoft.com/office/officeart/2016/7/layout/RepeatingBendingProcessNew"/>
    <dgm:cxn modelId="{CBCE89A7-88E7-41CD-B51A-17DEF4AE2542}" type="presParOf" srcId="{5A42E1EE-7AEF-485F-858A-C5F28FD7950B}" destId="{729E68B2-DBA5-45B4-AB78-3C135F5E1778}" srcOrd="1" destOrd="0" presId="urn:microsoft.com/office/officeart/2016/7/layout/RepeatingBendingProcessNew"/>
    <dgm:cxn modelId="{97A539B7-70DC-4648-8B1E-652DE03CF74D}" type="presParOf" srcId="{729E68B2-DBA5-45B4-AB78-3C135F5E1778}" destId="{9C59A4C3-4B22-42ED-956A-A80922B86478}" srcOrd="0" destOrd="0" presId="urn:microsoft.com/office/officeart/2016/7/layout/RepeatingBendingProcessNew"/>
    <dgm:cxn modelId="{20D91634-01F5-45FB-A4F2-AE5685FAB281}" type="presParOf" srcId="{5A42E1EE-7AEF-485F-858A-C5F28FD7950B}" destId="{7CD19A51-9658-4CF2-86C4-385141566F29}" srcOrd="2" destOrd="0" presId="urn:microsoft.com/office/officeart/2016/7/layout/RepeatingBendingProcessNew"/>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E68B2-DBA5-45B4-AB78-3C135F5E1778}">
      <dsp:nvSpPr>
        <dsp:cNvPr id="0" name=""/>
        <dsp:cNvSpPr/>
      </dsp:nvSpPr>
      <dsp:spPr>
        <a:xfrm>
          <a:off x="3106144" y="2331910"/>
          <a:ext cx="91440" cy="862818"/>
        </a:xfrm>
        <a:custGeom>
          <a:avLst/>
          <a:gdLst/>
          <a:ahLst/>
          <a:cxnLst/>
          <a:rect l="0" t="0" r="0" b="0"/>
          <a:pathLst>
            <a:path>
              <a:moveTo>
                <a:pt x="45720" y="0"/>
              </a:moveTo>
              <a:lnTo>
                <a:pt x="45720" y="862818"/>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3129529" y="2758852"/>
        <a:ext cx="44670" cy="8934"/>
      </dsp:txXfrm>
    </dsp:sp>
    <dsp:sp modelId="{DA28BF05-A7FE-439D-BA6F-264ABFB9CB6C}">
      <dsp:nvSpPr>
        <dsp:cNvPr id="0" name=""/>
        <dsp:cNvSpPr/>
      </dsp:nvSpPr>
      <dsp:spPr>
        <a:xfrm>
          <a:off x="1209651" y="3054"/>
          <a:ext cx="3884426" cy="23306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340" tIns="199795" rIns="190340" bIns="199795" numCol="1" spcCol="1270" anchor="ctr" anchorCtr="0">
          <a:noAutofit/>
        </a:bodyPr>
        <a:lstStyle/>
        <a:p>
          <a:pPr marL="0" lvl="0" indent="0" algn="ctr" defTabSz="1244600">
            <a:lnSpc>
              <a:spcPct val="90000"/>
            </a:lnSpc>
            <a:spcBef>
              <a:spcPct val="0"/>
            </a:spcBef>
            <a:spcAft>
              <a:spcPct val="35000"/>
            </a:spcAft>
            <a:buNone/>
          </a:pPr>
          <a:r>
            <a:rPr lang="el-GR" sz="2800" kern="1200" dirty="0"/>
            <a:t>Ποιες οι κύριες μορφές των εκλογικών συστημάτων;</a:t>
          </a:r>
        </a:p>
      </dsp:txBody>
      <dsp:txXfrm>
        <a:off x="1209651" y="3054"/>
        <a:ext cx="3884426" cy="2330656"/>
      </dsp:txXfrm>
    </dsp:sp>
    <dsp:sp modelId="{7CD19A51-9658-4CF2-86C4-385141566F29}">
      <dsp:nvSpPr>
        <dsp:cNvPr id="0" name=""/>
        <dsp:cNvSpPr/>
      </dsp:nvSpPr>
      <dsp:spPr>
        <a:xfrm>
          <a:off x="1209651" y="3227128"/>
          <a:ext cx="3884426" cy="2330656"/>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340" tIns="199795" rIns="190340" bIns="199795" numCol="1" spcCol="1270" anchor="ctr" anchorCtr="0">
          <a:noAutofit/>
        </a:bodyPr>
        <a:lstStyle/>
        <a:p>
          <a:pPr marL="0" lvl="0" indent="0" algn="ctr" defTabSz="1244600">
            <a:lnSpc>
              <a:spcPct val="90000"/>
            </a:lnSpc>
            <a:spcBef>
              <a:spcPct val="0"/>
            </a:spcBef>
            <a:spcAft>
              <a:spcPct val="35000"/>
            </a:spcAft>
            <a:buNone/>
          </a:pPr>
          <a:r>
            <a:rPr lang="el-GR" sz="2800" kern="1200" dirty="0"/>
            <a:t>Ποια τα βασικά πλεονεκτήματα και μειονεκτήματα κάθε εκλογικού συστήματος</a:t>
          </a:r>
          <a:r>
            <a:rPr lang="en-US" sz="2800" kern="1200" dirty="0"/>
            <a:t>;</a:t>
          </a:r>
          <a:endParaRPr lang="el-GR" sz="2800" kern="1200" dirty="0"/>
        </a:p>
      </dsp:txBody>
      <dsp:txXfrm>
        <a:off x="1209651" y="3227128"/>
        <a:ext cx="3884426" cy="2330656"/>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07643-A1E3-487F-B64E-67A80B7A1734}" type="datetimeFigureOut">
              <a:rPr lang="el-GR" smtClean="0"/>
              <a:pPr/>
              <a:t>8/4/2025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0D660-851A-40A4-8A20-F6DACBD02B2E}" type="slidenum">
              <a:rPr lang="el-GR" smtClean="0"/>
              <a:pPr/>
              <a:t>‹#›</a:t>
            </a:fld>
            <a:endParaRPr lang="el-GR"/>
          </a:p>
        </p:txBody>
      </p:sp>
    </p:spTree>
    <p:extLst>
      <p:ext uri="{BB962C8B-B14F-4D97-AF65-F5344CB8AC3E}">
        <p14:creationId xmlns="" xmlns:p14="http://schemas.microsoft.com/office/powerpoint/2010/main" val="48299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36635760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4665438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84387084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481A142-DA77-4A5F-AD1F-14E6C18F0F5F}" type="datetime1">
              <a:rPr lang="en-US" smtClean="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46531957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481A142-DA77-4A5F-AD1F-14E6C18F0F5F}" type="datetime1">
              <a:rPr lang="en-US" smtClean="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235617855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F481A142-DA77-4A5F-AD1F-14E6C18F0F5F}" type="datetime1">
              <a:rPr lang="en-US" smtClean="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941532130"/>
      </p:ext>
    </p:extLst>
  </p:cSld>
  <p:clrMapOvr>
    <a:masterClrMapping/>
  </p:clrMapOvr>
  <p:hf sldNum="0" hdr="0" ftr="0" dt="0"/>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481A142-DA77-4A5F-AD1F-14E6C18F0F5F}" type="datetime1">
              <a:rPr lang="en-US" smtClean="0"/>
              <a:pPr/>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3332283237"/>
      </p:ext>
    </p:extLst>
  </p:cSld>
  <p:clrMapOvr>
    <a:masterClrMapping/>
  </p:clrMapOvr>
  <p:hf sldNum="0" hdr="0" ftr="0" dt="0"/>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481A142-DA77-4A5F-AD1F-14E6C18F0F5F}" type="datetime1">
              <a:rPr lang="en-US" smtClean="0"/>
              <a:pPr/>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346424659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1A142-DA77-4A5F-AD1F-14E6C18F0F5F}" type="datetime1">
              <a:rPr lang="en-US" smtClean="0"/>
              <a:pPr/>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429043512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481A142-DA77-4A5F-AD1F-14E6C18F0F5F}" type="datetime1">
              <a:rPr lang="en-US" smtClean="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667772955"/>
      </p:ext>
    </p:extLst>
  </p:cSld>
  <p:clrMapOvr>
    <a:masterClrMapping/>
  </p:clrMapOvr>
  <p:hf sldNum="0" hdr="0" ftr="0" dt="0"/>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481A142-DA77-4A5F-AD1F-14E6C18F0F5F}" type="datetime1">
              <a:rPr lang="en-US" smtClean="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44384197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4/8/2025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 xmlns:p14="http://schemas.microsoft.com/office/powerpoint/2010/main" val="1502743356"/>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 xmlns:a16="http://schemas.microsoft.com/office/drawing/2014/main" id="{06DA9DF9-31F7-4056-B42E-878CC92417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 xmlns:a16="http://schemas.microsoft.com/office/drawing/2014/main" id="{BBB27966-D5D8-11FD-F12A-9264C89CDEFA}"/>
              </a:ext>
            </a:extLst>
          </p:cNvPr>
          <p:cNvSpPr>
            <a:spLocks noGrp="1"/>
          </p:cNvSpPr>
          <p:nvPr>
            <p:ph type="ctrTitle"/>
          </p:nvPr>
        </p:nvSpPr>
        <p:spPr>
          <a:xfrm>
            <a:off x="445477" y="643467"/>
            <a:ext cx="5333999" cy="4567137"/>
          </a:xfrm>
        </p:spPr>
        <p:txBody>
          <a:bodyPr>
            <a:normAutofit/>
          </a:bodyPr>
          <a:lstStyle/>
          <a:p>
            <a:pPr>
              <a:spcAft>
                <a:spcPts val="720"/>
              </a:spcAft>
            </a:pPr>
            <a:r>
              <a:rPr lang="el-GR" sz="2500" cap="none" dirty="0">
                <a:latin typeface="Arial" panose="020B0604020202020204" pitchFamily="34" charset="0"/>
                <a:ea typeface="Calibri" panose="020F0502020204030204" pitchFamily="34" charset="0"/>
                <a:cs typeface="F"/>
              </a:rPr>
              <a:t>Κεφάλαιο 9: Εκλογές, Κόμματα, ΜΜΕ</a:t>
            </a:r>
            <a:r>
              <a:rPr lang="el-GR" sz="3100" cap="none" dirty="0">
                <a:latin typeface="Arial" panose="020B0604020202020204" pitchFamily="34" charset="0"/>
                <a:ea typeface="Calibri" panose="020F0502020204030204" pitchFamily="34" charset="0"/>
                <a:cs typeface="F"/>
              </a:rPr>
              <a:t/>
            </a:r>
            <a:br>
              <a:rPr lang="el-GR" sz="3100" cap="none" dirty="0">
                <a:latin typeface="Arial" panose="020B0604020202020204" pitchFamily="34" charset="0"/>
                <a:ea typeface="Calibri" panose="020F0502020204030204" pitchFamily="34" charset="0"/>
                <a:cs typeface="F"/>
              </a:rPr>
            </a:br>
            <a:r>
              <a:rPr lang="el-GR" sz="3100" b="1" cap="none" dirty="0">
                <a:latin typeface="Calibri" panose="020F0502020204030204" pitchFamily="34" charset="0"/>
                <a:ea typeface="Calibri" panose="020F0502020204030204" pitchFamily="34" charset="0"/>
                <a:cs typeface="F"/>
              </a:rPr>
              <a:t/>
            </a:r>
            <a:br>
              <a:rPr lang="el-GR" sz="3100" b="1" cap="none" dirty="0">
                <a:latin typeface="Calibri" panose="020F0502020204030204" pitchFamily="34" charset="0"/>
                <a:ea typeface="Calibri" panose="020F0502020204030204" pitchFamily="34" charset="0"/>
                <a:cs typeface="F"/>
              </a:rPr>
            </a:br>
            <a:r>
              <a:rPr lang="el-GR" sz="4000" b="1" cap="none" dirty="0">
                <a:ea typeface="Calibri" panose="020F0502020204030204" pitchFamily="34" charset="0"/>
                <a:cs typeface="F"/>
              </a:rPr>
              <a:t>9.4 Τα πολιτικά κόμματα</a:t>
            </a:r>
            <a:r>
              <a:rPr lang="el-GR" sz="3100" b="1" cap="none" dirty="0">
                <a:latin typeface="Calibri" panose="020F0502020204030204" pitchFamily="34" charset="0"/>
                <a:ea typeface="Calibri" panose="020F0502020204030204" pitchFamily="34" charset="0"/>
                <a:cs typeface="F"/>
              </a:rPr>
              <a:t/>
            </a:r>
            <a:br>
              <a:rPr lang="el-GR" sz="3100" b="1" cap="none" dirty="0">
                <a:latin typeface="Calibri" panose="020F0502020204030204" pitchFamily="34" charset="0"/>
                <a:ea typeface="Calibri" panose="020F0502020204030204" pitchFamily="34" charset="0"/>
                <a:cs typeface="F"/>
              </a:rPr>
            </a:br>
            <a:r>
              <a:rPr lang="el-GR" sz="3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t/>
            </a:r>
            <a:br>
              <a:rPr lang="el-GR" sz="3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br>
            <a:r>
              <a:rPr lang="el-GR" sz="3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t/>
            </a:r>
            <a:br>
              <a:rPr lang="el-GR" sz="3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F"/>
              </a:rPr>
            </a:br>
            <a:endParaRPr lang="el-GR" sz="3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 xmlns:a16="http://schemas.microsoft.com/office/drawing/2014/main" id="{4DCCDD30-9CD9-C6F0-2DEF-6460FFD4FEBC}"/>
              </a:ext>
            </a:extLst>
          </p:cNvPr>
          <p:cNvSpPr>
            <a:spLocks noGrp="1"/>
          </p:cNvSpPr>
          <p:nvPr>
            <p:ph type="subTitle" idx="1"/>
          </p:nvPr>
        </p:nvSpPr>
        <p:spPr>
          <a:xfrm>
            <a:off x="363415" y="5277684"/>
            <a:ext cx="5439508" cy="775494"/>
          </a:xfrm>
        </p:spPr>
        <p:txBody>
          <a:bodyPr>
            <a:normAutofit/>
          </a:bodyPr>
          <a:lstStyle/>
          <a:p>
            <a:pPr algn="l">
              <a:spcBef>
                <a:spcPts val="300"/>
              </a:spcBef>
              <a:spcAft>
                <a:spcPts val="720"/>
              </a:spcAft>
            </a:pPr>
            <a:r>
              <a:rPr lang="el-GR" sz="1800" dirty="0">
                <a:effectLst/>
                <a:latin typeface="Arial" panose="020B0604020202020204" pitchFamily="34" charset="0"/>
                <a:ea typeface="Calibri" panose="020F0502020204030204" pitchFamily="34" charset="0"/>
                <a:cs typeface="F"/>
              </a:rPr>
              <a:t>Κοινωνική και Πολιτική Αγωγή Γ΄ Γυμνασίου, βιβλίο μαθητή, Κεφ. 9.4., σ. 80-83. </a:t>
            </a:r>
            <a:endParaRPr lang="el-GR" sz="1800" dirty="0">
              <a:effectLst/>
              <a:latin typeface="Calibri" panose="020F0502020204030204" pitchFamily="34" charset="0"/>
              <a:ea typeface="Calibri" panose="020F0502020204030204" pitchFamily="34" charset="0"/>
              <a:cs typeface="F"/>
            </a:endParaRPr>
          </a:p>
        </p:txBody>
      </p:sp>
      <p:pic>
        <p:nvPicPr>
          <p:cNvPr id="5" name="Εικόνα 4" descr="Εικόνα που περιέχει κείμενο, στιγμιότυπο οθόνης, γραφικά, γραμματοσειρά&#10;&#10;Περιγραφή που δημιουργήθηκε αυτόματα">
            <a:extLst>
              <a:ext uri="{FF2B5EF4-FFF2-40B4-BE49-F238E27FC236}">
                <a16:creationId xmlns="" xmlns:a16="http://schemas.microsoft.com/office/drawing/2014/main" id="{3F57801F-A805-E5E1-B434-FE8DDB68D9CD}"/>
              </a:ext>
            </a:extLst>
          </p:cNvPr>
          <p:cNvPicPr>
            <a:picLocks noChangeAspect="1"/>
          </p:cNvPicPr>
          <p:nvPr/>
        </p:nvPicPr>
        <p:blipFill rotWithShape="1">
          <a:blip r:embed="rId2">
            <a:extLst>
              <a:ext uri="{28A0092B-C50C-407E-A947-70E740481C1C}">
                <a14:useLocalDpi xmlns="" xmlns:a14="http://schemas.microsoft.com/office/drawing/2010/main" val="0"/>
              </a:ext>
            </a:extLst>
          </a:blip>
          <a:srcRect l="12366" r="32857"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 xmlns:p14="http://schemas.microsoft.com/office/powerpoint/2010/main" val="235676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2554CA6-288E-4202-BC52-2E5A8F0C0A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 xmlns:a16="http://schemas.microsoft.com/office/drawing/2014/main" id="{B10BB131-AC8E-4A8E-A5D1-36260F720C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 xmlns:a16="http://schemas.microsoft.com/office/drawing/2014/main" id="{93D8527A-4349-02D0-4A1C-7A0FCB9D228A}"/>
              </a:ext>
            </a:extLst>
          </p:cNvPr>
          <p:cNvSpPr>
            <a:spLocks noGrp="1"/>
          </p:cNvSpPr>
          <p:nvPr>
            <p:ph type="title"/>
          </p:nvPr>
        </p:nvSpPr>
        <p:spPr>
          <a:xfrm>
            <a:off x="1171074" y="1396686"/>
            <a:ext cx="3240506" cy="4064628"/>
          </a:xfrm>
        </p:spPr>
        <p:txBody>
          <a:bodyPr vert="horz" lIns="91440" tIns="45720" rIns="91440" bIns="45720" rtlCol="0">
            <a:normAutofit/>
          </a:bodyPr>
          <a:lstStyle/>
          <a:p>
            <a:r>
              <a:rPr lang="en-US" sz="4000" kern="1200" dirty="0">
                <a:solidFill>
                  <a:srgbClr val="FFFFFF"/>
                </a:solidFill>
                <a:latin typeface="+mn-lt"/>
                <a:ea typeface="+mj-ea"/>
                <a:cs typeface="+mj-cs"/>
              </a:rPr>
              <a:t>ΔΙΔΑΚΤΙΚΟΙ ΣΤΟΧΟΙ</a:t>
            </a:r>
          </a:p>
        </p:txBody>
      </p:sp>
      <p:sp>
        <p:nvSpPr>
          <p:cNvPr id="14" name="Arc 13">
            <a:extLst>
              <a:ext uri="{FF2B5EF4-FFF2-40B4-BE49-F238E27FC236}">
                <a16:creationId xmlns="" xmlns:a16="http://schemas.microsoft.com/office/drawing/2014/main" id="{5B7778FC-632E-4DCA-A7CB-0D7731CCF97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Oval 15">
            <a:extLst>
              <a:ext uri="{FF2B5EF4-FFF2-40B4-BE49-F238E27FC236}">
                <a16:creationId xmlns="" xmlns:a16="http://schemas.microsoft.com/office/drawing/2014/main" id="{FA23A907-97FB-4A8F-880A-DD77401C42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Θέση περιεχομένου 4">
            <a:extLst>
              <a:ext uri="{FF2B5EF4-FFF2-40B4-BE49-F238E27FC236}">
                <a16:creationId xmlns="" xmlns:a16="http://schemas.microsoft.com/office/drawing/2014/main" id="{24DD8225-488D-16B9-B99F-A23D7B37CDE7}"/>
              </a:ext>
            </a:extLst>
          </p:cNvPr>
          <p:cNvSpPr>
            <a:spLocks noGrp="1"/>
          </p:cNvSpPr>
          <p:nvPr>
            <p:ph idx="1"/>
          </p:nvPr>
        </p:nvSpPr>
        <p:spPr>
          <a:xfrm>
            <a:off x="5370153" y="1526033"/>
            <a:ext cx="6137219" cy="3935281"/>
          </a:xfrm>
        </p:spPr>
        <p:txBody>
          <a:bodyPr>
            <a:normAutofit fontScale="92500"/>
          </a:bodyPr>
          <a:lstStyle/>
          <a:p>
            <a:pPr algn="just"/>
            <a:r>
              <a:rPr lang="el-GR" dirty="0"/>
              <a:t>1.	Να περιγράφουμε την έννοια του πολιτικού κόμματος </a:t>
            </a:r>
          </a:p>
          <a:p>
            <a:pPr algn="just"/>
            <a:r>
              <a:rPr lang="el-GR" dirty="0"/>
              <a:t>2.	Να εξηγούμε τη λειτουργία τους και τον ρόλο τους στην αντιπροσωπευτική δημοκρατία</a:t>
            </a:r>
          </a:p>
          <a:p>
            <a:pPr algn="just"/>
            <a:r>
              <a:rPr lang="el-GR" dirty="0"/>
              <a:t>3.	Να προσδιορίζουμε την κοινωνία των πολιτών και τις οργανώσεις τους ως κρίσιμους παράγοντες της εύρωστης λειτουργίας του δημοκρατικού πολιτεύματος</a:t>
            </a:r>
          </a:p>
          <a:p>
            <a:endParaRPr lang="el-GR" sz="2400" dirty="0"/>
          </a:p>
        </p:txBody>
      </p:sp>
    </p:spTree>
    <p:extLst>
      <p:ext uri="{BB962C8B-B14F-4D97-AF65-F5344CB8AC3E}">
        <p14:creationId xmlns=""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 xmlns:a16="http://schemas.microsoft.com/office/drawing/2014/main" id="{545D489D-16E1-484D-867B-144368D74B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 xmlns:a16="http://schemas.microsoft.com/office/drawing/2014/main" id="{49A496F5-B01E-4BF8-9D1E-C4E53B6F96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c 25">
            <a:extLst>
              <a:ext uri="{FF2B5EF4-FFF2-40B4-BE49-F238E27FC236}">
                <a16:creationId xmlns="" xmlns:a16="http://schemas.microsoft.com/office/drawing/2014/main" id="{6E895C8D-1379-40B8-8B1B-B6F5AEAF0A6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Τίτλος 5">
            <a:extLst>
              <a:ext uri="{FF2B5EF4-FFF2-40B4-BE49-F238E27FC236}">
                <a16:creationId xmlns="" xmlns:a16="http://schemas.microsoft.com/office/drawing/2014/main" id="{152C5B2E-7DA7-31CB-9555-EC8813BA6EAE}"/>
              </a:ext>
            </a:extLst>
          </p:cNvPr>
          <p:cNvSpPr>
            <a:spLocks noGrp="1"/>
          </p:cNvSpPr>
          <p:nvPr>
            <p:ph type="title"/>
          </p:nvPr>
        </p:nvSpPr>
        <p:spPr>
          <a:xfrm>
            <a:off x="838200" y="643467"/>
            <a:ext cx="2951205" cy="5571066"/>
          </a:xfrm>
        </p:spPr>
        <p:txBody>
          <a:bodyPr>
            <a:normAutofit/>
          </a:bodyPr>
          <a:lstStyle/>
          <a:p>
            <a:r>
              <a:rPr lang="el-GR" cap="none">
                <a:solidFill>
                  <a:srgbClr val="FFFFFF"/>
                </a:solidFill>
                <a:latin typeface="Arial" pitchFamily="34" charset="0"/>
                <a:cs typeface="Arial" pitchFamily="34" charset="0"/>
              </a:rPr>
              <a:t>Ανάκληση Γνώσης </a:t>
            </a:r>
          </a:p>
        </p:txBody>
      </p:sp>
      <p:graphicFrame>
        <p:nvGraphicFramePr>
          <p:cNvPr id="17" name="Θέση περιεχομένου 2">
            <a:extLst>
              <a:ext uri="{FF2B5EF4-FFF2-40B4-BE49-F238E27FC236}">
                <a16:creationId xmlns="" xmlns:a16="http://schemas.microsoft.com/office/drawing/2014/main" id="{6279AEC7-CF4A-0E6E-C1E2-FB7923188A4B}"/>
              </a:ext>
            </a:extLst>
          </p:cNvPr>
          <p:cNvGraphicFramePr>
            <a:graphicFrameLocks noGrp="1"/>
          </p:cNvGraphicFramePr>
          <p:nvPr>
            <p:ph idx="1"/>
            <p:extLst>
              <p:ext uri="{D42A27DB-BD31-4B8C-83A1-F6EECF244321}">
                <p14:modId xmlns="" xmlns:p14="http://schemas.microsoft.com/office/powerpoint/2010/main" val="3961782325"/>
              </p:ext>
            </p:extLst>
          </p:nvPr>
        </p:nvGraphicFramePr>
        <p:xfrm>
          <a:off x="5237018" y="653693"/>
          <a:ext cx="6303729" cy="5560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7457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337940BB-FBC4-492E-BD92-3B7B914D0EA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 xmlns:a16="http://schemas.microsoft.com/office/drawing/2014/main" id="{DA608043-F13A-1506-A350-3E27D0B1881E}"/>
              </a:ext>
            </a:extLst>
          </p:cNvPr>
          <p:cNvSpPr>
            <a:spLocks noGrp="1"/>
          </p:cNvSpPr>
          <p:nvPr>
            <p:ph type="ctrTitle"/>
          </p:nvPr>
        </p:nvSpPr>
        <p:spPr>
          <a:xfrm>
            <a:off x="4853988" y="320041"/>
            <a:ext cx="6707084" cy="3892668"/>
          </a:xfrm>
        </p:spPr>
        <p:txBody>
          <a:bodyPr vert="horz" lIns="91440" tIns="45720" rIns="91440" bIns="45720" rtlCol="0">
            <a:normAutofit/>
          </a:bodyPr>
          <a:lstStyle/>
          <a:p>
            <a:pPr algn="l">
              <a:spcBef>
                <a:spcPts val="300"/>
              </a:spcBef>
              <a:spcAft>
                <a:spcPts val="720"/>
              </a:spcAft>
            </a:pPr>
            <a:r>
              <a:rPr lang="en-US" sz="5100" dirty="0">
                <a:effectLst/>
                <a:latin typeface="Arial" panose="020B0604020202020204" pitchFamily="34" charset="0"/>
                <a:ea typeface="Calibri" panose="020F0502020204030204" pitchFamily="34" charset="0"/>
                <a:cs typeface="F"/>
              </a:rPr>
              <a:t>T</a:t>
            </a:r>
            <a:r>
              <a:rPr lang="el-GR" sz="5100" dirty="0">
                <a:effectLst/>
                <a:latin typeface="Arial" panose="020B0604020202020204" pitchFamily="34" charset="0"/>
                <a:ea typeface="Calibri" panose="020F0502020204030204" pitchFamily="34" charset="0"/>
                <a:cs typeface="F"/>
              </a:rPr>
              <a:t>ι είναι ένα πολιτικό κόμμα; </a:t>
            </a:r>
            <a:r>
              <a:rPr lang="en-US" sz="5100" dirty="0">
                <a:effectLst/>
                <a:latin typeface="Arial" panose="020B0604020202020204" pitchFamily="34" charset="0"/>
                <a:ea typeface="Calibri" panose="020F0502020204030204" pitchFamily="34" charset="0"/>
                <a:cs typeface="F"/>
              </a:rPr>
              <a:t/>
            </a:r>
            <a:br>
              <a:rPr lang="en-US" sz="5100" dirty="0">
                <a:effectLst/>
                <a:latin typeface="Arial" panose="020B0604020202020204" pitchFamily="34" charset="0"/>
                <a:ea typeface="Calibri" panose="020F0502020204030204" pitchFamily="34" charset="0"/>
                <a:cs typeface="F"/>
              </a:rPr>
            </a:br>
            <a:r>
              <a:rPr lang="el-GR" sz="5100" dirty="0">
                <a:effectLst/>
                <a:latin typeface="Arial" panose="020B0604020202020204" pitchFamily="34" charset="0"/>
                <a:ea typeface="Calibri" panose="020F0502020204030204" pitchFamily="34" charset="0"/>
                <a:cs typeface="F"/>
              </a:rPr>
              <a:t>Ποιος ο ρόλος του και ποιοι οι σκοποί του;</a:t>
            </a:r>
            <a:r>
              <a:rPr lang="el-GR" sz="5100" dirty="0">
                <a:effectLst/>
                <a:latin typeface="Calibri" panose="020F0502020204030204" pitchFamily="34" charset="0"/>
                <a:ea typeface="Calibri" panose="020F0502020204030204" pitchFamily="34" charset="0"/>
                <a:cs typeface="F"/>
              </a:rPr>
              <a:t/>
            </a:r>
            <a:br>
              <a:rPr lang="el-GR" sz="5100" dirty="0">
                <a:effectLst/>
                <a:latin typeface="Calibri" panose="020F0502020204030204" pitchFamily="34" charset="0"/>
                <a:ea typeface="Calibri" panose="020F0502020204030204" pitchFamily="34" charset="0"/>
                <a:cs typeface="F"/>
              </a:rPr>
            </a:br>
            <a:endParaRPr lang="en-US" sz="5100" kern="1200" dirty="0">
              <a:latin typeface="+mj-lt"/>
              <a:ea typeface="+mj-ea"/>
              <a:cs typeface="+mj-cs"/>
            </a:endParaRPr>
          </a:p>
        </p:txBody>
      </p:sp>
      <p:pic>
        <p:nvPicPr>
          <p:cNvPr id="14" name="Graphic 13" descr="Ερωτήσεις">
            <a:extLst>
              <a:ext uri="{FF2B5EF4-FFF2-40B4-BE49-F238E27FC236}">
                <a16:creationId xmlns="" xmlns:a16="http://schemas.microsoft.com/office/drawing/2014/main" id="{7F628035-80A8-D30A-F7C3-0A51D3C83181}"/>
              </a:ext>
            </a:extLst>
          </p:cNvPr>
          <p:cNvPicPr>
            <a:picLocks noChangeAspect="1"/>
          </p:cNvPicPr>
          <p:nvPr/>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a:off x="320040" y="1226248"/>
            <a:ext cx="4087368" cy="4087368"/>
          </a:xfrm>
          <a:prstGeom prst="rect">
            <a:avLst/>
          </a:prstGeom>
        </p:spPr>
      </p:pic>
      <p:sp>
        <p:nvSpPr>
          <p:cNvPr id="21" name="sketch line">
            <a:extLst>
              <a:ext uri="{FF2B5EF4-FFF2-40B4-BE49-F238E27FC236}">
                <a16:creationId xmlns=""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53987"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3654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 xmlns:a16="http://schemas.microsoft.com/office/drawing/2014/main" id="{B902C58A-027C-B3A0-AF8B-46293C215AE4}"/>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dirty="0">
                <a:solidFill>
                  <a:srgbClr val="FFFFFF"/>
                </a:solidFill>
                <a:effectLst>
                  <a:outerShdw blurRad="38100" dist="38100" dir="2700000" algn="tl">
                    <a:srgbClr val="000000">
                      <a:alpha val="43137"/>
                    </a:srgbClr>
                  </a:outerShdw>
                </a:effectLst>
                <a:latin typeface="+mn-lt"/>
              </a:rPr>
              <a:t>To </a:t>
            </a:r>
            <a:r>
              <a:rPr lang="el-GR" dirty="0">
                <a:solidFill>
                  <a:srgbClr val="FFFFFF"/>
                </a:solidFill>
                <a:effectLst>
                  <a:outerShdw blurRad="38100" dist="38100" dir="2700000" algn="tl">
                    <a:srgbClr val="000000">
                      <a:alpha val="43137"/>
                    </a:srgbClr>
                  </a:outerShdw>
                </a:effectLst>
                <a:latin typeface="+mn-lt"/>
              </a:rPr>
              <a:t>Πολιτικό Κόμμα</a:t>
            </a:r>
            <a:endParaRPr lang="en-US" sz="4400" kern="1200" dirty="0">
              <a:solidFill>
                <a:srgbClr val="FFFFFF"/>
              </a:solidFill>
              <a:effectLst>
                <a:outerShdw blurRad="38100" dist="38100" dir="2700000" algn="tl">
                  <a:srgbClr val="000000">
                    <a:alpha val="43137"/>
                  </a:srgbClr>
                </a:outerShdw>
              </a:effectLst>
              <a:latin typeface="+mn-lt"/>
            </a:endParaRPr>
          </a:p>
        </p:txBody>
      </p:sp>
      <p:sp>
        <p:nvSpPr>
          <p:cNvPr id="15" name="Arc 14">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Θέση περιεχομένου 5">
            <a:extLst>
              <a:ext uri="{FF2B5EF4-FFF2-40B4-BE49-F238E27FC236}">
                <a16:creationId xmlns="" xmlns:a16="http://schemas.microsoft.com/office/drawing/2014/main" id="{3CB20383-3FDE-8B01-7E7C-08639B5FD509}"/>
              </a:ext>
            </a:extLst>
          </p:cNvPr>
          <p:cNvSpPr>
            <a:spLocks noGrp="1"/>
          </p:cNvSpPr>
          <p:nvPr>
            <p:ph idx="1"/>
          </p:nvPr>
        </p:nvSpPr>
        <p:spPr>
          <a:xfrm>
            <a:off x="4447308" y="591344"/>
            <a:ext cx="6906491" cy="5585619"/>
          </a:xfrm>
        </p:spPr>
        <p:txBody>
          <a:bodyPr vert="horz" lIns="91440" tIns="45720" rIns="91440" bIns="45720" rtlCol="0" anchor="ctr">
            <a:normAutofit/>
          </a:bodyPr>
          <a:lstStyle/>
          <a:p>
            <a:pPr algn="just">
              <a:spcBef>
                <a:spcPts val="300"/>
              </a:spcBef>
              <a:spcAft>
                <a:spcPts val="720"/>
              </a:spcAft>
            </a:pPr>
            <a:r>
              <a:rPr lang="en-US" sz="2600" dirty="0" err="1">
                <a:effectLst/>
              </a:rPr>
              <a:t>Γενικά</a:t>
            </a:r>
            <a:r>
              <a:rPr lang="en-US" sz="2600" dirty="0">
                <a:effectLst/>
              </a:rPr>
              <a:t>, τα </a:t>
            </a:r>
            <a:r>
              <a:rPr lang="en-US" sz="2600" dirty="0" err="1">
                <a:effectLst/>
              </a:rPr>
              <a:t>κόμματα</a:t>
            </a:r>
            <a:r>
              <a:rPr lang="en-US" sz="2600" dirty="0">
                <a:effectLst/>
              </a:rPr>
              <a:t> αποτελούν μηχανισμούς που εκπροσωπούν την κοινωνία </a:t>
            </a:r>
            <a:r>
              <a:rPr lang="en-US" sz="2600" dirty="0" err="1">
                <a:effectLst/>
              </a:rPr>
              <a:t>στο</a:t>
            </a:r>
            <a:r>
              <a:rPr lang="en-US" sz="2600" dirty="0">
                <a:effectLst/>
              </a:rPr>
              <a:t> </a:t>
            </a:r>
            <a:r>
              <a:rPr lang="en-US" sz="2600" dirty="0" err="1" smtClean="0">
                <a:effectLst/>
              </a:rPr>
              <a:t>κράτος</a:t>
            </a:r>
            <a:r>
              <a:rPr lang="en-US" sz="2600" dirty="0" smtClean="0">
                <a:effectLst/>
              </a:rPr>
              <a:t>; </a:t>
            </a:r>
            <a:r>
              <a:rPr lang="en-US" sz="2600" dirty="0">
                <a:effectLst/>
              </a:rPr>
              <a:t>Είναι δηλαδή:</a:t>
            </a:r>
          </a:p>
          <a:p>
            <a:pPr algn="just">
              <a:spcAft>
                <a:spcPts val="720"/>
              </a:spcAft>
            </a:pPr>
            <a:r>
              <a:rPr lang="en-US" sz="2600" b="1" dirty="0" err="1">
                <a:effectLst/>
              </a:rPr>
              <a:t>Κόμμ</a:t>
            </a:r>
            <a:r>
              <a:rPr lang="en-US" sz="2600" b="1" dirty="0">
                <a:effectLst/>
              </a:rPr>
              <a:t>α</a:t>
            </a:r>
            <a:r>
              <a:rPr lang="en-US" sz="2600" b="1" i="1" dirty="0">
                <a:effectLst/>
              </a:rPr>
              <a:t>= </a:t>
            </a:r>
            <a:r>
              <a:rPr lang="en-US" sz="2600" dirty="0">
                <a:effectLst/>
              </a:rPr>
              <a:t>«</a:t>
            </a:r>
            <a:r>
              <a:rPr lang="en-US" sz="2600" i="1" dirty="0">
                <a:effectLst/>
              </a:rPr>
              <a:t>Eνώσεις πολιτών, που προορίζονται να έχουν μεγάλη διάρκεια, με σκοπό να αποκτήσει, μέσα από δημοκρατικές εκλογικές διαδικασίες, την κοινοβουλευτική πλειοψηφία, δηλαδή τη δυνατότητα να σχηματίσει κυβέρνηση ή να επηρεάσει την κυβέρνηση ως αντιπολίτευση. Τα </a:t>
            </a:r>
            <a:r>
              <a:rPr lang="en-US" sz="2600" i="1" dirty="0" err="1">
                <a:effectLst/>
              </a:rPr>
              <a:t>κόμμ</a:t>
            </a:r>
            <a:r>
              <a:rPr lang="en-US" sz="2600" i="1" dirty="0">
                <a:effectLst/>
              </a:rPr>
              <a:t>ατα, επομένως, έχουν πολιτικούς σκοπούς και συγκεκριμένες οικονομικές και κοινωνικές αντιλήψεις που εκφράζονται στα προγράμματά τους.»</a:t>
            </a:r>
            <a:endParaRPr lang="en-US" sz="2600" dirty="0">
              <a:effectLst/>
            </a:endParaRPr>
          </a:p>
        </p:txBody>
      </p:sp>
    </p:spTree>
    <p:extLst>
      <p:ext uri="{BB962C8B-B14F-4D97-AF65-F5344CB8AC3E}">
        <p14:creationId xmlns="" xmlns:p14="http://schemas.microsoft.com/office/powerpoint/2010/main" val="375534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1">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13">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c 15">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Θέση περιεχομένου 6">
            <a:extLst>
              <a:ext uri="{FF2B5EF4-FFF2-40B4-BE49-F238E27FC236}">
                <a16:creationId xmlns="" xmlns:a16="http://schemas.microsoft.com/office/drawing/2014/main" id="{684FB973-9E10-734E-5B67-6D1F12E54362}"/>
              </a:ext>
            </a:extLst>
          </p:cNvPr>
          <p:cNvSpPr>
            <a:spLocks noGrp="1"/>
          </p:cNvSpPr>
          <p:nvPr>
            <p:ph idx="1"/>
          </p:nvPr>
        </p:nvSpPr>
        <p:spPr>
          <a:xfrm>
            <a:off x="4220308" y="152400"/>
            <a:ext cx="7795846" cy="6518031"/>
          </a:xfrm>
          <a:solidFill>
            <a:schemeClr val="bg1"/>
          </a:solidFill>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noAutofit/>
          </a:bodyPr>
          <a:lstStyle/>
          <a:p>
            <a:pPr algn="just"/>
            <a:r>
              <a:rPr lang="el-GR" sz="1950" dirty="0"/>
              <a:t>1. «</a:t>
            </a:r>
            <a:r>
              <a:rPr lang="el-GR" sz="1950" i="1" dirty="0"/>
              <a:t>Δικαίωμα να ιδρύουν πολιτικά κόμματα και να συμμετέχουν σε αυτά έχουν οι Έλληνες πολίτες που έχουν και το δικαίωμα να ψηφίζουν. Όσοι δεν έχουν αποκτήσει το εκλογικό δικαίωμα, μπορούν να συμμετέχουν στα τμήματα νεολαιών των κομμάτων</a:t>
            </a:r>
            <a:r>
              <a:rPr lang="el-GR" sz="1950" dirty="0"/>
              <a:t>»</a:t>
            </a:r>
          </a:p>
          <a:p>
            <a:pPr algn="just">
              <a:buNone/>
            </a:pPr>
            <a:r>
              <a:rPr lang="el-GR" sz="1950" dirty="0"/>
              <a:t>-</a:t>
            </a:r>
            <a:r>
              <a:rPr lang="el-GR" sz="1950" dirty="0">
                <a:solidFill>
                  <a:srgbClr val="FF0000"/>
                </a:solidFill>
              </a:rPr>
              <a:t>Τι θα συνέβαινε αν δεν επιτρεπόταν σε όλους τους πολίτες καθολικά να συμμετέχουν σε κόμματα</a:t>
            </a:r>
            <a:r>
              <a:rPr lang="el-GR" sz="1950" dirty="0" smtClean="0">
                <a:solidFill>
                  <a:srgbClr val="FF0000"/>
                </a:solidFill>
              </a:rPr>
              <a:t>;</a:t>
            </a:r>
            <a:endParaRPr lang="el-GR" sz="1950" dirty="0">
              <a:solidFill>
                <a:srgbClr val="FF0000"/>
              </a:solidFill>
            </a:endParaRPr>
          </a:p>
          <a:p>
            <a:pPr algn="just"/>
            <a:r>
              <a:rPr lang="el-GR" sz="1950" dirty="0"/>
              <a:t>2. «</a:t>
            </a:r>
            <a:r>
              <a:rPr lang="el-GR" sz="1950" i="1" dirty="0" err="1"/>
              <a:t>To</a:t>
            </a:r>
            <a:r>
              <a:rPr lang="el-GR" sz="1950" i="1" dirty="0"/>
              <a:t> σύνταγμα θεσπίζει την οικονομική ενίσχυση των κομμάτων που συμμετέχουν στη Βουλή από τον κρατικό προϋπολογισμό και τα υποχρεώνει να δημοσιεύουν τις εκλογικές δαπάνες τους</a:t>
            </a:r>
            <a:r>
              <a:rPr lang="el-GR" sz="1950" dirty="0"/>
              <a:t>»</a:t>
            </a:r>
          </a:p>
          <a:p>
            <a:pPr algn="just">
              <a:buNone/>
            </a:pPr>
            <a:r>
              <a:rPr lang="en-US" sz="1950" dirty="0" smtClean="0"/>
              <a:t>-</a:t>
            </a:r>
            <a:r>
              <a:rPr lang="el-GR" sz="1950" dirty="0" smtClean="0">
                <a:solidFill>
                  <a:srgbClr val="FF0000"/>
                </a:solidFill>
              </a:rPr>
              <a:t>Τι </a:t>
            </a:r>
            <a:r>
              <a:rPr lang="el-GR" sz="1950" dirty="0">
                <a:solidFill>
                  <a:srgbClr val="FF0000"/>
                </a:solidFill>
              </a:rPr>
              <a:t>θα συνέβαινε αν τα κόμματα λάμβαναν μόνο ιδιωτικές επιχορηγήσεις, χωρίς έλεγχο των οικονομικών τους</a:t>
            </a:r>
            <a:r>
              <a:rPr lang="el-GR" sz="1950" dirty="0" smtClean="0">
                <a:solidFill>
                  <a:srgbClr val="FF0000"/>
                </a:solidFill>
              </a:rPr>
              <a:t>;</a:t>
            </a:r>
            <a:endParaRPr lang="el-GR" sz="1950" dirty="0">
              <a:solidFill>
                <a:srgbClr val="FF0000"/>
              </a:solidFill>
            </a:endParaRPr>
          </a:p>
          <a:p>
            <a:pPr algn="just"/>
            <a:r>
              <a:rPr lang="el-GR" sz="1950" dirty="0"/>
              <a:t>3. «</a:t>
            </a:r>
            <a:r>
              <a:rPr lang="el-GR" sz="1950" i="1" dirty="0"/>
              <a:t>H αρχή του πολυκομματισμού είναι συνυφασμένη με τη δημοκρατία. Μέσα από τον πολυκομματισμό παρέχεται η δυνατότητα να εκπροσωπείται στο Κράτος η ποικιλία των συμφερόντων και των απόψεων των μελών της σύγχρονης πολιτικής κοινωνίας (</a:t>
            </a:r>
            <a:r>
              <a:rPr lang="el-GR" sz="1950" b="1" i="1" dirty="0"/>
              <a:t>πλουραλιστική</a:t>
            </a:r>
            <a:r>
              <a:rPr lang="el-GR" sz="1950" i="1" dirty="0"/>
              <a:t> </a:t>
            </a:r>
            <a:r>
              <a:rPr lang="el-GR" sz="1950" b="1" i="1" dirty="0"/>
              <a:t>κοινωνία</a:t>
            </a:r>
            <a:r>
              <a:rPr lang="el-GR" sz="1950" dirty="0"/>
              <a:t>).»</a:t>
            </a:r>
          </a:p>
          <a:p>
            <a:pPr algn="just">
              <a:buNone/>
            </a:pPr>
            <a:r>
              <a:rPr lang="el-GR" sz="1950" dirty="0"/>
              <a:t>-</a:t>
            </a:r>
            <a:r>
              <a:rPr lang="el-GR" sz="1950" dirty="0">
                <a:solidFill>
                  <a:srgbClr val="FF0000"/>
                </a:solidFill>
              </a:rPr>
              <a:t>Πόσο δημοκρατικές θα ήταν οι κοινωνίες μας αν σε ένα τμήμα της κοινωνίας δεν επιτρεπόταν να κοινοποιεί και να προωθεί τις απόψεις του; </a:t>
            </a:r>
          </a:p>
        </p:txBody>
      </p:sp>
      <p:sp>
        <p:nvSpPr>
          <p:cNvPr id="10" name="TextBox 9">
            <a:extLst>
              <a:ext uri="{FF2B5EF4-FFF2-40B4-BE49-F238E27FC236}">
                <a16:creationId xmlns="" xmlns:a16="http://schemas.microsoft.com/office/drawing/2014/main" id="{ADBBA26B-BEDA-6C34-D815-CB9377CB1193}"/>
              </a:ext>
            </a:extLst>
          </p:cNvPr>
          <p:cNvSpPr txBox="1"/>
          <p:nvPr/>
        </p:nvSpPr>
        <p:spPr>
          <a:xfrm>
            <a:off x="332935" y="2552131"/>
            <a:ext cx="3501402" cy="1169551"/>
          </a:xfrm>
          <a:prstGeom prst="rect">
            <a:avLst/>
          </a:prstGeom>
          <a:noFill/>
        </p:spPr>
        <p:txBody>
          <a:bodyPr wrap="square" rtlCol="0">
            <a:spAutoFit/>
          </a:bodyPr>
          <a:lstStyle/>
          <a:p>
            <a:r>
              <a:rPr lang="el-GR" sz="3500" dirty="0">
                <a:solidFill>
                  <a:schemeClr val="bg1"/>
                </a:solidFill>
                <a:effectLst>
                  <a:outerShdw blurRad="38100" dist="38100" dir="2700000" algn="tl">
                    <a:srgbClr val="000000">
                      <a:alpha val="43137"/>
                    </a:srgbClr>
                  </a:outerShdw>
                </a:effectLst>
              </a:rPr>
              <a:t>Η λειτουργία των κομμάτων</a:t>
            </a:r>
          </a:p>
        </p:txBody>
      </p:sp>
    </p:spTree>
    <p:extLst>
      <p:ext uri="{BB962C8B-B14F-4D97-AF65-F5344CB8AC3E}">
        <p14:creationId xmlns="" xmlns:p14="http://schemas.microsoft.com/office/powerpoint/2010/main" val="146217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 xmlns:a16="http://schemas.microsoft.com/office/drawing/2014/main" id="{8A94871E-96FC-4ADE-815B-41A636E34F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 xmlns:a16="http://schemas.microsoft.com/office/drawing/2014/main" id="{DA608043-F13A-1506-A350-3E27D0B1881E}"/>
              </a:ext>
            </a:extLst>
          </p:cNvPr>
          <p:cNvSpPr>
            <a:spLocks noGrp="1"/>
          </p:cNvSpPr>
          <p:nvPr>
            <p:ph type="ctrTitle"/>
          </p:nvPr>
        </p:nvSpPr>
        <p:spPr>
          <a:xfrm>
            <a:off x="640080" y="320040"/>
            <a:ext cx="6692827" cy="3892669"/>
          </a:xfr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algn="l">
              <a:spcBef>
                <a:spcPts val="300"/>
              </a:spcBef>
              <a:spcAft>
                <a:spcPts val="720"/>
              </a:spcAft>
            </a:pPr>
            <a:r>
              <a:rPr lang="el-GR" sz="2800" dirty="0">
                <a:effectLst/>
                <a:latin typeface="Arial" panose="020B0604020202020204" pitchFamily="34" charset="0"/>
                <a:ea typeface="Calibri" panose="020F0502020204030204" pitchFamily="34" charset="0"/>
                <a:cs typeface="F"/>
              </a:rPr>
              <a:t>Αρκούν μόνο τα κόμματα και οι εκλογές για την καλή (εύρωστη) λειτουργία της αντιπροσωπευτικής δημοκρατίας; </a:t>
            </a:r>
            <a:br>
              <a:rPr lang="el-GR" sz="2800" dirty="0">
                <a:effectLst/>
                <a:latin typeface="Arial" panose="020B0604020202020204" pitchFamily="34" charset="0"/>
                <a:ea typeface="Calibri" panose="020F0502020204030204" pitchFamily="34" charset="0"/>
                <a:cs typeface="F"/>
              </a:rPr>
            </a:br>
            <a:r>
              <a:rPr lang="el-GR" sz="2800" dirty="0">
                <a:effectLst/>
                <a:latin typeface="Arial" panose="020B0604020202020204" pitchFamily="34" charset="0"/>
                <a:ea typeface="Calibri" panose="020F0502020204030204" pitchFamily="34" charset="0"/>
                <a:cs typeface="F"/>
              </a:rPr>
              <a:t/>
            </a:r>
            <a:br>
              <a:rPr lang="el-GR" sz="2800" dirty="0">
                <a:effectLst/>
                <a:latin typeface="Arial" panose="020B0604020202020204" pitchFamily="34" charset="0"/>
                <a:ea typeface="Calibri" panose="020F0502020204030204" pitchFamily="34" charset="0"/>
                <a:cs typeface="F"/>
              </a:rPr>
            </a:br>
            <a:r>
              <a:rPr lang="el-GR" sz="2800" dirty="0">
                <a:effectLst/>
                <a:latin typeface="Arial" panose="020B0604020202020204" pitchFamily="34" charset="0"/>
                <a:ea typeface="Calibri" panose="020F0502020204030204" pitchFamily="34" charset="0"/>
                <a:cs typeface="F"/>
              </a:rPr>
              <a:t>Ποια τα καθήκοντα των πολιτών;</a:t>
            </a:r>
            <a:r>
              <a:rPr lang="el-GR" sz="2800" dirty="0">
                <a:latin typeface="Arial" panose="020B0604020202020204" pitchFamily="34" charset="0"/>
                <a:ea typeface="Calibri" panose="020F0502020204030204" pitchFamily="34" charset="0"/>
                <a:cs typeface="F"/>
              </a:rPr>
              <a:t/>
            </a:r>
            <a:br>
              <a:rPr lang="el-GR" sz="2800" dirty="0">
                <a:latin typeface="Arial" panose="020B0604020202020204" pitchFamily="34" charset="0"/>
                <a:ea typeface="Calibri" panose="020F0502020204030204" pitchFamily="34" charset="0"/>
                <a:cs typeface="F"/>
              </a:rPr>
            </a:br>
            <a:r>
              <a:rPr lang="el-GR" sz="2800" dirty="0">
                <a:latin typeface="Arial" panose="020B0604020202020204" pitchFamily="34" charset="0"/>
                <a:ea typeface="Calibri" panose="020F0502020204030204" pitchFamily="34" charset="0"/>
                <a:cs typeface="F"/>
              </a:rPr>
              <a:t/>
            </a:r>
            <a:br>
              <a:rPr lang="el-GR" sz="2800" dirty="0">
                <a:latin typeface="Arial" panose="020B0604020202020204" pitchFamily="34" charset="0"/>
                <a:ea typeface="Calibri" panose="020F0502020204030204" pitchFamily="34" charset="0"/>
                <a:cs typeface="F"/>
              </a:rPr>
            </a:br>
            <a:r>
              <a:rPr lang="el-GR" sz="2800" dirty="0">
                <a:effectLst/>
                <a:latin typeface="Arial" panose="020B0604020202020204" pitchFamily="34" charset="0"/>
                <a:ea typeface="Calibri" panose="020F0502020204030204" pitchFamily="34" charset="0"/>
                <a:cs typeface="F"/>
              </a:rPr>
              <a:t>Ποιες αξίες αποτελούν εγγύηση για τη δημοκρατία; </a:t>
            </a:r>
            <a:br>
              <a:rPr lang="el-GR" sz="2800" dirty="0">
                <a:effectLst/>
                <a:latin typeface="Arial" panose="020B0604020202020204" pitchFamily="34" charset="0"/>
                <a:ea typeface="Calibri" panose="020F0502020204030204" pitchFamily="34" charset="0"/>
                <a:cs typeface="F"/>
              </a:rPr>
            </a:br>
            <a:endParaRPr lang="en-US" sz="2800" kern="1200" dirty="0">
              <a:latin typeface="+mj-lt"/>
              <a:ea typeface="+mj-ea"/>
              <a:cs typeface="+mj-cs"/>
            </a:endParaRPr>
          </a:p>
        </p:txBody>
      </p:sp>
      <p:sp>
        <p:nvSpPr>
          <p:cNvPr id="28" name="sketch line">
            <a:extLst>
              <a:ext uri="{FF2B5EF4-FFF2-40B4-BE49-F238E27FC236}">
                <a16:creationId xmlns=""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Ερωτήσεις">
            <a:extLst>
              <a:ext uri="{FF2B5EF4-FFF2-40B4-BE49-F238E27FC236}">
                <a16:creationId xmlns="" xmlns:a16="http://schemas.microsoft.com/office/drawing/2014/main" id="{7F628035-80A8-D30A-F7C3-0A51D3C83181}"/>
              </a:ext>
            </a:extLst>
          </p:cNvPr>
          <p:cNvPicPr>
            <a:picLocks noChangeAspect="1"/>
          </p:cNvPicPr>
          <p:nvPr/>
        </p:nvPicPr>
        <p:blipFill>
          <a:blip r:embed="rId2">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p:blipFill>
        <p:spPr>
          <a:xfrm>
            <a:off x="7781544" y="1267079"/>
            <a:ext cx="4087368" cy="4087368"/>
          </a:xfrm>
          <a:prstGeom prst="rect">
            <a:avLst/>
          </a:prstGeom>
        </p:spPr>
      </p:pic>
    </p:spTree>
    <p:extLst>
      <p:ext uri="{BB962C8B-B14F-4D97-AF65-F5344CB8AC3E}">
        <p14:creationId xmlns="" xmlns:p14="http://schemas.microsoft.com/office/powerpoint/2010/main" val="3362789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2C61293E-6EBE-43EF-A52C-9BEBFD7679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 xmlns:a16="http://schemas.microsoft.com/office/drawing/2014/main" id="{28122381-FFD6-C61C-D6A3-5B68D8BE7D4B}"/>
              </a:ext>
            </a:extLst>
          </p:cNvPr>
          <p:cNvSpPr txBox="1"/>
          <p:nvPr/>
        </p:nvSpPr>
        <p:spPr>
          <a:xfrm>
            <a:off x="5297762" y="329184"/>
            <a:ext cx="6251110" cy="1783080"/>
          </a:xfrm>
          <a:prstGeom prst="rect">
            <a:avLst/>
          </a:prstGeom>
        </p:spPr>
        <p:txBody>
          <a:bodyPr vert="horz" lIns="91440" tIns="45720" rIns="91440" bIns="45720" rtlCol="0" anchor="b">
            <a:normAutofit fontScale="92500"/>
          </a:bodyPr>
          <a:lstStyle/>
          <a:p>
            <a:pPr defTabSz="914400">
              <a:lnSpc>
                <a:spcPct val="90000"/>
              </a:lnSpc>
              <a:spcBef>
                <a:spcPct val="0"/>
              </a:spcBef>
              <a:spcAft>
                <a:spcPts val="600"/>
              </a:spcAft>
            </a:pPr>
            <a:r>
              <a:rPr lang="en-US" sz="3800" b="1">
                <a:latin typeface="+mj-lt"/>
                <a:ea typeface="+mj-ea"/>
                <a:cs typeface="+mj-cs"/>
              </a:rPr>
              <a:t>Ενεργοί πολίτες: Καθήκοντα &amp; αξίες για ένα εύρωστο δημοκρατικό πολίτευμα</a:t>
            </a:r>
          </a:p>
        </p:txBody>
      </p:sp>
      <p:pic>
        <p:nvPicPr>
          <p:cNvPr id="7" name="Picture 6" descr="Μεταλλικά κομμάτια τρίλιζας">
            <a:extLst>
              <a:ext uri="{FF2B5EF4-FFF2-40B4-BE49-F238E27FC236}">
                <a16:creationId xmlns="" xmlns:a16="http://schemas.microsoft.com/office/drawing/2014/main" id="{CD6CAE94-C2F5-0C7E-171A-81B139B74E99}"/>
              </a:ext>
            </a:extLst>
          </p:cNvPr>
          <p:cNvPicPr>
            <a:picLocks noChangeAspect="1"/>
          </p:cNvPicPr>
          <p:nvPr/>
        </p:nvPicPr>
        <p:blipFill rotWithShape="1">
          <a:blip r:embed="rId2"/>
          <a:srcRect l="17765" r="3130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3" name="sketchy line">
            <a:extLst>
              <a:ext uri="{FF2B5EF4-FFF2-40B4-BE49-F238E27FC236}">
                <a16:creationId xmlns="" xmlns:a16="http://schemas.microsoft.com/office/drawing/2014/main" id="{21540236-BFD5-4A9D-8840-4703E7F7682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Θέση περιεχομένου 3">
            <a:extLst>
              <a:ext uri="{FF2B5EF4-FFF2-40B4-BE49-F238E27FC236}">
                <a16:creationId xmlns="" xmlns:a16="http://schemas.microsoft.com/office/drawing/2014/main" id="{4B3E9B7B-3DEC-EABA-3B01-D3E018656659}"/>
              </a:ext>
            </a:extLst>
          </p:cNvPr>
          <p:cNvSpPr>
            <a:spLocks noGrp="1"/>
          </p:cNvSpPr>
          <p:nvPr>
            <p:ph idx="1"/>
          </p:nvPr>
        </p:nvSpPr>
        <p:spPr>
          <a:xfrm>
            <a:off x="5297762" y="2706624"/>
            <a:ext cx="6251110" cy="3483864"/>
          </a:xfrm>
        </p:spPr>
        <p:txBody>
          <a:bodyPr vert="horz" lIns="91440" tIns="45720" rIns="91440" bIns="45720" rtlCol="0">
            <a:normAutofit/>
          </a:bodyPr>
          <a:lstStyle/>
          <a:p>
            <a:r>
              <a:rPr lang="en-US" sz="3000" b="1" dirty="0"/>
              <a:t>Κα</a:t>
            </a:r>
            <a:r>
              <a:rPr lang="en-US" sz="3000" b="1" dirty="0" err="1"/>
              <a:t>θήκοντ</a:t>
            </a:r>
            <a:r>
              <a:rPr lang="en-US" sz="3000" b="1" dirty="0"/>
              <a:t>α</a:t>
            </a:r>
            <a:r>
              <a:rPr lang="en-US" sz="3000" dirty="0"/>
              <a:t>: 1. </a:t>
            </a:r>
            <a:r>
              <a:rPr lang="en-US" sz="3000" dirty="0" err="1"/>
              <a:t>Αντικειμενικά</a:t>
            </a:r>
            <a:r>
              <a:rPr lang="en-US" sz="3000" dirty="0"/>
              <a:t> </a:t>
            </a:r>
            <a:r>
              <a:rPr lang="en-US" sz="3000" dirty="0" err="1"/>
              <a:t>ενημερωμένος</a:t>
            </a:r>
            <a:r>
              <a:rPr lang="en-US" sz="3000" dirty="0"/>
              <a:t> 2. </a:t>
            </a:r>
            <a:r>
              <a:rPr lang="en-US" sz="3000" dirty="0" err="1"/>
              <a:t>Συμμέτοχος</a:t>
            </a:r>
            <a:r>
              <a:rPr lang="en-US" sz="3000" dirty="0"/>
              <a:t> και </a:t>
            </a:r>
            <a:r>
              <a:rPr lang="en-US" sz="3000" dirty="0" err="1"/>
              <a:t>ενεργός</a:t>
            </a:r>
            <a:r>
              <a:rPr lang="en-US" sz="3000" dirty="0"/>
              <a:t>. </a:t>
            </a:r>
          </a:p>
          <a:p>
            <a:r>
              <a:rPr lang="en-US" sz="3000" b="1" dirty="0" err="1"/>
              <a:t>Aξίες</a:t>
            </a:r>
            <a:r>
              <a:rPr lang="en-US" sz="3000" dirty="0"/>
              <a:t>: 1. </a:t>
            </a:r>
            <a:r>
              <a:rPr lang="en-US" sz="3000" dirty="0" err="1"/>
              <a:t>Αλληλεγγύη</a:t>
            </a:r>
            <a:r>
              <a:rPr lang="en-US" sz="3000" dirty="0"/>
              <a:t>, 2. </a:t>
            </a:r>
            <a:r>
              <a:rPr lang="en-US" sz="3000" dirty="0" err="1"/>
              <a:t>Δημοκρατία</a:t>
            </a:r>
            <a:r>
              <a:rPr lang="en-US" sz="3000" dirty="0"/>
              <a:t>, </a:t>
            </a:r>
            <a:r>
              <a:rPr lang="en-US" sz="3000" dirty="0" smtClean="0"/>
              <a:t> </a:t>
            </a:r>
            <a:endParaRPr lang="en-US" sz="3000" dirty="0"/>
          </a:p>
          <a:p>
            <a:r>
              <a:rPr lang="en-US" sz="3000" b="1" dirty="0"/>
              <a:t>Επίπ</a:t>
            </a:r>
            <a:r>
              <a:rPr lang="en-US" sz="3000" b="1" dirty="0" err="1"/>
              <a:t>εδ</a:t>
            </a:r>
            <a:r>
              <a:rPr lang="en-US" sz="3000" b="1" dirty="0"/>
              <a:t>α σκέψης</a:t>
            </a:r>
            <a:r>
              <a:rPr lang="en-US" sz="3000" dirty="0"/>
              <a:t>: 1. </a:t>
            </a:r>
            <a:r>
              <a:rPr lang="en-US" sz="3000" dirty="0" err="1"/>
              <a:t>Το</a:t>
            </a:r>
            <a:r>
              <a:rPr lang="en-US" sz="3000" dirty="0"/>
              <a:t>πικά, 2. </a:t>
            </a:r>
            <a:r>
              <a:rPr lang="en-US" sz="3000" dirty="0" err="1"/>
              <a:t>Εθνικά</a:t>
            </a:r>
            <a:r>
              <a:rPr lang="en-US" sz="3000" dirty="0"/>
              <a:t>, 3. Πα</a:t>
            </a:r>
            <a:r>
              <a:rPr lang="en-US" sz="3000" dirty="0" err="1"/>
              <a:t>γκόσμι</a:t>
            </a:r>
            <a:r>
              <a:rPr lang="en-US" sz="3000" dirty="0"/>
              <a:t>α</a:t>
            </a:r>
          </a:p>
        </p:txBody>
      </p:sp>
    </p:spTree>
    <p:extLst>
      <p:ext uri="{BB962C8B-B14F-4D97-AF65-F5344CB8AC3E}">
        <p14:creationId xmlns="" xmlns:p14="http://schemas.microsoft.com/office/powerpoint/2010/main" val="42912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A47F710-6138-E0A9-EE87-409E5276EB43}"/>
              </a:ext>
            </a:extLst>
          </p:cNvPr>
          <p:cNvSpPr>
            <a:spLocks noGrp="1"/>
          </p:cNvSpPr>
          <p:nvPr>
            <p:ph type="title"/>
          </p:nvPr>
        </p:nvSpPr>
        <p:spPr>
          <a:xfrm>
            <a:off x="932559" y="267287"/>
            <a:ext cx="10409077" cy="731520"/>
          </a:xfr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b">
            <a:normAutofit/>
          </a:bodyPr>
          <a:lstStyle/>
          <a:p>
            <a:pPr algn="ctr"/>
            <a:r>
              <a:rPr lang="el-GR" sz="3600" b="1" dirty="0">
                <a:solidFill>
                  <a:schemeClr val="tx1"/>
                </a:solidFill>
                <a:latin typeface="Arial" pitchFamily="34" charset="0"/>
                <a:ea typeface="Cambria" panose="02040503050406030204" pitchFamily="18" charset="0"/>
                <a:cs typeface="Arial" pitchFamily="34" charset="0"/>
              </a:rPr>
              <a:t>Δραστηριότητα</a:t>
            </a:r>
          </a:p>
        </p:txBody>
      </p:sp>
      <p:sp>
        <p:nvSpPr>
          <p:cNvPr id="3" name="Θέση περιεχομένου 2"/>
          <p:cNvSpPr>
            <a:spLocks noGrp="1"/>
          </p:cNvSpPr>
          <p:nvPr>
            <p:ph idx="1"/>
          </p:nvPr>
        </p:nvSpPr>
        <p:spPr>
          <a:xfrm>
            <a:off x="932560" y="1322364"/>
            <a:ext cx="4339801" cy="4806054"/>
          </a:xfrm>
        </p:spPr>
        <p:txBody>
          <a:bodyPr>
            <a:noAutofit/>
          </a:bodyPr>
          <a:lstStyle/>
          <a:p>
            <a:pPr algn="just">
              <a:spcAft>
                <a:spcPts val="1000"/>
              </a:spcAft>
            </a:pPr>
            <a:r>
              <a:rPr lang="el-GR" sz="2200" dirty="0">
                <a:effectLst/>
                <a:latin typeface="Arial" panose="020B0604020202020204" pitchFamily="34" charset="0"/>
                <a:ea typeface="Calibri" panose="020F0502020204030204" pitchFamily="34" charset="0"/>
                <a:cs typeface="F"/>
              </a:rPr>
              <a:t>Τα κόμματα αποτελούν οργανισμούς που επιδιώκουν να εκπροσωπήσουν τα συμφέροντα και τις αντιλήψεις κοινωνικών ομάδων και κοινωνικά στρωμάτων στο κράτος, μέσα από το πολιτικό και κυβερνητικό τους πρόγραμμα. Έστω ότι ήσασταν στέλεχος ενός κόμματος, να καταγράψετε συμφέροντα και κοινωνικές αντιλήψεις που θα εκφράζετε με συγκεκριμένες προτάσεις στο </a:t>
            </a:r>
            <a:r>
              <a:rPr lang="el-GR" sz="2200" dirty="0" smtClean="0">
                <a:effectLst/>
                <a:latin typeface="Arial" panose="020B0604020202020204" pitchFamily="34" charset="0"/>
                <a:ea typeface="Calibri" panose="020F0502020204030204" pitchFamily="34" charset="0"/>
                <a:cs typeface="F"/>
              </a:rPr>
              <a:t>πρόγραμμα </a:t>
            </a:r>
            <a:r>
              <a:rPr lang="el-GR" sz="2200" dirty="0">
                <a:effectLst/>
                <a:latin typeface="Arial" panose="020B0604020202020204" pitchFamily="34" charset="0"/>
                <a:ea typeface="Calibri" panose="020F0502020204030204" pitchFamily="34" charset="0"/>
                <a:cs typeface="F"/>
              </a:rPr>
              <a:t>του κόμματος σας, σύμφωνα με το </a:t>
            </a:r>
            <a:r>
              <a:rPr lang="el-GR" sz="2200" dirty="0" smtClean="0">
                <a:effectLst/>
                <a:latin typeface="Arial" panose="020B0604020202020204" pitchFamily="34" charset="0"/>
                <a:ea typeface="Calibri" panose="020F0502020204030204" pitchFamily="34" charset="0"/>
                <a:cs typeface="F"/>
              </a:rPr>
              <a:t>παράδειγμα</a:t>
            </a:r>
            <a:r>
              <a:rPr lang="en-US" sz="2200" dirty="0" smtClean="0">
                <a:effectLst/>
                <a:latin typeface="Arial" panose="020B0604020202020204" pitchFamily="34" charset="0"/>
                <a:ea typeface="Calibri" panose="020F0502020204030204" pitchFamily="34" charset="0"/>
                <a:cs typeface="F"/>
              </a:rPr>
              <a:t>:</a:t>
            </a:r>
            <a:endParaRPr lang="el-GR" sz="2200" dirty="0">
              <a:latin typeface="Calibri" panose="020F0502020204030204" pitchFamily="34" charset="0"/>
              <a:ea typeface="Calibri" panose="020F0502020204030204" pitchFamily="34" charset="0"/>
              <a:cs typeface="F"/>
            </a:endParaRPr>
          </a:p>
        </p:txBody>
      </p:sp>
      <p:graphicFrame>
        <p:nvGraphicFramePr>
          <p:cNvPr id="4" name="Πίνακας 3">
            <a:extLst>
              <a:ext uri="{FF2B5EF4-FFF2-40B4-BE49-F238E27FC236}">
                <a16:creationId xmlns="" xmlns:a16="http://schemas.microsoft.com/office/drawing/2014/main" id="{7E287C38-3DC2-33AB-FE62-9C75012A5872}"/>
              </a:ext>
            </a:extLst>
          </p:cNvPr>
          <p:cNvGraphicFramePr>
            <a:graphicFrameLocks noGrp="1"/>
          </p:cNvGraphicFramePr>
          <p:nvPr>
            <p:extLst>
              <p:ext uri="{D42A27DB-BD31-4B8C-83A1-F6EECF244321}">
                <p14:modId xmlns="" xmlns:p14="http://schemas.microsoft.com/office/powerpoint/2010/main" val="3955722484"/>
              </p:ext>
            </p:extLst>
          </p:nvPr>
        </p:nvGraphicFramePr>
        <p:xfrm>
          <a:off x="5528603" y="1434905"/>
          <a:ext cx="5813033" cy="4677307"/>
        </p:xfrm>
        <a:graphic>
          <a:graphicData uri="http://schemas.openxmlformats.org/drawingml/2006/table">
            <a:tbl>
              <a:tblPr firstRow="1" firstCol="1" bandRow="1">
                <a:tableStyleId>{8799B23B-EC83-4686-B30A-512413B5E67A}</a:tableStyleId>
              </a:tblPr>
              <a:tblGrid>
                <a:gridCol w="3065969">
                  <a:extLst>
                    <a:ext uri="{9D8B030D-6E8A-4147-A177-3AD203B41FA5}">
                      <a16:colId xmlns="" xmlns:a16="http://schemas.microsoft.com/office/drawing/2014/main" val="268589121"/>
                    </a:ext>
                  </a:extLst>
                </a:gridCol>
                <a:gridCol w="2747064">
                  <a:extLst>
                    <a:ext uri="{9D8B030D-6E8A-4147-A177-3AD203B41FA5}">
                      <a16:colId xmlns="" xmlns:a16="http://schemas.microsoft.com/office/drawing/2014/main" val="4059144023"/>
                    </a:ext>
                  </a:extLst>
                </a:gridCol>
              </a:tblGrid>
              <a:tr h="1559103">
                <a:tc>
                  <a:txBody>
                    <a:bodyPr/>
                    <a:lstStyle/>
                    <a:p>
                      <a:pPr algn="ctr">
                        <a:lnSpc>
                          <a:spcPct val="115000"/>
                        </a:lnSpc>
                        <a:spcAft>
                          <a:spcPts val="1000"/>
                        </a:spcAft>
                      </a:pPr>
                      <a:r>
                        <a:rPr lang="el-GR" sz="1800" dirty="0">
                          <a:effectLst/>
                        </a:rPr>
                        <a:t>Αντίληψη/ Συμφέρον κοινωνικής </a:t>
                      </a:r>
                      <a:r>
                        <a:rPr lang="el-GR" sz="1800" dirty="0" smtClean="0">
                          <a:effectLst/>
                        </a:rPr>
                        <a:t>ομάδας</a:t>
                      </a:r>
                      <a:endParaRPr lang="el-GR" sz="1800" dirty="0">
                        <a:effectLst/>
                        <a:latin typeface="Calibri" panose="020F0502020204030204" pitchFamily="34" charset="0"/>
                        <a:ea typeface="Calibri" panose="020F0502020204030204" pitchFamily="34" charset="0"/>
                        <a:cs typeface="F"/>
                      </a:endParaRPr>
                    </a:p>
                  </a:txBody>
                  <a:tcPr marL="97125" marR="97125" marT="0" marB="0"/>
                </a:tc>
                <a:tc>
                  <a:txBody>
                    <a:bodyPr/>
                    <a:lstStyle/>
                    <a:p>
                      <a:pPr algn="ctr">
                        <a:lnSpc>
                          <a:spcPct val="115000"/>
                        </a:lnSpc>
                        <a:spcAft>
                          <a:spcPts val="1000"/>
                        </a:spcAft>
                      </a:pPr>
                      <a:r>
                        <a:rPr lang="el-GR" sz="1800" dirty="0">
                          <a:effectLst/>
                        </a:rPr>
                        <a:t>Προγραμματική πρόταση</a:t>
                      </a:r>
                      <a:endParaRPr lang="el-GR" sz="1800" dirty="0">
                        <a:effectLst/>
                        <a:latin typeface="Calibri" panose="020F0502020204030204" pitchFamily="34" charset="0"/>
                        <a:ea typeface="Calibri" panose="020F0502020204030204" pitchFamily="34" charset="0"/>
                        <a:cs typeface="F"/>
                      </a:endParaRPr>
                    </a:p>
                  </a:txBody>
                  <a:tcPr marL="97125" marR="97125" marT="0" marB="0"/>
                </a:tc>
                <a:extLst>
                  <a:ext uri="{0D108BD9-81ED-4DB2-BD59-A6C34878D82A}">
                    <a16:rowId xmlns="" xmlns:a16="http://schemas.microsoft.com/office/drawing/2014/main" val="479310962"/>
                  </a:ext>
                </a:extLst>
              </a:tr>
              <a:tr h="1057720">
                <a:tc>
                  <a:txBody>
                    <a:bodyPr/>
                    <a:lstStyle/>
                    <a:p>
                      <a:pPr algn="just">
                        <a:lnSpc>
                          <a:spcPct val="115000"/>
                        </a:lnSpc>
                        <a:spcAft>
                          <a:spcPts val="1000"/>
                        </a:spcAft>
                      </a:pPr>
                      <a:r>
                        <a:rPr lang="el-GR" sz="2000" b="0" dirty="0">
                          <a:effectLst/>
                        </a:rPr>
                        <a:t> Οικονομικά συμφέροντα αγροτών</a:t>
                      </a:r>
                      <a:endParaRPr lang="el-GR" sz="2000" b="0" dirty="0">
                        <a:effectLst/>
                        <a:latin typeface="Calibri" panose="020F0502020204030204" pitchFamily="34" charset="0"/>
                        <a:ea typeface="Calibri" panose="020F0502020204030204" pitchFamily="34" charset="0"/>
                        <a:cs typeface="F"/>
                      </a:endParaRPr>
                    </a:p>
                  </a:txBody>
                  <a:tcPr marL="97125" marR="97125" marT="0" marB="0"/>
                </a:tc>
                <a:tc>
                  <a:txBody>
                    <a:bodyPr/>
                    <a:lstStyle/>
                    <a:p>
                      <a:pPr algn="just">
                        <a:lnSpc>
                          <a:spcPct val="115000"/>
                        </a:lnSpc>
                        <a:spcAft>
                          <a:spcPts val="1000"/>
                        </a:spcAft>
                      </a:pPr>
                      <a:r>
                        <a:rPr lang="el-GR" sz="2000" dirty="0">
                          <a:effectLst/>
                        </a:rPr>
                        <a:t>Απαλλαγή αγροτών από τη φορολογία</a:t>
                      </a:r>
                      <a:endParaRPr lang="el-GR" sz="2000" dirty="0">
                        <a:effectLst/>
                        <a:latin typeface="Calibri" panose="020F0502020204030204" pitchFamily="34" charset="0"/>
                        <a:ea typeface="Calibri" panose="020F0502020204030204" pitchFamily="34" charset="0"/>
                        <a:cs typeface="F"/>
                      </a:endParaRPr>
                    </a:p>
                  </a:txBody>
                  <a:tcPr marL="97125" marR="97125" marT="0" marB="0"/>
                </a:tc>
                <a:extLst>
                  <a:ext uri="{0D108BD9-81ED-4DB2-BD59-A6C34878D82A}">
                    <a16:rowId xmlns="" xmlns:a16="http://schemas.microsoft.com/office/drawing/2014/main" val="1895891964"/>
                  </a:ext>
                </a:extLst>
              </a:tr>
              <a:tr h="2060484">
                <a:tc>
                  <a:txBody>
                    <a:bodyPr/>
                    <a:lstStyle/>
                    <a:p>
                      <a:pPr algn="just">
                        <a:lnSpc>
                          <a:spcPct val="115000"/>
                        </a:lnSpc>
                        <a:spcAft>
                          <a:spcPts val="1000"/>
                        </a:spcAft>
                      </a:pPr>
                      <a:r>
                        <a:rPr lang="el-GR" sz="2000" b="0" dirty="0">
                          <a:effectLst/>
                        </a:rPr>
                        <a:t>Αντίληψη Φιλοζωίας</a:t>
                      </a:r>
                      <a:endParaRPr lang="el-GR" sz="2000" b="0" dirty="0">
                        <a:effectLst/>
                        <a:latin typeface="Calibri" panose="020F0502020204030204" pitchFamily="34" charset="0"/>
                        <a:ea typeface="Calibri" panose="020F0502020204030204" pitchFamily="34" charset="0"/>
                        <a:cs typeface="F"/>
                      </a:endParaRPr>
                    </a:p>
                  </a:txBody>
                  <a:tcPr marL="97125" marR="97125" marT="0" marB="0"/>
                </a:tc>
                <a:tc>
                  <a:txBody>
                    <a:bodyPr/>
                    <a:lstStyle/>
                    <a:p>
                      <a:pPr algn="just">
                        <a:lnSpc>
                          <a:spcPct val="115000"/>
                        </a:lnSpc>
                        <a:spcAft>
                          <a:spcPts val="1000"/>
                        </a:spcAft>
                      </a:pPr>
                      <a:r>
                        <a:rPr lang="el-GR" sz="2000" dirty="0">
                          <a:effectLst/>
                        </a:rPr>
                        <a:t>Δημιουργία δημόσιων και δωρεάν </a:t>
                      </a:r>
                      <a:r>
                        <a:rPr lang="el-GR" sz="2000">
                          <a:effectLst/>
                        </a:rPr>
                        <a:t>Δημοτικών </a:t>
                      </a:r>
                      <a:r>
                        <a:rPr lang="el-GR" sz="2000" smtClean="0">
                          <a:effectLst/>
                        </a:rPr>
                        <a:t>Κτηνιατρείων </a:t>
                      </a:r>
                      <a:r>
                        <a:rPr lang="el-GR" sz="2000" dirty="0">
                          <a:effectLst/>
                        </a:rPr>
                        <a:t>&amp; Καταφυγίων</a:t>
                      </a:r>
                      <a:endParaRPr lang="el-GR" sz="2000" dirty="0">
                        <a:effectLst/>
                        <a:latin typeface="Calibri" panose="020F0502020204030204" pitchFamily="34" charset="0"/>
                        <a:ea typeface="Calibri" panose="020F0502020204030204" pitchFamily="34" charset="0"/>
                        <a:cs typeface="F"/>
                      </a:endParaRPr>
                    </a:p>
                  </a:txBody>
                  <a:tcPr marL="97125" marR="97125" marT="0" marB="0"/>
                </a:tc>
                <a:extLst>
                  <a:ext uri="{0D108BD9-81ED-4DB2-BD59-A6C34878D82A}">
                    <a16:rowId xmlns="" xmlns:a16="http://schemas.microsoft.com/office/drawing/2014/main" val="3303797214"/>
                  </a:ext>
                </a:extLst>
              </a:tr>
            </a:tbl>
          </a:graphicData>
        </a:graphic>
      </p:graphicFrame>
    </p:spTree>
    <p:extLst>
      <p:ext uri="{BB962C8B-B14F-4D97-AF65-F5344CB8AC3E}">
        <p14:creationId xmlns="" xmlns:p14="http://schemas.microsoft.com/office/powerpoint/2010/main" val="1356326059"/>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Κλασικό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858</TotalTime>
  <Words>407</Words>
  <Application>Microsoft Office PowerPoint</Application>
  <PresentationFormat>Προσαρμογή</PresentationFormat>
  <Paragraphs>33</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Κεφάλαιο 9: Εκλογές, Κόμματα, ΜΜΕ  9.4 Τα πολιτικά κόμματα   </vt:lpstr>
      <vt:lpstr>ΔΙΔΑΚΤΙΚΟΙ ΣΤΟΧΟΙ</vt:lpstr>
      <vt:lpstr>Ανάκληση Γνώσης </vt:lpstr>
      <vt:lpstr>Tι είναι ένα πολιτικό κόμμα;  Ποιος ο ρόλος του και ποιοι οι σκοποί του; </vt:lpstr>
      <vt:lpstr>To Πολιτικό Κόμμα</vt:lpstr>
      <vt:lpstr>Διαφάνεια 6</vt:lpstr>
      <vt:lpstr>Αρκούν μόνο τα κόμματα και οι εκλογές για την καλή (εύρωστη) λειτουργία της αντιπροσωπευτικής δημοκρατίας;   Ποια τα καθήκοντα των πολιτών;  Ποιες αξίες αποτελούν εγγύηση για τη δημοκρατία;  </vt:lpstr>
      <vt:lpstr>Διαφάνεια 8</vt:lpstr>
      <vt:lpstr>Δραστηριότητα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user</cp:lastModifiedBy>
  <cp:revision>42</cp:revision>
  <dcterms:created xsi:type="dcterms:W3CDTF">2023-09-14T16:34:34Z</dcterms:created>
  <dcterms:modified xsi:type="dcterms:W3CDTF">2025-04-08T06:55:05Z</dcterms:modified>
</cp:coreProperties>
</file>