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77" r:id="rId4"/>
  </p:sldMasterIdLst>
  <p:notesMasterIdLst>
    <p:notesMasterId r:id="rId14"/>
  </p:notesMasterIdLst>
  <p:handoutMasterIdLst>
    <p:handoutMasterId r:id="rId15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6357" autoAdjust="0"/>
  </p:normalViewPr>
  <p:slideViewPr>
    <p:cSldViewPr snapToGrid="0">
      <p:cViewPr varScale="1">
        <p:scale>
          <a:sx n="61" d="100"/>
          <a:sy n="61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2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7855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515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8742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837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2612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2237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8930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68847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09222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737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979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0037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8769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880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87404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23840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846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11/13/2023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0555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78" r:id="rId1"/>
    <p:sldLayoutId id="2147484779" r:id="rId2"/>
    <p:sldLayoutId id="2147484780" r:id="rId3"/>
    <p:sldLayoutId id="2147484781" r:id="rId4"/>
    <p:sldLayoutId id="2147484782" r:id="rId5"/>
    <p:sldLayoutId id="2147484783" r:id="rId6"/>
    <p:sldLayoutId id="2147484784" r:id="rId7"/>
    <p:sldLayoutId id="2147484785" r:id="rId8"/>
    <p:sldLayoutId id="2147484786" r:id="rId9"/>
    <p:sldLayoutId id="2147484787" r:id="rId10"/>
    <p:sldLayoutId id="2147484788" r:id="rId11"/>
    <p:sldLayoutId id="2147484789" r:id="rId12"/>
    <p:sldLayoutId id="2147484790" r:id="rId13"/>
    <p:sldLayoutId id="2147484791" r:id="rId14"/>
    <p:sldLayoutId id="2147484792" r:id="rId15"/>
    <p:sldLayoutId id="2147484793" r:id="rId16"/>
    <p:sldLayoutId id="21474847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132" descr="Background Shadow">
            <a:extLst>
              <a:ext uri="{FF2B5EF4-FFF2-40B4-BE49-F238E27FC236}">
                <a16:creationId xmlns:a16="http://schemas.microsoft.com/office/drawing/2014/main" xmlns="" id="{4DE6FB9F-89C3-4149-9C4B-8BA9F5CDA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982577"/>
            <a:ext cx="12192000" cy="1875423"/>
          </a:xfrm>
          <a:prstGeom prst="rect">
            <a:avLst/>
          </a:prstGeom>
        </p:spPr>
      </p:pic>
      <p:pic>
        <p:nvPicPr>
          <p:cNvPr id="118" name="Picture 117" descr="Close to ground shadow">
            <a:extLst>
              <a:ext uri="{FF2B5EF4-FFF2-40B4-BE49-F238E27FC236}">
                <a16:creationId xmlns:a16="http://schemas.microsoft.com/office/drawing/2014/main" xmlns="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0499" y="5251063"/>
            <a:ext cx="3314700" cy="952499"/>
          </a:xfrm>
          <a:prstGeom prst="rect">
            <a:avLst/>
          </a:prstGeom>
        </p:spPr>
      </p:pic>
      <p:pic>
        <p:nvPicPr>
          <p:cNvPr id="16" name="Picture 15" descr="Close to ground shadow">
            <a:extLst>
              <a:ext uri="{FF2B5EF4-FFF2-40B4-BE49-F238E27FC236}">
                <a16:creationId xmlns:a16="http://schemas.microsoft.com/office/drawing/2014/main" xmlns="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0684" y="5251063"/>
            <a:ext cx="3314700" cy="952499"/>
          </a:xfrm>
          <a:prstGeom prst="rect">
            <a:avLst/>
          </a:prstGeom>
        </p:spPr>
      </p:pic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C2D44B0A-E951-4486-9812-BBF899A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78399" y="4650849"/>
            <a:ext cx="1385981" cy="497472"/>
            <a:chOff x="1078399" y="4650849"/>
            <a:chExt cx="1385981" cy="49747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02547EC1-F8D9-472C-AE9B-A7270627D276}"/>
                </a:ext>
              </a:extLst>
            </p:cNvPr>
            <p:cNvSpPr/>
            <p:nvPr/>
          </p:nvSpPr>
          <p:spPr>
            <a:xfrm>
              <a:off x="1078399" y="465084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smtClean="0">
                  <a:solidFill>
                    <a:schemeClr val="bg1"/>
                  </a:solidFill>
                </a:rPr>
                <a:t>JENS MARTENSSON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0AE27A7C-3C52-4780-BB11-C860848B3767}"/>
                </a:ext>
              </a:extLst>
            </p:cNvPr>
            <p:cNvSpPr/>
            <p:nvPr/>
          </p:nvSpPr>
          <p:spPr>
            <a:xfrm>
              <a:off x="1096380" y="504032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Help Desk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FD42DA56-8A2C-408F-A1B9-126E3FEBEA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29374" y="4632537"/>
            <a:ext cx="1386733" cy="497472"/>
            <a:chOff x="2810778" y="4650849"/>
            <a:chExt cx="1386733" cy="49747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20926C4F-20DA-4450-AAC4-623D937CA088}"/>
                </a:ext>
              </a:extLst>
            </p:cNvPr>
            <p:cNvSpPr/>
            <p:nvPr/>
          </p:nvSpPr>
          <p:spPr>
            <a:xfrm>
              <a:off x="2810778" y="465084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IAN HANSSON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C548BA46-41AC-472A-BD9B-F656467E6F9F}"/>
                </a:ext>
              </a:extLst>
            </p:cNvPr>
            <p:cNvSpPr/>
            <p:nvPr/>
          </p:nvSpPr>
          <p:spPr>
            <a:xfrm>
              <a:off x="2829511" y="504032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Facilities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xmlns="" id="{CA71374E-55F7-44D5-8300-47A43A41D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996029" y="4650849"/>
            <a:ext cx="1386733" cy="497472"/>
            <a:chOff x="7996029" y="4650849"/>
            <a:chExt cx="1386733" cy="497472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4F99BE8E-1AC9-4D08-9546-F0B4EBD0FC52}"/>
                </a:ext>
              </a:extLst>
            </p:cNvPr>
            <p:cNvSpPr/>
            <p:nvPr/>
          </p:nvSpPr>
          <p:spPr>
            <a:xfrm>
              <a:off x="7996029" y="4650849"/>
              <a:ext cx="1368000" cy="4791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ALEXANDER MARTENSSON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6F6D2B6F-F2EC-46FE-ADD0-3D0EED1169A8}"/>
                </a:ext>
              </a:extLst>
            </p:cNvPr>
            <p:cNvSpPr/>
            <p:nvPr/>
          </p:nvSpPr>
          <p:spPr>
            <a:xfrm>
              <a:off x="8014762" y="504032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Prod. Manager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xmlns="" id="{F1BB04ED-85B2-403A-9B31-8926EF4BB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10778" y="5250203"/>
            <a:ext cx="1368000" cy="496786"/>
            <a:chOff x="2810778" y="5250203"/>
            <a:chExt cx="1368000" cy="496786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444568B4-5335-4A28-A690-400EC1AC1D33}"/>
                </a:ext>
              </a:extLst>
            </p:cNvPr>
            <p:cNvSpPr/>
            <p:nvPr/>
          </p:nvSpPr>
          <p:spPr>
            <a:xfrm>
              <a:off x="2810778" y="525020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IAN HANSSON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02CF8611-7A05-4FA6-BE18-830B4859ED90}"/>
                </a:ext>
              </a:extLst>
            </p:cNvPr>
            <p:cNvSpPr/>
            <p:nvPr/>
          </p:nvSpPr>
          <p:spPr>
            <a:xfrm>
              <a:off x="2810778" y="563898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Help Desk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xmlns="" id="{F7E0ACA6-9062-4440-BA0D-2B51D145EE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996029" y="5250203"/>
            <a:ext cx="1386733" cy="496786"/>
            <a:chOff x="7996029" y="5250203"/>
            <a:chExt cx="1386733" cy="496786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FA245BDF-EEB9-4F6D-9204-400C24431F8A}"/>
                </a:ext>
              </a:extLst>
            </p:cNvPr>
            <p:cNvSpPr/>
            <p:nvPr/>
          </p:nvSpPr>
          <p:spPr>
            <a:xfrm>
              <a:off x="7996029" y="5250203"/>
              <a:ext cx="1368000" cy="4791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IAN HANSSON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xmlns="" id="{B361AF93-5B8E-4E66-95D4-AA33AC626391}"/>
                </a:ext>
              </a:extLst>
            </p:cNvPr>
            <p:cNvSpPr/>
            <p:nvPr/>
          </p:nvSpPr>
          <p:spPr>
            <a:xfrm>
              <a:off x="8014762" y="563898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Prod. Manager</a:t>
              </a:r>
            </a:p>
          </p:txBody>
        </p:sp>
      </p:grpSp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438586" y="418765"/>
            <a:ext cx="10131425" cy="48042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Organization CHART</a:t>
            </a:r>
          </a:p>
        </p:txBody>
      </p:sp>
      <p:sp>
        <p:nvSpPr>
          <p:cNvPr id="74" name="Rectangle 73" descr="decorative element">
            <a:extLst>
              <a:ext uri="{FF2B5EF4-FFF2-40B4-BE49-F238E27FC236}">
                <a16:creationId xmlns:a16="http://schemas.microsoft.com/office/drawing/2014/main" xmlns="" id="{B7966ED9-F744-4C51-AD4E-E4FBE28F0E89}"/>
              </a:ext>
            </a:extLst>
          </p:cNvPr>
          <p:cNvSpPr/>
          <p:nvPr/>
        </p:nvSpPr>
        <p:spPr>
          <a:xfrm>
            <a:off x="1820805" y="6385235"/>
            <a:ext cx="108000" cy="1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</a:endParaRPr>
          </a:p>
        </p:txBody>
      </p:sp>
      <p:sp>
        <p:nvSpPr>
          <p:cNvPr id="77" name="Rectangle 76" descr="decorative element">
            <a:extLst>
              <a:ext uri="{FF2B5EF4-FFF2-40B4-BE49-F238E27FC236}">
                <a16:creationId xmlns:a16="http://schemas.microsoft.com/office/drawing/2014/main" xmlns="" id="{4F529341-8FA5-47B2-9E15-194CDF1D9DDA}"/>
              </a:ext>
            </a:extLst>
          </p:cNvPr>
          <p:cNvSpPr/>
          <p:nvPr/>
        </p:nvSpPr>
        <p:spPr>
          <a:xfrm>
            <a:off x="1192782" y="6385235"/>
            <a:ext cx="108000" cy="10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</a:endParaRPr>
          </a:p>
        </p:txBody>
      </p:sp>
      <p:sp>
        <p:nvSpPr>
          <p:cNvPr id="78" name="Rectangle 77" descr="decorative element">
            <a:extLst>
              <a:ext uri="{FF2B5EF4-FFF2-40B4-BE49-F238E27FC236}">
                <a16:creationId xmlns:a16="http://schemas.microsoft.com/office/drawing/2014/main" xmlns="" id="{EDFF40B5-1A93-4EDA-B68E-1A9D8E19D605}"/>
              </a:ext>
            </a:extLst>
          </p:cNvPr>
          <p:cNvSpPr/>
          <p:nvPr/>
        </p:nvSpPr>
        <p:spPr>
          <a:xfrm>
            <a:off x="563407" y="6385235"/>
            <a:ext cx="108000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</a:endParaRPr>
          </a:p>
        </p:txBody>
      </p:sp>
      <p:sp>
        <p:nvSpPr>
          <p:cNvPr id="79" name="Rectangle 78" descr="decorative element">
            <a:extLst>
              <a:ext uri="{FF2B5EF4-FFF2-40B4-BE49-F238E27FC236}">
                <a16:creationId xmlns:a16="http://schemas.microsoft.com/office/drawing/2014/main" xmlns="" id="{BA1E13D3-E68D-46A4-A4EA-68F8BB9B8BDA}"/>
              </a:ext>
            </a:extLst>
          </p:cNvPr>
          <p:cNvSpPr/>
          <p:nvPr/>
        </p:nvSpPr>
        <p:spPr>
          <a:xfrm>
            <a:off x="704347" y="6385235"/>
            <a:ext cx="542435" cy="108000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</a:rPr>
              <a:t>Domestic</a:t>
            </a:r>
          </a:p>
        </p:txBody>
      </p:sp>
      <p:sp>
        <p:nvSpPr>
          <p:cNvPr id="80" name="Rectangle 79" descr="decorative element">
            <a:extLst>
              <a:ext uri="{FF2B5EF4-FFF2-40B4-BE49-F238E27FC236}">
                <a16:creationId xmlns:a16="http://schemas.microsoft.com/office/drawing/2014/main" xmlns="" id="{DBD7CA8D-3635-4C1A-A9A1-D1053B519FF7}"/>
              </a:ext>
            </a:extLst>
          </p:cNvPr>
          <p:cNvSpPr/>
          <p:nvPr/>
        </p:nvSpPr>
        <p:spPr>
          <a:xfrm>
            <a:off x="1335533" y="6385235"/>
            <a:ext cx="486599" cy="108000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</a:rPr>
              <a:t>National</a:t>
            </a:r>
          </a:p>
        </p:txBody>
      </p:sp>
      <p:sp>
        <p:nvSpPr>
          <p:cNvPr id="81" name="Rectangle 80" descr="decorative element">
            <a:extLst>
              <a:ext uri="{FF2B5EF4-FFF2-40B4-BE49-F238E27FC236}">
                <a16:creationId xmlns:a16="http://schemas.microsoft.com/office/drawing/2014/main" xmlns="" id="{3A779433-1A34-4B86-ADEE-BBB2F01C2FDA}"/>
              </a:ext>
            </a:extLst>
          </p:cNvPr>
          <p:cNvSpPr/>
          <p:nvPr/>
        </p:nvSpPr>
        <p:spPr>
          <a:xfrm>
            <a:off x="1978420" y="6385235"/>
            <a:ext cx="629350" cy="108000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</a:rPr>
              <a:t>International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D54DA3D9-59D0-4F4F-983C-A76D2B3CC3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77429" y="3090121"/>
            <a:ext cx="1389332" cy="544407"/>
            <a:chOff x="1077429" y="3090121"/>
            <a:chExt cx="1389332" cy="54440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29A321-0399-4DB3-824C-DA4E14750813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</a:rPr>
                <a:t>AUGUST BERGQVIST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7DE93077-A072-4F71-B4E5-B6914C0904BB}"/>
                </a:ext>
              </a:extLst>
            </p:cNvPr>
            <p:cNvSpPr/>
            <p:nvPr/>
          </p:nvSpPr>
          <p:spPr>
            <a:xfrm>
              <a:off x="1098761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bg1"/>
                  </a:solidFill>
                </a:rPr>
                <a:t>VP Finance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xmlns="" id="{07C53C7C-9C75-4E6E-9500-2316F030F3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77429" y="4051495"/>
            <a:ext cx="1386951" cy="498158"/>
            <a:chOff x="1077429" y="4051495"/>
            <a:chExt cx="1386951" cy="49815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C528EB85-15F8-42A3-98E3-2D8D1CD414EE}"/>
                </a:ext>
              </a:extLst>
            </p:cNvPr>
            <p:cNvSpPr/>
            <p:nvPr/>
          </p:nvSpPr>
          <p:spPr>
            <a:xfrm>
              <a:off x="1077429" y="4051495"/>
              <a:ext cx="1368000" cy="479160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ALEXANDER MARTENSSON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8C6A703-BEF9-4430-ACCD-990190E45411}"/>
                </a:ext>
              </a:extLst>
            </p:cNvPr>
            <p:cNvSpPr/>
            <p:nvPr/>
          </p:nvSpPr>
          <p:spPr>
            <a:xfrm>
              <a:off x="1096380" y="4441653"/>
              <a:ext cx="1368000" cy="108000"/>
            </a:xfrm>
            <a:prstGeom prst="rect">
              <a:avLst/>
            </a:prstGeom>
            <a:grpFill/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Accounting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6B70B1D5-F5F8-429D-818A-E1CFA491E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10778" y="3090121"/>
            <a:ext cx="1386596" cy="544407"/>
            <a:chOff x="2810778" y="3090121"/>
            <a:chExt cx="1386596" cy="54440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56964EBE-33D8-40BB-B16A-3066802FB416}"/>
                </a:ext>
              </a:extLst>
            </p:cNvPr>
            <p:cNvSpPr/>
            <p:nvPr/>
          </p:nvSpPr>
          <p:spPr>
            <a:xfrm>
              <a:off x="2810778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</a:rPr>
                <a:t>ALLAN MATTSSON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VP Technology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xmlns="" id="{91583C73-E927-4193-8569-B83152B726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10778" y="4051495"/>
            <a:ext cx="1386596" cy="498158"/>
            <a:chOff x="2810778" y="4051495"/>
            <a:chExt cx="1386596" cy="49815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F2350EF6-B24B-41AA-B3DC-F43A3BC6578A}"/>
                </a:ext>
              </a:extLst>
            </p:cNvPr>
            <p:cNvSpPr/>
            <p:nvPr/>
          </p:nvSpPr>
          <p:spPr>
            <a:xfrm>
              <a:off x="281077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ANGELICA ASTROM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CCCB8C39-02E6-4BD6-9530-CEB60AE131E0}"/>
                </a:ext>
              </a:extLst>
            </p:cNvPr>
            <p:cNvSpPr/>
            <p:nvPr/>
          </p:nvSpPr>
          <p:spPr>
            <a:xfrm>
              <a:off x="2829374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Help Desk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1D0C17FD-0081-40EF-A9FD-74C7001B88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44127" y="3090121"/>
            <a:ext cx="1388313" cy="544407"/>
            <a:chOff x="4544127" y="3090121"/>
            <a:chExt cx="1388313" cy="54440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FLORA BERGGREN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VP Operations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xmlns="" id="{A7FDD8A7-CFFE-444B-B060-3135DC79A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44127" y="4051495"/>
            <a:ext cx="1388313" cy="498158"/>
            <a:chOff x="4544127" y="4051495"/>
            <a:chExt cx="1388313" cy="49815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D40A1091-7963-4FCA-B6AC-CF2BAC353AB4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IAN HANSSON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2B15FDBC-A1A2-4EF5-8C71-FAA9372402A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Facilities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86A6D505-4CAD-4827-A8B4-1F7AC0D804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77476" y="3090121"/>
            <a:ext cx="1389615" cy="544407"/>
            <a:chOff x="6277476" y="3090121"/>
            <a:chExt cx="1389615" cy="544407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7680BFC0-C377-43B7-B23F-4331CD268525}"/>
                </a:ext>
              </a:extLst>
            </p:cNvPr>
            <p:cNvSpPr/>
            <p:nvPr/>
          </p:nvSpPr>
          <p:spPr>
            <a:xfrm>
              <a:off x="6277476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MIRA KARLSSON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69AD1D87-4B90-4FEC-8865-92DD51544D7D}"/>
                </a:ext>
              </a:extLst>
            </p:cNvPr>
            <p:cNvSpPr/>
            <p:nvPr/>
          </p:nvSpPr>
          <p:spPr>
            <a:xfrm>
              <a:off x="6299091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VP Marketing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xmlns="" id="{04579025-F527-4A55-A6B5-338B383A1A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77476" y="4051495"/>
            <a:ext cx="1386440" cy="498158"/>
            <a:chOff x="6277476" y="4051495"/>
            <a:chExt cx="1386440" cy="49815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C272C496-4A46-4123-A5F8-40592F71F89A}"/>
                </a:ext>
              </a:extLst>
            </p:cNvPr>
            <p:cNvSpPr/>
            <p:nvPr/>
          </p:nvSpPr>
          <p:spPr>
            <a:xfrm>
              <a:off x="6277476" y="4051495"/>
              <a:ext cx="1368000" cy="4791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APRIL HANSSON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C0583B2E-1A07-48B4-8107-B43A7385C451}"/>
                </a:ext>
              </a:extLst>
            </p:cNvPr>
            <p:cNvSpPr/>
            <p:nvPr/>
          </p:nvSpPr>
          <p:spPr>
            <a:xfrm>
              <a:off x="6295916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Project Manager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xmlns="" id="{E4B64F0C-D8B5-4B34-A22A-D85D0F7D2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10825" y="3090121"/>
            <a:ext cx="1386544" cy="544407"/>
            <a:chOff x="8010825" y="3090121"/>
            <a:chExt cx="1386544" cy="54440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FDBD7287-E572-4289-A072-B39B574151C1}"/>
                </a:ext>
              </a:extLst>
            </p:cNvPr>
            <p:cNvSpPr/>
            <p:nvPr/>
          </p:nvSpPr>
          <p:spPr>
            <a:xfrm>
              <a:off x="8010825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>
              <a:solidFill>
                <a:schemeClr val="bg1">
                  <a:lumMod val="85000"/>
                </a:schemeClr>
              </a:solidFill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KALLE PERSSON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B90170B1-F933-4621-B15D-52CA42553300}"/>
                </a:ext>
              </a:extLst>
            </p:cNvPr>
            <p:cNvSpPr/>
            <p:nvPr/>
          </p:nvSpPr>
          <p:spPr>
            <a:xfrm>
              <a:off x="8029369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bg1"/>
                  </a:solidFill>
                </a:rPr>
                <a:t>VP Production</a:t>
              </a: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xmlns="" id="{95741A74-6DB1-40BD-9452-1999AAD48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996029" y="4051495"/>
            <a:ext cx="1386733" cy="498158"/>
            <a:chOff x="7996029" y="4051495"/>
            <a:chExt cx="1386733" cy="49815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FF9EF12D-D119-41E7-90F8-A9AB35D26DCB}"/>
                </a:ext>
              </a:extLst>
            </p:cNvPr>
            <p:cNvSpPr/>
            <p:nvPr/>
          </p:nvSpPr>
          <p:spPr>
            <a:xfrm>
              <a:off x="7996029" y="4051495"/>
              <a:ext cx="1368000" cy="4791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JENS MARTENSSON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35581420-027B-4CC3-91B9-A4B8D2A8A4AA}"/>
                </a:ext>
              </a:extLst>
            </p:cNvPr>
            <p:cNvSpPr/>
            <p:nvPr/>
          </p:nvSpPr>
          <p:spPr>
            <a:xfrm>
              <a:off x="8014762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Prod. Manager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484B9E92-D14A-4F75-88C6-459716737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44174" y="3090121"/>
            <a:ext cx="1387558" cy="544407"/>
            <a:chOff x="9744174" y="3090121"/>
            <a:chExt cx="1387558" cy="54440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AD59A8A5-B7C2-4281-BC49-3B1FBAB6F7EA}"/>
                </a:ext>
              </a:extLst>
            </p:cNvPr>
            <p:cNvSpPr/>
            <p:nvPr/>
          </p:nvSpPr>
          <p:spPr>
            <a:xfrm>
              <a:off x="9744174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>
              <a:solidFill>
                <a:schemeClr val="bg1">
                  <a:lumMod val="85000"/>
                </a:schemeClr>
              </a:solidFill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tx1"/>
                  </a:solidFill>
                </a:rPr>
                <a:t>VICTORIA PERSSON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706FC325-8328-441D-A7A0-0325372DC7CD}"/>
                </a:ext>
              </a:extLst>
            </p:cNvPr>
            <p:cNvSpPr/>
            <p:nvPr/>
          </p:nvSpPr>
          <p:spPr>
            <a:xfrm>
              <a:off x="9763732" y="3526528"/>
              <a:ext cx="136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glow rad="254000">
                <a:schemeClr val="accent3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bg1"/>
                  </a:solidFill>
                </a:rPr>
                <a:t>VP Transportation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xmlns="" id="{D9FD4753-DC7F-493C-BE0B-6373C7C76B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44174" y="4051495"/>
            <a:ext cx="1387558" cy="498158"/>
            <a:chOff x="9744174" y="4051495"/>
            <a:chExt cx="1387558" cy="49815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69BC14A2-DB10-4691-83A0-958F175A562C}"/>
                </a:ext>
              </a:extLst>
            </p:cNvPr>
            <p:cNvSpPr/>
            <p:nvPr/>
          </p:nvSpPr>
          <p:spPr>
            <a:xfrm>
              <a:off x="9744174" y="4051495"/>
              <a:ext cx="1368000" cy="4791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ANGELICA HANSSON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40819124-A8DB-415A-8AA5-9DB14B8A4EFC}"/>
                </a:ext>
              </a:extLst>
            </p:cNvPr>
            <p:cNvSpPr/>
            <p:nvPr/>
          </p:nvSpPr>
          <p:spPr>
            <a:xfrm>
              <a:off x="9763732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Dispatch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279F32E5-94F0-43DF-8EB6-84CFB7684F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33479" y="2003075"/>
            <a:ext cx="1368000" cy="511431"/>
            <a:chOff x="3733479" y="2003075"/>
            <a:chExt cx="1368000" cy="51143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D3BF366-C6D6-4588-8DC7-E9D4BF741B5D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VICTORIA LINDQVIST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F95AFA1E-C54C-4434-8CB7-B301294DBE98}"/>
                </a:ext>
              </a:extLst>
            </p:cNvPr>
            <p:cNvSpPr/>
            <p:nvPr/>
          </p:nvSpPr>
          <p:spPr>
            <a:xfrm>
              <a:off x="3733479" y="2406506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bg1"/>
                  </a:solidFill>
                  <a:ea typeface="+mn-ea"/>
                  <a:cs typeface="+mn-cs"/>
                </a:rPr>
                <a:t>Executive</a:t>
              </a:r>
              <a:r>
                <a:rPr lang="en-US" sz="900" kern="1200" dirty="0">
                  <a:solidFill>
                    <a:schemeClr val="bg1"/>
                  </a:solidFill>
                </a:rPr>
                <a:t> Assistant</a:t>
              </a:r>
            </a:p>
          </p:txBody>
        </p:sp>
      </p:grp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 descr="decorative element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decorative element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xmlns="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6000" y="1040449"/>
            <a:ext cx="2160000" cy="511431"/>
            <a:chOff x="5016000" y="1040449"/>
            <a:chExt cx="2160000" cy="51143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MIRJAM NILSSON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>
                  <a:solidFill>
                    <a:schemeClr val="bg1"/>
                  </a:solidFill>
                  <a:ea typeface="+mn-ea"/>
                  <a:cs typeface="+mn-cs"/>
                </a:rPr>
                <a:t>President</a:t>
              </a:r>
            </a:p>
          </p:txBody>
        </p:sp>
      </p:grp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Connector: Elbow 6" descr="decorative element">
            <a:extLst>
              <a:ext uri="{FF2B5EF4-FFF2-40B4-BE49-F238E27FC236}">
                <a16:creationId xmlns:a16="http://schemas.microsoft.com/office/drawing/2014/main" xmlns="" id="{1C54223A-2F2C-4434-A30B-92D8CEE93CF0}"/>
              </a:ext>
            </a:extLst>
          </p:cNvPr>
          <p:cNvCxnSpPr>
            <a:cxnSpLocks/>
            <a:stCxn id="95" idx="4"/>
            <a:endCxn id="5" idx="0"/>
          </p:cNvCxnSpPr>
          <p:nvPr/>
        </p:nvCxnSpPr>
        <p:spPr>
          <a:xfrm rot="5400000">
            <a:off x="3258236" y="141224"/>
            <a:ext cx="1343129" cy="4332403"/>
          </a:xfrm>
          <a:prstGeom prst="bentConnector3">
            <a:avLst>
              <a:gd name="adj1" fmla="val 88295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 descr="decorative element">
            <a:extLst>
              <a:ext uri="{FF2B5EF4-FFF2-40B4-BE49-F238E27FC236}">
                <a16:creationId xmlns:a16="http://schemas.microsoft.com/office/drawing/2014/main" xmlns="" id="{185DC171-E6CD-4880-8EF4-7E0DB7F6C2B2}"/>
              </a:ext>
            </a:extLst>
          </p:cNvPr>
          <p:cNvCxnSpPr>
            <a:cxnSpLocks/>
            <a:stCxn id="95" idx="4"/>
            <a:endCxn id="94" idx="0"/>
          </p:cNvCxnSpPr>
          <p:nvPr/>
        </p:nvCxnSpPr>
        <p:spPr>
          <a:xfrm rot="16200000" flipH="1">
            <a:off x="7590581" y="141280"/>
            <a:ext cx="1343129" cy="4332289"/>
          </a:xfrm>
          <a:prstGeom prst="bentConnector3">
            <a:avLst>
              <a:gd name="adj1" fmla="val 88295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 descr="decorative element">
            <a:extLst>
              <a:ext uri="{FF2B5EF4-FFF2-40B4-BE49-F238E27FC236}">
                <a16:creationId xmlns:a16="http://schemas.microsoft.com/office/drawing/2014/main" xmlns="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530861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xmlns="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240917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descr="decorative element">
            <a:extLst>
              <a:ext uri="{FF2B5EF4-FFF2-40B4-BE49-F238E27FC236}">
                <a16:creationId xmlns:a16="http://schemas.microsoft.com/office/drawing/2014/main" xmlns="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6950973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 descr="decorative element">
            <a:extLst>
              <a:ext uri="{FF2B5EF4-FFF2-40B4-BE49-F238E27FC236}">
                <a16:creationId xmlns:a16="http://schemas.microsoft.com/office/drawing/2014/main" xmlns="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8661029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 descr="decorative element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-989997" y="-74176"/>
            <a:ext cx="10559666" cy="34163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RELATIVE PRONOUNS 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RELATIVE CLAUSES</a:t>
            </a:r>
          </a:p>
          <a:p>
            <a:pPr algn="ctr"/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</a:t>
            </a:r>
            <a:r>
              <a:rPr lang="el-GR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ΑΦΟΡΙΚΕ ΑΝΤΩΝΥΜΙΕΣ</a:t>
            </a:r>
          </a:p>
          <a:p>
            <a:pPr algn="ctr"/>
            <a:r>
              <a:rPr lang="el-G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ΑΝΑΦΟΡΙΚΕΣ ΠΡΟΤΑΣΕΙΣ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3109667" y="3339945"/>
            <a:ext cx="14241399" cy="258532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Ο ΟΠΟΙΟΣ, Η ΟΠΟΙΑ, ΟΙ ΟΠΟΙΕΣ/ΟΙ</a:t>
            </a:r>
          </a:p>
          <a:p>
            <a:pPr algn="ctr"/>
            <a:r>
              <a:rPr lang="el-G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ΤΑ ΟΠΟΙΑ, ΤΩΝ ΟΠΟΙΩΝ, ΤΟΥΣ ΟΠΟΙΟΥΣ, </a:t>
            </a:r>
          </a:p>
          <a:p>
            <a:pPr algn="ctr"/>
            <a:r>
              <a:rPr lang="el-G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ΟΠΟΥ, ΟΤΑΝ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00826" y="4055547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 text here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RELATIVE PRONOUNS: </a:t>
            </a: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ΑΝΑΦΟΡΙΚΕΣ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RELATIVE CLAUSES :</a:t>
            </a: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ΠΡΟΤΑΣΕΙΣ</a:t>
            </a:r>
            <a:b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Χρησιμοποιώ μια αναφορική αντωνυμία, ενώνοντας δυο προτάσεις (κύρια και αναφορική) για να διευκρινίσω συγκεκριμένα για ποιόν μιλώ και να δώσω επιπλέον πληροφορίες, για κάποιον/α, ή κάτι. </a:t>
            </a:r>
            <a:r>
              <a:rPr lang="el-GR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l-GR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14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WHO- WHICH- THAT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WHOSE-WHOM-WHERE-WHEN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n-US" dirty="0" smtClean="0"/>
              <a:t>WHO: </a:t>
            </a:r>
            <a:r>
              <a:rPr lang="el-GR" dirty="0" smtClean="0"/>
              <a:t>  Τ</a:t>
            </a:r>
            <a:r>
              <a:rPr lang="en-US" dirty="0" smtClean="0"/>
              <a:t>his is the actress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n-US" dirty="0" smtClean="0"/>
              <a:t> has just moved next door.</a:t>
            </a:r>
          </a:p>
          <a:p>
            <a:r>
              <a:rPr lang="en-US" dirty="0" smtClean="0"/>
              <a:t>Is that the boy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n-US" dirty="0" smtClean="0"/>
              <a:t> YOU met yesterday?</a:t>
            </a:r>
          </a:p>
          <a:p>
            <a:endParaRPr lang="en-US" dirty="0"/>
          </a:p>
          <a:p>
            <a:r>
              <a:rPr lang="el-GR" dirty="0" smtClean="0"/>
              <a:t>Αναφέρεται σε πρόσωπα και σημαίνει ο οποίος, η οποία</a:t>
            </a:r>
          </a:p>
          <a:p>
            <a:r>
              <a:rPr lang="el-GR" dirty="0" smtClean="0"/>
              <a:t>Μπορεί να αναφέρεται στο υποκείμενο ή στο αντικείμενο της πρότασης</a:t>
            </a:r>
          </a:p>
          <a:p>
            <a:r>
              <a:rPr lang="el-GR" dirty="0" smtClean="0"/>
              <a:t>Καταλαβαίνουμε τι/ ποιόν προσδιορίζει γιατί ακολουθεί αμέσως μετά </a:t>
            </a:r>
            <a:r>
              <a:rPr lang="en-US" dirty="0" smtClean="0"/>
              <a:t>: the boy who…, the woman who(m)…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91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: A</a:t>
            </a:r>
            <a:r>
              <a:rPr lang="el-GR" dirty="0" smtClean="0"/>
              <a:t>ναφέρεται σε ζώα ή πράγματα και σημαίνει το οποίο, τα οποία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54014"/>
            <a:ext cx="8946541" cy="3694385"/>
          </a:xfrm>
        </p:spPr>
        <p:txBody>
          <a:bodyPr/>
          <a:lstStyle/>
          <a:p>
            <a:endParaRPr lang="el-GR" dirty="0" smtClean="0"/>
          </a:p>
          <a:p>
            <a:r>
              <a:rPr lang="en-US" dirty="0" smtClean="0"/>
              <a:t>The box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which</a:t>
            </a:r>
            <a:r>
              <a:rPr lang="en-US" dirty="0" smtClean="0"/>
              <a:t> is on that table is very heavy.</a:t>
            </a:r>
          </a:p>
          <a:p>
            <a:r>
              <a:rPr lang="en-US" dirty="0" smtClean="0"/>
              <a:t>I must return the book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which</a:t>
            </a:r>
            <a:r>
              <a:rPr lang="en-US" dirty="0" smtClean="0"/>
              <a:t> I borrowed from </a:t>
            </a:r>
            <a:br>
              <a:rPr lang="en-US" dirty="0" smtClean="0"/>
            </a:br>
            <a:r>
              <a:rPr lang="en-US" dirty="0" smtClean="0"/>
              <a:t>Tom.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Whom : </a:t>
            </a:r>
            <a:r>
              <a:rPr lang="el-GR" dirty="0" smtClean="0"/>
              <a:t>αναφέρεται σε πρόσωπα και σημαίνει τον οποίο, την  οποία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r>
              <a:rPr lang="en-US" dirty="0" smtClean="0"/>
              <a:t>:</a:t>
            </a:r>
            <a:r>
              <a:rPr lang="el-GR" dirty="0" smtClean="0"/>
              <a:t> το </a:t>
            </a:r>
            <a:r>
              <a:rPr lang="en-US" u="sng" dirty="0" smtClean="0">
                <a:solidFill>
                  <a:schemeClr val="bg1"/>
                </a:solidFill>
              </a:rPr>
              <a:t>whom</a:t>
            </a:r>
            <a:r>
              <a:rPr lang="en-US" dirty="0" smtClean="0"/>
              <a:t> </a:t>
            </a:r>
            <a:r>
              <a:rPr lang="el-GR" dirty="0" smtClean="0"/>
              <a:t>μπαίνει στη θέση  του </a:t>
            </a:r>
            <a:r>
              <a:rPr lang="en-US" u="sng" dirty="0" smtClean="0">
                <a:solidFill>
                  <a:schemeClr val="bg1"/>
                </a:solidFill>
              </a:rPr>
              <a:t>who</a:t>
            </a:r>
            <a:r>
              <a:rPr lang="en-US" dirty="0" smtClean="0"/>
              <a:t> </a:t>
            </a:r>
            <a:r>
              <a:rPr lang="el-GR" dirty="0" smtClean="0"/>
              <a:t> ως αντικείμενο στο ρήμα ή μετά από προθέσεις</a:t>
            </a:r>
          </a:p>
          <a:p>
            <a:r>
              <a:rPr lang="en-US" dirty="0" smtClean="0"/>
              <a:t>Is that the boy whom you met yesterday?</a:t>
            </a:r>
          </a:p>
          <a:p>
            <a:r>
              <a:rPr lang="en-US" dirty="0" smtClean="0"/>
              <a:t>Those are the managers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with whom </a:t>
            </a:r>
            <a:r>
              <a:rPr lang="en-US" dirty="0" smtClean="0"/>
              <a:t>I work. 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BUT:</a:t>
            </a:r>
            <a:r>
              <a:rPr lang="en-US" dirty="0" smtClean="0"/>
              <a:t> Those are the managers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n-US" dirty="0" smtClean="0"/>
              <a:t> I work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with.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Whose: </a:t>
            </a:r>
            <a:r>
              <a:rPr lang="el-GR" dirty="0" smtClean="0"/>
              <a:t>αναφέρεται στον κτήτορα και σημαίνει του οποίου,της οποίας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Emma is going to school with a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girl whose </a:t>
            </a:r>
            <a:r>
              <a:rPr lang="en-US" dirty="0" smtClean="0"/>
              <a:t>mother is a therapist. </a:t>
            </a:r>
          </a:p>
          <a:p>
            <a:endParaRPr lang="en-US" dirty="0"/>
          </a:p>
          <a:p>
            <a:r>
              <a:rPr lang="en-US" dirty="0" smtClean="0"/>
              <a:t>SOS : NOT : Whose </a:t>
            </a:r>
            <a:r>
              <a:rPr lang="en-US" strike="sngStrike" dirty="0" smtClean="0"/>
              <a:t>her </a:t>
            </a:r>
            <a:r>
              <a:rPr lang="en-US" dirty="0" smtClean="0"/>
              <a:t>mother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THAT: who(m), which, when</a:t>
            </a:r>
            <a:r>
              <a:rPr lang="el-GR" dirty="0" smtClean="0"/>
              <a:t> σημα</a:t>
            </a:r>
            <a:r>
              <a:rPr lang="el-GR" dirty="0"/>
              <a:t>ί</a:t>
            </a:r>
            <a:r>
              <a:rPr lang="el-GR" dirty="0" smtClean="0"/>
              <a:t>νει ο,η οποίος/α, που/ όπου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Αντικαθιστά τις πιο πάνω αντωνυμίες, αλλά </a:t>
            </a:r>
            <a:r>
              <a:rPr lang="en-US" dirty="0" smtClean="0"/>
              <a:t>MONO </a:t>
            </a:r>
            <a:r>
              <a:rPr lang="el-GR" dirty="0" smtClean="0"/>
              <a:t>σε προτάσεις που ονομάζονται </a:t>
            </a:r>
            <a:r>
              <a:rPr lang="en-US" dirty="0" smtClean="0"/>
              <a:t>defining</a:t>
            </a:r>
            <a:r>
              <a:rPr lang="el-GR" dirty="0" smtClean="0"/>
              <a:t>. </a:t>
            </a:r>
            <a:r>
              <a:rPr lang="en-US" dirty="0" smtClean="0"/>
              <a:t> 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That is the man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that/ who </a:t>
            </a:r>
            <a:r>
              <a:rPr lang="en-US" dirty="0" smtClean="0"/>
              <a:t>stole my phone!</a:t>
            </a:r>
          </a:p>
          <a:p>
            <a:r>
              <a:rPr lang="en-US" dirty="0" smtClean="0"/>
              <a:t>Can you see the car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that / which </a:t>
            </a:r>
            <a:r>
              <a:rPr lang="en-US" dirty="0" smtClean="0"/>
              <a:t>is coming?</a:t>
            </a:r>
          </a:p>
          <a:p>
            <a:r>
              <a:rPr lang="en-US" dirty="0" smtClean="0"/>
              <a:t>Was it this or the last week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that/ when </a:t>
            </a:r>
            <a:r>
              <a:rPr lang="en-US" dirty="0" smtClean="0"/>
              <a:t>you travelled to Syros?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Where: </a:t>
            </a:r>
            <a:r>
              <a:rPr lang="el-GR" dirty="0" smtClean="0"/>
              <a:t>Αναφέρεται στον τόπο και σημαίνει που/ όπου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733" y="1853248"/>
            <a:ext cx="8946541" cy="4195481"/>
          </a:xfrm>
        </p:spPr>
        <p:txBody>
          <a:bodyPr/>
          <a:lstStyle/>
          <a:p>
            <a:r>
              <a:rPr lang="en-US" dirty="0" smtClean="0"/>
              <a:t>Let’s go to the same place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</a:t>
            </a:r>
            <a:r>
              <a:rPr lang="en-US" dirty="0" smtClean="0"/>
              <a:t> we went last Sunday!</a:t>
            </a:r>
          </a:p>
          <a:p>
            <a:endParaRPr lang="en-US" dirty="0"/>
          </a:p>
          <a:p>
            <a:r>
              <a:rPr lang="en-US" dirty="0" smtClean="0"/>
              <a:t>For places you can </a:t>
            </a:r>
            <a:r>
              <a:rPr lang="en-US" dirty="0"/>
              <a:t>a</a:t>
            </a:r>
            <a:r>
              <a:rPr lang="en-US" dirty="0" smtClean="0"/>
              <a:t>lso say “in which” :</a:t>
            </a:r>
          </a:p>
          <a:p>
            <a:r>
              <a:rPr lang="en-US" dirty="0" smtClean="0"/>
              <a:t> Let’s go to the same place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in which </a:t>
            </a:r>
            <a:r>
              <a:rPr lang="en-US" dirty="0" smtClean="0"/>
              <a:t>we went last Sunday!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0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When: </a:t>
            </a:r>
            <a:r>
              <a:rPr lang="el-GR" dirty="0" smtClean="0"/>
              <a:t>αναφέρεται στον χρόνο και σημαίνει που / όταν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She will never forget the day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when</a:t>
            </a:r>
            <a:r>
              <a:rPr lang="en-US" dirty="0" smtClean="0"/>
              <a:t> her son was born!</a:t>
            </a:r>
          </a:p>
          <a:p>
            <a:r>
              <a:rPr lang="en-US" dirty="0" smtClean="0"/>
              <a:t>George does not remember the time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when</a:t>
            </a:r>
            <a:r>
              <a:rPr lang="en-US" dirty="0" smtClean="0"/>
              <a:t> his parents were in Paris.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>WHO - WHICH- THAT- 
WHOSE - WHOM-  WHERE- WHEN</MediaServiceKeyPoint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0DE65C-3715-41A1-996C-103EA7902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2AD4FE-5267-4953-9D66-004581AED1F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082A0F6-5C05-4A60-9DD8-B772877A4F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451</Words>
  <Application>Microsoft Office PowerPoint</Application>
  <PresentationFormat>Widescreen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Organization CHART</vt:lpstr>
      <vt:lpstr>RELATIVE PRONOUNS: ΑΝΑΦΟΡΙΚΕΣ  RELATIVE CLAUSES : ΠΡΟΤΑΣΕΙΣ Χρησιμοποιώ μια αναφορική αντωνυμία, ενώνοντας δυο προτάσεις (κύρια και αναφορική) για να διευκρινίσω συγκεκριμένα για ποιόν μιλώ και να δώσω επιπλέον πληροφορίες, για κάποιον/α, ή κάτι.  </vt:lpstr>
      <vt:lpstr>WHO- WHICH- THAT WHOSE-WHOM-WHERE-WHEN</vt:lpstr>
      <vt:lpstr>Which : Aναφέρεται σε ζώα ή πράγματα και σημαίνει το οποίο, τα οποία</vt:lpstr>
      <vt:lpstr>Whom : αναφέρεται σε πρόσωπα και σημαίνει τον οποίο, την  οποία</vt:lpstr>
      <vt:lpstr>Whose: αναφέρεται στον κτήτορα και σημαίνει του οποίου,της οποίας</vt:lpstr>
      <vt:lpstr>THAT: who(m), which, when σημαίνει ο,η οποίος/α, που/ όπου</vt:lpstr>
      <vt:lpstr>Where: Αναφέρεται στον τόπο και σημαίνει που/ όπου</vt:lpstr>
      <vt:lpstr>When: αναφέρεται στον χρόνο και σημαίνει που / όταν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PRONOUNS-CLAUSES</dc:title>
  <dc:creator/>
  <cp:lastModifiedBy/>
  <cp:revision>1</cp:revision>
  <dcterms:created xsi:type="dcterms:W3CDTF">2023-11-13T21:14:08Z</dcterms:created>
  <dcterms:modified xsi:type="dcterms:W3CDTF">2023-11-13T22:15:10Z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