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1"/>
  </p:notesMasterIdLst>
  <p:sldIdLst>
    <p:sldId id="256" r:id="rId2"/>
    <p:sldId id="266" r:id="rId3"/>
    <p:sldId id="257" r:id="rId4"/>
    <p:sldId id="258" r:id="rId5"/>
    <p:sldId id="259" r:id="rId6"/>
    <p:sldId id="264" r:id="rId7"/>
    <p:sldId id="265" r:id="rId8"/>
    <p:sldId id="261" r:id="rId9"/>
    <p:sldId id="262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8F2EC3-15DE-47BE-BB31-09AF7BABBE93}" type="datetimeFigureOut">
              <a:rPr lang="el-GR" smtClean="0"/>
              <a:t>17/4/2022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1170F8-9157-4113-998D-908F4026950D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8867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1170F8-9157-4113-998D-908F4026950D}" type="slidenum">
              <a:rPr lang="el-GR" smtClean="0"/>
              <a:t>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08308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436A-687C-4AFE-B48E-05C6B1741A09}" type="datetimeFigureOut">
              <a:rPr lang="el-GR" smtClean="0"/>
              <a:pPr/>
              <a:t>17/4/2022</a:t>
            </a:fld>
            <a:endParaRPr lang="el-GR" dirty="0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13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436A-687C-4AFE-B48E-05C6B1741A09}" type="datetimeFigureOut">
              <a:rPr lang="el-GR" smtClean="0"/>
              <a:pPr/>
              <a:t>17/4/2022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- Έλλειψη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Έλλειψη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436A-687C-4AFE-B48E-05C6B1741A09}" type="datetimeFigureOut">
              <a:rPr lang="el-GR" smtClean="0"/>
              <a:pPr/>
              <a:t>17/4/2022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436A-687C-4AFE-B48E-05C6B1741A09}" type="datetimeFigureOut">
              <a:rPr lang="el-GR" smtClean="0"/>
              <a:pPr/>
              <a:t>17/4/2022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436A-687C-4AFE-B48E-05C6B1741A09}" type="datetimeFigureOut">
              <a:rPr lang="el-GR" smtClean="0"/>
              <a:pPr/>
              <a:t>17/4/2022</a:t>
            </a:fld>
            <a:endParaRPr lang="el-GR" dirty="0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E0F436A-687C-4AFE-B48E-05C6B1741A09}" type="datetimeFigureOut">
              <a:rPr lang="el-GR" smtClean="0"/>
              <a:pPr/>
              <a:t>17/4/2022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Θέση περιεχομένου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- Ορθογώνιο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436A-687C-4AFE-B48E-05C6B1741A09}" type="datetimeFigureOut">
              <a:rPr lang="el-GR" smtClean="0"/>
              <a:pPr/>
              <a:t>17/4/2022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- Θέση περιεχομένου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2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5" name="24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26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3" name="22 - Τίτλος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436A-687C-4AFE-B48E-05C6B1741A09}" type="datetimeFigureOut">
              <a:rPr lang="el-GR" smtClean="0"/>
              <a:pPr/>
              <a:t>17/4/2022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5 - Ορθογώνιο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436A-687C-4AFE-B48E-05C6B1741A09}" type="datetimeFigureOut">
              <a:rPr lang="el-GR" smtClean="0"/>
              <a:pPr/>
              <a:t>17/4/2022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- Θέση περιεχομένου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436A-687C-4AFE-B48E-05C6B1741A09}" type="datetimeFigureOut">
              <a:rPr lang="el-GR" smtClean="0"/>
              <a:pPr/>
              <a:t>17/4/2022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dirty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E0F436A-687C-4AFE-B48E-05C6B1741A09}" type="datetimeFigureOut">
              <a:rPr lang="el-GR" smtClean="0"/>
              <a:pPr/>
              <a:t>17/4/2022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E0F436A-687C-4AFE-B48E-05C6B1741A09}" type="datetimeFigureOut">
              <a:rPr lang="el-GR" smtClean="0"/>
              <a:pPr/>
              <a:t>17/4/2022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Conditionals </a:t>
            </a:r>
            <a:endParaRPr lang="el-GR" sz="5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1AB891-8AD2-4EDD-8503-58248D5FB6AD}"/>
              </a:ext>
            </a:extLst>
          </p:cNvPr>
          <p:cNvSpPr txBox="1"/>
          <p:nvPr/>
        </p:nvSpPr>
        <p:spPr>
          <a:xfrm>
            <a:off x="215516" y="458088"/>
            <a:ext cx="8712968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0 type:  </a:t>
            </a:r>
          </a:p>
          <a:p>
            <a:r>
              <a:rPr lang="en-US" sz="2400" b="1" dirty="0"/>
              <a:t>If / When + Simple Present       Simple Present</a:t>
            </a:r>
          </a:p>
          <a:p>
            <a:endParaRPr lang="en-US" sz="2400" b="1" dirty="0"/>
          </a:p>
          <a:p>
            <a:endParaRPr lang="en-US" sz="2400" b="1" dirty="0"/>
          </a:p>
          <a:p>
            <a:r>
              <a:rPr lang="en-US" sz="24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1</a:t>
            </a:r>
            <a:r>
              <a:rPr lang="en-US" sz="2400" b="1" baseline="300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st</a:t>
            </a:r>
            <a:r>
              <a:rPr lang="en-US" sz="24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 type</a:t>
            </a:r>
            <a:r>
              <a:rPr lang="en-US" sz="2400" b="1" dirty="0">
                <a:solidFill>
                  <a:srgbClr val="C00000"/>
                </a:solidFill>
              </a:rPr>
              <a:t>: </a:t>
            </a:r>
          </a:p>
          <a:p>
            <a:r>
              <a:rPr lang="en-US" sz="2400" b="1" dirty="0"/>
              <a:t>If + Simple Present        Simple Future (will + </a:t>
            </a:r>
            <a:r>
              <a:rPr lang="el-GR" sz="2400" b="1" dirty="0"/>
              <a:t>απαρ.</a:t>
            </a:r>
            <a:r>
              <a:rPr lang="en-US" sz="2400" b="1" dirty="0"/>
              <a:t>) 					/can, may / </a:t>
            </a:r>
            <a:r>
              <a:rPr lang="el-GR" sz="2400" b="1" dirty="0"/>
              <a:t>προστακτική</a:t>
            </a:r>
            <a:endParaRPr lang="en-US" sz="2400" b="1" dirty="0"/>
          </a:p>
          <a:p>
            <a:endParaRPr lang="en-US" sz="2400" b="1" dirty="0"/>
          </a:p>
          <a:p>
            <a:pPr>
              <a:buNone/>
            </a:pPr>
            <a:r>
              <a:rPr lang="en-US" sz="24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2</a:t>
            </a:r>
            <a:r>
              <a:rPr lang="en-US" sz="2400" b="1" baseline="300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nd</a:t>
            </a:r>
            <a:r>
              <a:rPr lang="en-US" sz="24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 type:</a:t>
            </a:r>
            <a:r>
              <a:rPr lang="el-GR" sz="24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 </a:t>
            </a:r>
            <a:endParaRPr lang="en-US" sz="2400" b="1" dirty="0">
              <a:solidFill>
                <a:srgbClr val="C00000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Calibri Light" panose="020F0302020204030204" pitchFamily="34" charset="0"/>
            </a:endParaRPr>
          </a:p>
          <a:p>
            <a:pPr>
              <a:buNone/>
            </a:pPr>
            <a:r>
              <a:rPr lang="el-GR" sz="2400" b="1" dirty="0"/>
              <a:t>Ιf + Simple Past    would / could / might + απαρέμφατο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l-GR" sz="2400" dirty="0"/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3</a:t>
            </a:r>
            <a:r>
              <a:rPr lang="en-US" sz="2400" b="1" baseline="300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rd</a:t>
            </a:r>
            <a:r>
              <a:rPr lang="en-US" sz="24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 type: </a:t>
            </a:r>
          </a:p>
          <a:p>
            <a:pPr marL="0" indent="0">
              <a:buNone/>
            </a:pPr>
            <a:r>
              <a:rPr lang="en-US" sz="2400" b="1" dirty="0"/>
              <a:t>If + Past Perfect        would / could / might </a:t>
            </a:r>
          </a:p>
          <a:p>
            <a:pPr marL="0" indent="0">
              <a:buNone/>
            </a:pPr>
            <a:r>
              <a:rPr lang="en-US" sz="2400" b="1" dirty="0"/>
              <a:t>			        + perfect infinitive (have done)</a:t>
            </a:r>
          </a:p>
          <a:p>
            <a:pPr lvl="8"/>
            <a:endParaRPr lang="en-US" sz="2400" b="1" dirty="0"/>
          </a:p>
          <a:p>
            <a:endParaRPr lang="en-US" b="1" dirty="0">
              <a:solidFill>
                <a:srgbClr val="C00000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Calibri Light" panose="020F0302020204030204" pitchFamily="34" charset="0"/>
            </a:endParaRPr>
          </a:p>
          <a:p>
            <a:endParaRPr lang="en-US" b="1" dirty="0"/>
          </a:p>
        </p:txBody>
      </p:sp>
      <p:cxnSp>
        <p:nvCxnSpPr>
          <p:cNvPr id="5" name="Ευθύγραμμο βέλος σύνδεσης 4">
            <a:extLst>
              <a:ext uri="{FF2B5EF4-FFF2-40B4-BE49-F238E27FC236}">
                <a16:creationId xmlns:a16="http://schemas.microsoft.com/office/drawing/2014/main" id="{3B74EFBD-CB60-4E61-9C9A-0F96E53355BB}"/>
              </a:ext>
            </a:extLst>
          </p:cNvPr>
          <p:cNvCxnSpPr>
            <a:cxnSpLocks/>
          </p:cNvCxnSpPr>
          <p:nvPr/>
        </p:nvCxnSpPr>
        <p:spPr>
          <a:xfrm>
            <a:off x="4644008" y="1052736"/>
            <a:ext cx="3600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Ευθύγραμμο βέλος σύνδεσης 6">
            <a:extLst>
              <a:ext uri="{FF2B5EF4-FFF2-40B4-BE49-F238E27FC236}">
                <a16:creationId xmlns:a16="http://schemas.microsoft.com/office/drawing/2014/main" id="{2712FF81-0D56-4D70-B21F-05B3445B97B6}"/>
              </a:ext>
            </a:extLst>
          </p:cNvPr>
          <p:cNvCxnSpPr>
            <a:cxnSpLocks/>
          </p:cNvCxnSpPr>
          <p:nvPr/>
        </p:nvCxnSpPr>
        <p:spPr>
          <a:xfrm>
            <a:off x="3491880" y="2492896"/>
            <a:ext cx="3600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Ευθύγραμμο βέλος σύνδεσης 8">
            <a:extLst>
              <a:ext uri="{FF2B5EF4-FFF2-40B4-BE49-F238E27FC236}">
                <a16:creationId xmlns:a16="http://schemas.microsoft.com/office/drawing/2014/main" id="{5C7C8246-DFBE-4543-A821-31384BC010FB}"/>
              </a:ext>
            </a:extLst>
          </p:cNvPr>
          <p:cNvCxnSpPr/>
          <p:nvPr/>
        </p:nvCxnSpPr>
        <p:spPr>
          <a:xfrm>
            <a:off x="2771800" y="4005064"/>
            <a:ext cx="2880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Ευθύγραμμο βέλος σύνδεσης 10">
            <a:extLst>
              <a:ext uri="{FF2B5EF4-FFF2-40B4-BE49-F238E27FC236}">
                <a16:creationId xmlns:a16="http://schemas.microsoft.com/office/drawing/2014/main" id="{F2ADD6F3-C536-4806-B8C6-6F3AA60DAC11}"/>
              </a:ext>
            </a:extLst>
          </p:cNvPr>
          <p:cNvCxnSpPr/>
          <p:nvPr/>
        </p:nvCxnSpPr>
        <p:spPr>
          <a:xfrm>
            <a:off x="2843808" y="5445224"/>
            <a:ext cx="4320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2797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98296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Οι υποθετικές προτάσεις χωρίζονται σε δύο μέρη. Το πρώτο μέρος ονομάζεται </a:t>
            </a:r>
            <a:r>
              <a:rPr lang="el-GR" b="1" dirty="0"/>
              <a:t>υπόθεση</a:t>
            </a:r>
            <a:r>
              <a:rPr lang="el-GR" dirty="0"/>
              <a:t>  (If clause)</a:t>
            </a:r>
            <a:r>
              <a:rPr lang="en-US" dirty="0"/>
              <a:t> </a:t>
            </a:r>
            <a:r>
              <a:rPr lang="el-GR" dirty="0"/>
              <a:t>και το δεύτερο </a:t>
            </a:r>
            <a:r>
              <a:rPr lang="el-GR" b="1" dirty="0"/>
              <a:t>απόδοση</a:t>
            </a:r>
            <a:r>
              <a:rPr lang="el-GR" dirty="0"/>
              <a:t> </a:t>
            </a:r>
            <a:r>
              <a:rPr lang="en-US" dirty="0"/>
              <a:t>-</a:t>
            </a:r>
            <a:r>
              <a:rPr lang="el-GR" dirty="0"/>
              <a:t>συμπέρασμα (Main clause). </a:t>
            </a:r>
            <a:endParaRPr lang="en-US" dirty="0"/>
          </a:p>
          <a:p>
            <a:r>
              <a:rPr lang="el-GR" dirty="0"/>
              <a:t>Τα δύο αυτά μέρη χωρίζονται μεταξύ τους με κόμμα (,) </a:t>
            </a:r>
            <a:br>
              <a:rPr lang="el-GR" dirty="0"/>
            </a:br>
            <a:r>
              <a:rPr lang="en-US" i="1" dirty="0"/>
              <a:t>e.g.</a:t>
            </a:r>
            <a:r>
              <a:rPr lang="el-GR" i="1" dirty="0"/>
              <a:t>  If you study hard, you will pass your exams.</a:t>
            </a:r>
            <a:br>
              <a:rPr lang="el-GR" i="1" dirty="0"/>
            </a:br>
            <a:br>
              <a:rPr lang="el-GR" dirty="0"/>
            </a:br>
            <a:r>
              <a:rPr lang="el-GR" dirty="0"/>
              <a:t>Πολλές φορές όμως, μπορεί η απόδοση να προηγείται της υπόθεσης. Σε αυτή την περίπτωση το κόμμα παραλείπεται. </a:t>
            </a:r>
            <a:br>
              <a:rPr lang="el-GR" dirty="0"/>
            </a:br>
            <a:r>
              <a:rPr lang="el-GR" i="1" dirty="0"/>
              <a:t>e.g. You will pass your exams if you study hard.</a:t>
            </a:r>
            <a:endParaRPr lang="en-US" i="1" dirty="0"/>
          </a:p>
          <a:p>
            <a:endParaRPr lang="en-US" dirty="0"/>
          </a:p>
          <a:p>
            <a:r>
              <a:rPr lang="el-GR" dirty="0"/>
              <a:t>Ο υποθετικός λόγος στα Αγγλικά έχει 4 τύπους. Από το μηδέν έως το 3. </a:t>
            </a:r>
          </a:p>
          <a:p>
            <a:pPr>
              <a:buNone/>
            </a:pPr>
            <a:br>
              <a:rPr lang="el-GR" dirty="0"/>
            </a:b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Zero Conditional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If / When + Simple Present       Simple Present</a:t>
            </a:r>
          </a:p>
          <a:p>
            <a:pPr>
              <a:buNone/>
            </a:pPr>
            <a:br>
              <a:rPr lang="en-US" dirty="0"/>
            </a:br>
            <a:endParaRPr lang="en-US" dirty="0"/>
          </a:p>
          <a:p>
            <a:r>
              <a:rPr lang="el-GR" dirty="0"/>
              <a:t>Χρησιμοποιούμε το </a:t>
            </a:r>
            <a:r>
              <a:rPr lang="en-US" dirty="0"/>
              <a:t>Zero Conditional </a:t>
            </a:r>
            <a:r>
              <a:rPr lang="el-GR" dirty="0"/>
              <a:t>για γενικές αλήθειες</a:t>
            </a:r>
            <a:r>
              <a:rPr lang="en-US" dirty="0"/>
              <a:t> </a:t>
            </a:r>
            <a:r>
              <a:rPr lang="el-GR" dirty="0"/>
              <a:t> και νόμους της φύσης. Για γεγονότα που ισχύουν πάντα! Με βάση την υπόθεση, η απόδοση είναι σίγουρη και πάντα η ίδια!</a:t>
            </a:r>
          </a:p>
          <a:p>
            <a:pPr>
              <a:buNone/>
            </a:pPr>
            <a:br>
              <a:rPr lang="el-GR" dirty="0"/>
            </a:br>
            <a:endParaRPr lang="el-GR" dirty="0"/>
          </a:p>
          <a:p>
            <a:r>
              <a:rPr lang="en-US" dirty="0"/>
              <a:t>If / When you </a:t>
            </a:r>
            <a:r>
              <a:rPr lang="en-US" b="1" dirty="0"/>
              <a:t>mix</a:t>
            </a:r>
            <a:r>
              <a:rPr lang="en-US" dirty="0"/>
              <a:t> blue and yellow, you </a:t>
            </a:r>
            <a:r>
              <a:rPr lang="en-US" b="1" dirty="0"/>
              <a:t>get</a:t>
            </a:r>
            <a:r>
              <a:rPr lang="en-US" dirty="0"/>
              <a:t> green.</a:t>
            </a:r>
          </a:p>
          <a:p>
            <a:pPr>
              <a:buNone/>
            </a:pPr>
            <a:br>
              <a:rPr lang="en-US" dirty="0"/>
            </a:br>
            <a:endParaRPr lang="el-GR" dirty="0"/>
          </a:p>
          <a:p>
            <a:r>
              <a:rPr lang="en-US" dirty="0"/>
              <a:t>If you </a:t>
            </a:r>
            <a:r>
              <a:rPr lang="en-US" b="1" dirty="0"/>
              <a:t>heat</a:t>
            </a:r>
            <a:r>
              <a:rPr lang="en-US" dirty="0"/>
              <a:t> water, it </a:t>
            </a:r>
            <a:r>
              <a:rPr lang="en-US" b="1" dirty="0"/>
              <a:t>boils</a:t>
            </a:r>
            <a:r>
              <a:rPr lang="en-US" dirty="0"/>
              <a:t>.</a:t>
            </a:r>
          </a:p>
          <a:p>
            <a:endParaRPr lang="el-GR" dirty="0"/>
          </a:p>
        </p:txBody>
      </p:sp>
      <p:sp>
        <p:nvSpPr>
          <p:cNvPr id="6" name="Βέλος: Δεξιό 5">
            <a:extLst>
              <a:ext uri="{FF2B5EF4-FFF2-40B4-BE49-F238E27FC236}">
                <a16:creationId xmlns:a16="http://schemas.microsoft.com/office/drawing/2014/main" id="{9F62B39B-8172-4AAE-B525-DF82DFDDD230}"/>
              </a:ext>
            </a:extLst>
          </p:cNvPr>
          <p:cNvSpPr/>
          <p:nvPr/>
        </p:nvSpPr>
        <p:spPr>
          <a:xfrm>
            <a:off x="5220072" y="1628800"/>
            <a:ext cx="288032" cy="21602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179512" y="1484784"/>
            <a:ext cx="8784976" cy="4614264"/>
          </a:xfrm>
        </p:spPr>
        <p:txBody>
          <a:bodyPr>
            <a:normAutofit fontScale="92500"/>
          </a:bodyPr>
          <a:lstStyle/>
          <a:p>
            <a:r>
              <a:rPr lang="en-US" b="1" dirty="0"/>
              <a:t>If + Simple Present      Simple Future (will + </a:t>
            </a:r>
            <a:r>
              <a:rPr lang="el-GR" b="1" dirty="0"/>
              <a:t>απαρ.</a:t>
            </a:r>
            <a:r>
              <a:rPr lang="en-US" b="1" dirty="0"/>
              <a:t>)</a:t>
            </a:r>
          </a:p>
          <a:p>
            <a:pPr marL="0" indent="0">
              <a:buNone/>
            </a:pPr>
            <a:r>
              <a:rPr lang="el-GR" b="1" dirty="0"/>
              <a:t>				   </a:t>
            </a:r>
            <a:r>
              <a:rPr lang="en-US" b="1" dirty="0"/>
              <a:t>/can, may/ </a:t>
            </a:r>
            <a:r>
              <a:rPr lang="el-GR" b="1" dirty="0"/>
              <a:t>προστακτική</a:t>
            </a:r>
            <a:r>
              <a:rPr lang="en-US" b="1" dirty="0"/>
              <a:t>	 		</a:t>
            </a:r>
          </a:p>
          <a:p>
            <a:r>
              <a:rPr lang="el-GR" dirty="0"/>
              <a:t>Χρησιμοποιούμε το </a:t>
            </a:r>
            <a:r>
              <a:rPr lang="en-US" dirty="0"/>
              <a:t>First Conditional </a:t>
            </a:r>
            <a:r>
              <a:rPr lang="el-GR" dirty="0"/>
              <a:t>για κάτι πολύ πιθανό να συμβεί στο παρόν ή το μέλλον. Με βάση την υπόθεση, η απόδοση είναι πολύ πιθανή.</a:t>
            </a:r>
          </a:p>
          <a:p>
            <a:r>
              <a:rPr lang="en-US" dirty="0"/>
              <a:t>If you </a:t>
            </a:r>
            <a:r>
              <a:rPr lang="en-US" b="1" dirty="0"/>
              <a:t>study</a:t>
            </a:r>
            <a:r>
              <a:rPr lang="en-US" dirty="0"/>
              <a:t> hard, you </a:t>
            </a:r>
            <a:r>
              <a:rPr lang="en-US" b="1" dirty="0"/>
              <a:t>will pass</a:t>
            </a:r>
            <a:r>
              <a:rPr lang="en-US" dirty="0"/>
              <a:t> the exam.</a:t>
            </a:r>
          </a:p>
          <a:p>
            <a:r>
              <a:rPr lang="en-US" dirty="0"/>
              <a:t>If you </a:t>
            </a:r>
            <a:r>
              <a:rPr lang="en-US" b="1" dirty="0"/>
              <a:t>eat</a:t>
            </a:r>
            <a:r>
              <a:rPr lang="en-US" dirty="0"/>
              <a:t> fruit, you </a:t>
            </a:r>
            <a:r>
              <a:rPr lang="en-US" b="1" dirty="0"/>
              <a:t>will be</a:t>
            </a:r>
            <a:r>
              <a:rPr lang="en-US" dirty="0"/>
              <a:t> healthy.</a:t>
            </a:r>
          </a:p>
          <a:p>
            <a:r>
              <a:rPr lang="en-US" dirty="0"/>
              <a:t>If you drop it, it can /may break.</a:t>
            </a:r>
          </a:p>
          <a:p>
            <a:r>
              <a:rPr lang="en-US" dirty="0"/>
              <a:t>If you come to Kozani, give me a call!</a:t>
            </a:r>
          </a:p>
          <a:p>
            <a:endParaRPr lang="el-GR" dirty="0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First Conditional </a:t>
            </a:r>
            <a:endParaRPr lang="el-GR" dirty="0"/>
          </a:p>
        </p:txBody>
      </p:sp>
      <p:sp>
        <p:nvSpPr>
          <p:cNvPr id="5" name="Βέλος: Δεξιό 4">
            <a:extLst>
              <a:ext uri="{FF2B5EF4-FFF2-40B4-BE49-F238E27FC236}">
                <a16:creationId xmlns:a16="http://schemas.microsoft.com/office/drawing/2014/main" id="{ED19C050-72C7-4ABC-A0D0-F182B767914C}"/>
              </a:ext>
            </a:extLst>
          </p:cNvPr>
          <p:cNvSpPr/>
          <p:nvPr/>
        </p:nvSpPr>
        <p:spPr>
          <a:xfrm>
            <a:off x="3779912" y="1628800"/>
            <a:ext cx="288032" cy="19101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Second Conditional 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964488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600" b="1" dirty="0"/>
              <a:t>Ιf + Simple Past    would / could / might + απαρέμφ.</a:t>
            </a:r>
          </a:p>
          <a:p>
            <a:pPr>
              <a:buNone/>
            </a:pPr>
            <a:endParaRPr lang="el-GR" sz="2600" dirty="0"/>
          </a:p>
          <a:p>
            <a:r>
              <a:rPr lang="el-GR" sz="2600" dirty="0"/>
              <a:t>Χρησιμοποιούμε το Second Conditional για κάτι υποθετικό, φανταστικό ή πολύ δύσκολο να συμβεί στο παρόν ή το μέλλον. </a:t>
            </a:r>
          </a:p>
          <a:p>
            <a:r>
              <a:rPr lang="el-GR" sz="2600" dirty="0"/>
              <a:t>If I </a:t>
            </a:r>
            <a:r>
              <a:rPr lang="el-GR" sz="2600" b="1" dirty="0"/>
              <a:t>were</a:t>
            </a:r>
            <a:r>
              <a:rPr lang="el-GR" sz="2600" dirty="0"/>
              <a:t> famous, I </a:t>
            </a:r>
            <a:r>
              <a:rPr lang="el-GR" sz="2600" b="1" dirty="0"/>
              <a:t>would be</a:t>
            </a:r>
            <a:r>
              <a:rPr lang="el-GR" sz="2600" dirty="0"/>
              <a:t> happy.</a:t>
            </a:r>
          </a:p>
          <a:p>
            <a:pPr>
              <a:buNone/>
            </a:pPr>
            <a:endParaRPr lang="el-GR" sz="2600" dirty="0"/>
          </a:p>
          <a:p>
            <a:r>
              <a:rPr lang="el-GR" sz="2600" dirty="0"/>
              <a:t>If I </a:t>
            </a:r>
            <a:r>
              <a:rPr lang="el-GR" sz="2600" b="1" dirty="0"/>
              <a:t>had</a:t>
            </a:r>
            <a:r>
              <a:rPr lang="el-GR" sz="2600" dirty="0"/>
              <a:t> a lot of money, I c</a:t>
            </a:r>
            <a:r>
              <a:rPr lang="el-GR" sz="2600" b="1" dirty="0"/>
              <a:t>ould buy</a:t>
            </a:r>
            <a:r>
              <a:rPr lang="el-GR" sz="2600" dirty="0"/>
              <a:t> a mansion.</a:t>
            </a:r>
          </a:p>
          <a:p>
            <a:endParaRPr lang="el-GR" dirty="0"/>
          </a:p>
        </p:txBody>
      </p:sp>
      <p:sp>
        <p:nvSpPr>
          <p:cNvPr id="4" name="Βέλος: Δεξιό 3">
            <a:extLst>
              <a:ext uri="{FF2B5EF4-FFF2-40B4-BE49-F238E27FC236}">
                <a16:creationId xmlns:a16="http://schemas.microsoft.com/office/drawing/2014/main" id="{2900DB86-E935-442F-9C02-A6026A72A80C}"/>
              </a:ext>
            </a:extLst>
          </p:cNvPr>
          <p:cNvSpPr/>
          <p:nvPr/>
        </p:nvSpPr>
        <p:spPr>
          <a:xfrm>
            <a:off x="2987824" y="1700808"/>
            <a:ext cx="216024" cy="21602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964488" cy="4572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 If + Past Perfect        would / could / might </a:t>
            </a:r>
          </a:p>
          <a:p>
            <a:pPr marL="0" indent="0">
              <a:buNone/>
            </a:pPr>
            <a:r>
              <a:rPr lang="en-US" b="1" dirty="0"/>
              <a:t>			        + perfect infinitive (have done)</a:t>
            </a:r>
          </a:p>
          <a:p>
            <a:pPr lvl="8"/>
            <a:endParaRPr lang="en-US" b="1" dirty="0"/>
          </a:p>
          <a:p>
            <a:r>
              <a:rPr lang="el-GR" dirty="0"/>
              <a:t>Χρησιμοποιούμε το </a:t>
            </a:r>
            <a:r>
              <a:rPr lang="en-US" dirty="0"/>
              <a:t>Third Conditional </a:t>
            </a:r>
            <a:r>
              <a:rPr lang="el-GR" dirty="0"/>
              <a:t>για να εκφράσουμε κάτι αντίθετο σε αυτό που έχει ήδη συμβεί στο παρελθόν. </a:t>
            </a:r>
          </a:p>
          <a:p>
            <a:endParaRPr lang="el-GR" dirty="0"/>
          </a:p>
          <a:p>
            <a:r>
              <a:rPr lang="en-US" dirty="0"/>
              <a:t>If I </a:t>
            </a:r>
            <a:r>
              <a:rPr lang="en-US" b="1" dirty="0"/>
              <a:t>hadn’t run</a:t>
            </a:r>
            <a:r>
              <a:rPr lang="en-US" dirty="0"/>
              <a:t> down the stairs, I</a:t>
            </a:r>
            <a:r>
              <a:rPr lang="en-US" b="1" dirty="0"/>
              <a:t> wouldn’t have broken </a:t>
            </a:r>
            <a:r>
              <a:rPr lang="en-US" dirty="0"/>
              <a:t>my hand. </a:t>
            </a:r>
            <a:r>
              <a:rPr lang="en-US" sz="2200" i="1" dirty="0"/>
              <a:t>(But I actually ran down the stairs and I broke my arm.)</a:t>
            </a:r>
          </a:p>
          <a:p>
            <a:pPr>
              <a:buNone/>
            </a:pPr>
            <a:endParaRPr lang="el-GR" dirty="0"/>
          </a:p>
          <a:p>
            <a:r>
              <a:rPr lang="en-US" dirty="0"/>
              <a:t>If I </a:t>
            </a:r>
            <a:r>
              <a:rPr lang="en-US" b="1" dirty="0"/>
              <a:t>had studied</a:t>
            </a:r>
            <a:r>
              <a:rPr lang="en-US" dirty="0"/>
              <a:t> harder, I </a:t>
            </a:r>
            <a:r>
              <a:rPr lang="en-US" b="1" dirty="0"/>
              <a:t>would have passed</a:t>
            </a:r>
            <a:r>
              <a:rPr lang="en-US" dirty="0"/>
              <a:t> the exams.</a:t>
            </a:r>
          </a:p>
          <a:p>
            <a:endParaRPr lang="el-GR" dirty="0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Third Conditional </a:t>
            </a:r>
            <a:endParaRPr lang="el-GR" dirty="0"/>
          </a:p>
        </p:txBody>
      </p:sp>
      <p:sp>
        <p:nvSpPr>
          <p:cNvPr id="2" name="Βέλος: Δεξιό 1">
            <a:extLst>
              <a:ext uri="{FF2B5EF4-FFF2-40B4-BE49-F238E27FC236}">
                <a16:creationId xmlns:a16="http://schemas.microsoft.com/office/drawing/2014/main" id="{81C82055-5341-46BC-8BB9-C032DB264E51}"/>
              </a:ext>
            </a:extLst>
          </p:cNvPr>
          <p:cNvSpPr/>
          <p:nvPr/>
        </p:nvSpPr>
        <p:spPr>
          <a:xfrm>
            <a:off x="3131840" y="1700808"/>
            <a:ext cx="360040" cy="1966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2128"/>
          </a:xfrm>
        </p:spPr>
        <p:txBody>
          <a:bodyPr>
            <a:noAutofit/>
          </a:bodyPr>
          <a:lstStyle/>
          <a:p>
            <a:r>
              <a:rPr lang="el-GR" sz="2800" b="1" dirty="0">
                <a:solidFill>
                  <a:schemeClr val="tx1"/>
                </a:solidFill>
              </a:rPr>
              <a:t>Εκτός από το </a:t>
            </a:r>
            <a:r>
              <a:rPr lang="en-US" sz="2800" b="1" dirty="0">
                <a:solidFill>
                  <a:schemeClr val="tx1"/>
                </a:solidFill>
              </a:rPr>
              <a:t>if </a:t>
            </a:r>
            <a:r>
              <a:rPr lang="el-GR" sz="2800" b="1" dirty="0">
                <a:solidFill>
                  <a:schemeClr val="tx1"/>
                </a:solidFill>
              </a:rPr>
              <a:t>υπάρχουν και κάποιες άλλες λέξεις που έχουν υποθετική σημασία όπως: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26678" y="620688"/>
            <a:ext cx="8534400" cy="6237312"/>
          </a:xfrm>
        </p:spPr>
        <p:txBody>
          <a:bodyPr>
            <a:noAutofit/>
          </a:bodyPr>
          <a:lstStyle/>
          <a:p>
            <a:pPr>
              <a:buNone/>
            </a:pPr>
            <a:br>
              <a:rPr lang="el-GR" sz="2000" dirty="0">
                <a:latin typeface="Calibri" pitchFamily="34" charset="0"/>
                <a:cs typeface="Calibri" pitchFamily="34" charset="0"/>
              </a:rPr>
            </a:br>
            <a:r>
              <a:rPr lang="en-US" sz="2000" b="1" dirty="0">
                <a:latin typeface="Calibri" pitchFamily="34" charset="0"/>
                <a:cs typeface="Calibri" pitchFamily="34" charset="0"/>
              </a:rPr>
              <a:t>unless = if not</a:t>
            </a:r>
            <a:br>
              <a:rPr lang="en-US" sz="2000" b="1" dirty="0">
                <a:latin typeface="Calibri" pitchFamily="34" charset="0"/>
                <a:cs typeface="Calibri" pitchFamily="34" charset="0"/>
              </a:rPr>
            </a:br>
            <a:r>
              <a:rPr lang="en-US" sz="2000" b="1" dirty="0">
                <a:latin typeface="Calibri" pitchFamily="34" charset="0"/>
                <a:cs typeface="Calibri" pitchFamily="34" charset="0"/>
              </a:rPr>
              <a:t>even if = 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ακόμη και αν</a:t>
            </a:r>
            <a:br>
              <a:rPr lang="el-GR" sz="2000" b="1" dirty="0">
                <a:latin typeface="Calibri" pitchFamily="34" charset="0"/>
                <a:cs typeface="Calibri" pitchFamily="34" charset="0"/>
              </a:rPr>
            </a:br>
            <a:r>
              <a:rPr lang="en-US" sz="2000" b="1" dirty="0">
                <a:latin typeface="Calibri" pitchFamily="34" charset="0"/>
                <a:cs typeface="Calibri" pitchFamily="34" charset="0"/>
              </a:rPr>
              <a:t>provided/providing that = 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με την προϋπόθεση να</a:t>
            </a:r>
            <a:br>
              <a:rPr lang="el-GR" sz="2000" b="1" dirty="0">
                <a:latin typeface="Calibri" pitchFamily="34" charset="0"/>
                <a:cs typeface="Calibri" pitchFamily="34" charset="0"/>
              </a:rPr>
            </a:br>
            <a:r>
              <a:rPr lang="en-US" sz="2000" b="1" dirty="0">
                <a:latin typeface="Calibri" pitchFamily="34" charset="0"/>
                <a:cs typeface="Calibri" pitchFamily="34" charset="0"/>
              </a:rPr>
              <a:t>as/so long as = 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με την προϋπόθεση να</a:t>
            </a:r>
            <a:br>
              <a:rPr lang="el-GR" sz="2000" b="1" dirty="0">
                <a:latin typeface="Calibri" pitchFamily="34" charset="0"/>
                <a:cs typeface="Calibri" pitchFamily="34" charset="0"/>
              </a:rPr>
            </a:br>
            <a:r>
              <a:rPr lang="en-US" sz="2000" b="1" dirty="0">
                <a:latin typeface="Calibri" pitchFamily="34" charset="0"/>
                <a:cs typeface="Calibri" pitchFamily="34" charset="0"/>
              </a:rPr>
              <a:t>on condition that =  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με την προϋπόθεση να</a:t>
            </a:r>
            <a:br>
              <a:rPr lang="el-GR" sz="2000" b="1" dirty="0">
                <a:latin typeface="Calibri" pitchFamily="34" charset="0"/>
                <a:cs typeface="Calibri" pitchFamily="34" charset="0"/>
              </a:rPr>
            </a:br>
            <a:r>
              <a:rPr lang="en-US" sz="2000" b="1" dirty="0">
                <a:latin typeface="Calibri" pitchFamily="34" charset="0"/>
                <a:cs typeface="Calibri" pitchFamily="34" charset="0"/>
              </a:rPr>
              <a:t>in case (of) = 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σε περίπτωση που</a:t>
            </a:r>
            <a:br>
              <a:rPr lang="el-GR" sz="2000" b="1" dirty="0">
                <a:latin typeface="Calibri" pitchFamily="34" charset="0"/>
                <a:cs typeface="Calibri" pitchFamily="34" charset="0"/>
              </a:rPr>
            </a:br>
            <a:r>
              <a:rPr lang="en-US" sz="2000" b="1" dirty="0">
                <a:latin typeface="Calibri" pitchFamily="34" charset="0"/>
                <a:cs typeface="Calibri" pitchFamily="34" charset="0"/>
              </a:rPr>
              <a:t>suppose/supposing = 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υποθέτοντας</a:t>
            </a:r>
            <a:br>
              <a:rPr lang="el-GR" sz="2000" b="1" dirty="0">
                <a:latin typeface="Calibri" pitchFamily="34" charset="0"/>
                <a:cs typeface="Calibri" pitchFamily="34" charset="0"/>
              </a:rPr>
            </a:br>
            <a:r>
              <a:rPr lang="en-US" sz="2000" b="1" dirty="0">
                <a:latin typeface="Calibri" pitchFamily="34" charset="0"/>
                <a:cs typeface="Calibri" pitchFamily="34" charset="0"/>
              </a:rPr>
              <a:t>but for = 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εξαιτίας/αν δεν υπήρχε (η βοήθεια σου)</a:t>
            </a:r>
            <a:br>
              <a:rPr lang="el-GR" sz="2000" dirty="0">
                <a:latin typeface="Calibri" pitchFamily="34" charset="0"/>
                <a:cs typeface="Calibri" pitchFamily="34" charset="0"/>
              </a:rPr>
            </a:br>
            <a:r>
              <a:rPr lang="en-US" sz="2000" i="1" dirty="0">
                <a:latin typeface="Calibri" pitchFamily="34" charset="0"/>
                <a:cs typeface="Calibri" pitchFamily="34" charset="0"/>
              </a:rPr>
              <a:t>e.g. You won't get fit unless you go on a diet. (... if you don't go on a diet)</a:t>
            </a:r>
            <a:br>
              <a:rPr lang="en-US" sz="2000" i="1" dirty="0">
                <a:latin typeface="Calibri" pitchFamily="34" charset="0"/>
                <a:cs typeface="Calibri" pitchFamily="34" charset="0"/>
              </a:rPr>
            </a:br>
            <a:r>
              <a:rPr lang="en-US" sz="2000" i="1" dirty="0">
                <a:latin typeface="Calibri" pitchFamily="34" charset="0"/>
                <a:cs typeface="Calibri" pitchFamily="34" charset="0"/>
              </a:rPr>
              <a:t>e.g. Even if you say sorry, they won't forgive you.</a:t>
            </a:r>
            <a:br>
              <a:rPr lang="en-US" sz="2000" i="1" dirty="0">
                <a:latin typeface="Calibri" pitchFamily="34" charset="0"/>
                <a:cs typeface="Calibri" pitchFamily="34" charset="0"/>
              </a:rPr>
            </a:br>
            <a:r>
              <a:rPr lang="en-US" sz="2000" i="1" dirty="0">
                <a:latin typeface="Calibri" pitchFamily="34" charset="0"/>
                <a:cs typeface="Calibri" pitchFamily="34" charset="0"/>
              </a:rPr>
              <a:t>e.g. You can take my car provided/providing that you drive carefully.</a:t>
            </a:r>
            <a:br>
              <a:rPr lang="en-US" sz="2000" i="1" dirty="0">
                <a:latin typeface="Calibri" pitchFamily="34" charset="0"/>
                <a:cs typeface="Calibri" pitchFamily="34" charset="0"/>
              </a:rPr>
            </a:br>
            <a:r>
              <a:rPr lang="en-US" sz="2000" i="1" dirty="0">
                <a:latin typeface="Calibri" pitchFamily="34" charset="0"/>
                <a:cs typeface="Calibri" pitchFamily="34" charset="0"/>
              </a:rPr>
              <a:t>e.g. I'll tell you my password as/so long as you don't reveal it.</a:t>
            </a:r>
            <a:br>
              <a:rPr lang="en-US" sz="2000" i="1" dirty="0">
                <a:latin typeface="Calibri" pitchFamily="34" charset="0"/>
                <a:cs typeface="Calibri" pitchFamily="34" charset="0"/>
              </a:rPr>
            </a:br>
            <a:r>
              <a:rPr lang="en-US" sz="2000" i="1" dirty="0">
                <a:latin typeface="Calibri" pitchFamily="34" charset="0"/>
                <a:cs typeface="Calibri" pitchFamily="34" charset="0"/>
              </a:rPr>
              <a:t>e.g. You can stay up late on condition that you wash the dishes first.</a:t>
            </a:r>
            <a:br>
              <a:rPr lang="en-US" sz="2000" i="1" dirty="0">
                <a:latin typeface="Calibri" pitchFamily="34" charset="0"/>
                <a:cs typeface="Calibri" pitchFamily="34" charset="0"/>
              </a:rPr>
            </a:br>
            <a:r>
              <a:rPr lang="en-US" sz="2000" i="1" dirty="0">
                <a:latin typeface="Calibri" pitchFamily="34" charset="0"/>
                <a:cs typeface="Calibri" pitchFamily="34" charset="0"/>
              </a:rPr>
              <a:t>e.g. Take a pair of gloves with you in case it gets cold.</a:t>
            </a:r>
            <a:br>
              <a:rPr lang="en-US" sz="2000" i="1" dirty="0">
                <a:latin typeface="Calibri" pitchFamily="34" charset="0"/>
                <a:cs typeface="Calibri" pitchFamily="34" charset="0"/>
              </a:rPr>
            </a:br>
            <a:r>
              <a:rPr lang="en-US" sz="2000" i="1" dirty="0">
                <a:latin typeface="Calibri" pitchFamily="34" charset="0"/>
                <a:cs typeface="Calibri" pitchFamily="34" charset="0"/>
              </a:rPr>
              <a:t>e.g. Suppose/supposing you don't pass the exams, will you give it up?</a:t>
            </a:r>
            <a:br>
              <a:rPr lang="en-US" sz="2000" i="1" dirty="0">
                <a:latin typeface="Calibri" pitchFamily="34" charset="0"/>
                <a:cs typeface="Calibri" pitchFamily="34" charset="0"/>
              </a:rPr>
            </a:br>
            <a:r>
              <a:rPr lang="en-US" sz="2000" i="1" dirty="0">
                <a:latin typeface="Calibri" pitchFamily="34" charset="0"/>
                <a:cs typeface="Calibri" pitchFamily="34" charset="0"/>
              </a:rPr>
              <a:t>e.</a:t>
            </a:r>
            <a:r>
              <a:rPr lang="en-US" sz="2000" i="1">
                <a:latin typeface="Calibri" pitchFamily="34" charset="0"/>
                <a:cs typeface="Calibri" pitchFamily="34" charset="0"/>
              </a:rPr>
              <a:t>g. But </a:t>
            </a:r>
            <a:r>
              <a:rPr lang="en-US" sz="2000" i="1" dirty="0">
                <a:latin typeface="Calibri" pitchFamily="34" charset="0"/>
                <a:cs typeface="Calibri" pitchFamily="34" charset="0"/>
              </a:rPr>
              <a:t>for my seat belt, I would have been seriously injured. (= If it hadn't been for my seat belt,....)</a:t>
            </a: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l-GR" sz="2000" b="1" dirty="0">
                <a:latin typeface="Calibri" pitchFamily="34" charset="0"/>
                <a:cs typeface="Calibri" pitchFamily="34" charset="0"/>
              </a:rPr>
              <a:t>ΝΟΤΕ: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 Μετά από τις παραπάνω λέξεις δεν ακολουθεί 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ποτέ </a:t>
            </a:r>
            <a:r>
              <a:rPr lang="en-US" sz="2000" b="1" dirty="0">
                <a:latin typeface="Calibri" pitchFamily="34" charset="0"/>
                <a:cs typeface="Calibri" pitchFamily="34" charset="0"/>
              </a:rPr>
              <a:t>will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 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αλλά συνήθως </a:t>
            </a:r>
            <a:r>
              <a:rPr lang="en-US" sz="2000" b="1" dirty="0">
                <a:latin typeface="Calibri" pitchFamily="34" charset="0"/>
                <a:cs typeface="Calibri" pitchFamily="34" charset="0"/>
              </a:rPr>
              <a:t>present simple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ή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b="1" dirty="0">
                <a:latin typeface="Calibri" pitchFamily="34" charset="0"/>
                <a:cs typeface="Calibri" pitchFamily="34" charset="0"/>
              </a:rPr>
              <a:t>past simple.</a:t>
            </a:r>
            <a:br>
              <a:rPr lang="en-US" sz="2000" dirty="0"/>
            </a:br>
            <a:endParaRPr lang="el-GR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0"/>
            <a:ext cx="8478994" cy="987552"/>
          </a:xfrm>
        </p:spPr>
        <p:txBody>
          <a:bodyPr>
            <a:normAutofit fontScale="90000"/>
          </a:bodyPr>
          <a:lstStyle/>
          <a:p>
            <a:br>
              <a:rPr lang="el-GR" b="1" dirty="0">
                <a:solidFill>
                  <a:schemeClr val="tx1"/>
                </a:solidFill>
              </a:rPr>
            </a:br>
            <a:r>
              <a:rPr lang="el-GR" b="1" dirty="0">
                <a:solidFill>
                  <a:schemeClr val="tx1"/>
                </a:solidFill>
              </a:rPr>
              <a:t>MIXED CONDITIONALS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/>
              <a:t>Σε ορισμένες περιστάσεις μπορεί να θέλουμε να εκφράσουμε μια σύνθετη υπόθεση, η οποία ίσως συνδέει παρελθόν και μέλλον. Θέλουμε, δηλαδή να αναφερθούμε σε μια πράξη που συνέβη στο παρελθόν και τα αποτελέσματά της είναι ορατά στο παρόν.</a:t>
            </a:r>
            <a:br>
              <a:rPr lang="el-GR" dirty="0"/>
            </a:br>
            <a:br>
              <a:rPr lang="el-GR" dirty="0"/>
            </a:br>
            <a:br>
              <a:rPr lang="el-GR" dirty="0"/>
            </a:br>
            <a:r>
              <a:rPr lang="el-GR" dirty="0"/>
              <a:t>e.g.</a:t>
            </a:r>
            <a:r>
              <a:rPr lang="en-US" dirty="0"/>
              <a:t> </a:t>
            </a:r>
            <a:r>
              <a:rPr lang="el-GR" dirty="0"/>
              <a:t>Ιf he had married Kate, he would be happy now. ( Υπόθεση 3ου - Απόδοση 2ου)</a:t>
            </a:r>
            <a:br>
              <a:rPr lang="el-GR" dirty="0"/>
            </a:br>
            <a:br>
              <a:rPr lang="el-GR" dirty="0"/>
            </a:br>
            <a:r>
              <a:rPr lang="el-GR" dirty="0"/>
              <a:t>e.g.</a:t>
            </a:r>
            <a:r>
              <a:rPr lang="en-US" dirty="0"/>
              <a:t> </a:t>
            </a:r>
            <a:r>
              <a:rPr lang="el-GR" dirty="0"/>
              <a:t>If he knew people there, I would have moved to the area.(Υπόθεση 2ου - Απόδοση 3ου)</a:t>
            </a:r>
            <a:br>
              <a:rPr lang="el-GR" dirty="0"/>
            </a:br>
            <a:br>
              <a:rPr lang="el-GR" dirty="0"/>
            </a:br>
            <a:r>
              <a:rPr lang="el-GR" dirty="0"/>
              <a:t>e.g.</a:t>
            </a:r>
            <a:r>
              <a:rPr lang="en-US" dirty="0"/>
              <a:t> </a:t>
            </a:r>
            <a:r>
              <a:rPr lang="el-GR" dirty="0"/>
              <a:t>If the ambulance had arrived earlier, the man would be alive now. (Υπόθεση 3ου - Απόδοση 2ου)</a:t>
            </a:r>
            <a:br>
              <a:rPr lang="el-GR" dirty="0"/>
            </a:b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ημοτικός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80</TotalTime>
  <Words>886</Words>
  <Application>Microsoft Office PowerPoint</Application>
  <PresentationFormat>Προβολή στην οθόνη (4:3)</PresentationFormat>
  <Paragraphs>58</Paragraphs>
  <Slides>9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5" baseType="lpstr">
      <vt:lpstr>Calibri</vt:lpstr>
      <vt:lpstr>Georgia</vt:lpstr>
      <vt:lpstr>Segoe UI Black</vt:lpstr>
      <vt:lpstr>Wingdings</vt:lpstr>
      <vt:lpstr>Wingdings 2</vt:lpstr>
      <vt:lpstr>Δημοτικός</vt:lpstr>
      <vt:lpstr>Conditionals </vt:lpstr>
      <vt:lpstr>Παρουσίαση του PowerPoint</vt:lpstr>
      <vt:lpstr>Παρουσίαση του PowerPoint</vt:lpstr>
      <vt:lpstr>Zero Conditional</vt:lpstr>
      <vt:lpstr>First Conditional </vt:lpstr>
      <vt:lpstr>Second Conditional </vt:lpstr>
      <vt:lpstr>Third Conditional </vt:lpstr>
      <vt:lpstr>Εκτός από το if υπάρχουν και κάποιες άλλες λέξεις που έχουν υποθετική σημασία όπως:</vt:lpstr>
      <vt:lpstr> MIXED CONDITIONALS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Conditionals</dc:title>
  <dc:creator>admin</dc:creator>
  <cp:lastModifiedBy>User</cp:lastModifiedBy>
  <cp:revision>30</cp:revision>
  <dcterms:created xsi:type="dcterms:W3CDTF">2021-03-30T08:22:18Z</dcterms:created>
  <dcterms:modified xsi:type="dcterms:W3CDTF">2022-04-17T00:07:40Z</dcterms:modified>
</cp:coreProperties>
</file>