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rIns="0" tIns="0" bIns="0">
            <a:normAutofit/>
          </a:bodyPr>
          <a:p>
            <a:endParaRPr b="0" lang="el-GR" sz="3200" spc="-1" strike="noStrike">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rIns="0" tIns="0" bIns="0">
            <a:normAutofit/>
          </a:bodyPr>
          <a:p>
            <a:endParaRPr b="0" lang="el-GR" sz="3200" spc="-1" strike="noStrike">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rIns="0" tIns="0" bIns="0">
            <a:normAutofit/>
          </a:bodyPr>
          <a:p>
            <a:endParaRPr b="0" lang="el-GR" sz="3200" spc="-1" strike="noStrike">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rIns="0" tIns="0" bIns="0">
            <a:normAutofit/>
          </a:bodyPr>
          <a:p>
            <a:endParaRPr b="0" lang="el-GR" sz="3200" spc="-1" strike="noStrike">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rIns="0" tIns="0" bIns="0">
            <a:normAutofit/>
          </a:bodyPr>
          <a:p>
            <a:endParaRPr b="0" lang="el-GR" sz="3200" spc="-1" strike="noStrike">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rIns="0" tIns="0" bIns="0">
            <a:normAutofit/>
          </a:bodyPr>
          <a:p>
            <a:endParaRPr b="0" lang="el-GR" sz="3200" spc="-1" strike="noStrike">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l-GR"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l-GR"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l-GR"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l-GR"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l-GR"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fontScale="94000"/>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b7b3ca"/>
                </a:solidFill>
                <a:latin typeface="Arial"/>
                <a:ea typeface="DejaVu Sans"/>
              </a:rPr>
              <a:t>ΒΙΟΓΕΩΧΗΜΙΚΟΙ ΚΥΚΛΟΙ</a:t>
            </a:r>
            <a:endParaRPr b="0" lang="el-GR" sz="3200" spc="-1" strike="noStrike">
              <a:latin typeface="Arial"/>
            </a:endParaRPr>
          </a:p>
        </p:txBody>
      </p:sp>
      <p:sp>
        <p:nvSpPr>
          <p:cNvPr id="115" name=""/>
          <p:cNvSpPr/>
          <p:nvPr/>
        </p:nvSpPr>
        <p:spPr>
          <a:xfrm>
            <a:off x="468000" y="1028880"/>
            <a:ext cx="9069840" cy="374868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l-GR" sz="2200" spc="-1" strike="noStrike">
                <a:solidFill>
                  <a:srgbClr val="000000"/>
                </a:solidFill>
                <a:latin typeface="Arial"/>
                <a:ea typeface="DejaVu Sans"/>
              </a:rPr>
              <a:t>Οι επαναλαμβανόμενες κυκλικές πορείες των χημικών στοιχείων στα οικοσυστήματα που πραγματοποιούνται με βιολογικές, γεωλογικές και χημικές διαδικασίες.</a:t>
            </a:r>
            <a:endParaRPr b="0" lang="el-GR" sz="2200" spc="-1" strike="noStrike">
              <a:latin typeface="Arial"/>
            </a:endParaRPr>
          </a:p>
          <a:p>
            <a:pPr>
              <a:lnSpc>
                <a:spcPct val="100000"/>
              </a:lnSpc>
            </a:pPr>
            <a:r>
              <a:rPr b="0" lang="el-GR" sz="2200" spc="-1" strike="noStrike">
                <a:solidFill>
                  <a:srgbClr val="ff0000"/>
                </a:solidFill>
                <a:latin typeface="Arial"/>
                <a:ea typeface="DejaVu Sans"/>
              </a:rPr>
              <a:t>Η ΕΝΕΡΓΕΙΑ ΡΕΕΙ ΜΟΝΟΔΡΟΜΑ:</a:t>
            </a:r>
            <a:r>
              <a:rPr b="0" lang="el-GR" sz="2200" spc="-1" strike="noStrike">
                <a:solidFill>
                  <a:srgbClr val="111111"/>
                </a:solidFill>
                <a:latin typeface="Arial"/>
                <a:ea typeface="DejaVu Sans"/>
              </a:rPr>
              <a:t> εισάγεται με την μορφή της  </a:t>
            </a:r>
            <a:r>
              <a:rPr b="0" lang="el-GR" sz="2200" spc="-1" strike="noStrike" u="sng">
                <a:solidFill>
                  <a:srgbClr val="d62e4e"/>
                </a:solidFill>
                <a:uFillTx/>
                <a:latin typeface="Arial"/>
                <a:ea typeface="DejaVu Sans"/>
              </a:rPr>
              <a:t>ηλιακής ακτινοβολίας</a:t>
            </a:r>
            <a:r>
              <a:rPr b="0" lang="el-GR" sz="2200" spc="-1" strike="noStrike">
                <a:solidFill>
                  <a:srgbClr val="111111"/>
                </a:solidFill>
                <a:latin typeface="Arial"/>
                <a:ea typeface="DejaVu Sans"/>
              </a:rPr>
              <a:t> και με τη φωτοσύνθεση, μετατρέπεται σε </a:t>
            </a:r>
            <a:r>
              <a:rPr b="0" lang="el-GR" sz="2200" spc="-1" strike="noStrike" u="sng">
                <a:solidFill>
                  <a:srgbClr val="d62e4e"/>
                </a:solidFill>
                <a:uFillTx/>
                <a:latin typeface="Arial"/>
                <a:ea typeface="DejaVu Sans"/>
              </a:rPr>
              <a:t>χημική ενέργεια</a:t>
            </a:r>
            <a:r>
              <a:rPr b="0" lang="el-GR" sz="2200" spc="-1" strike="noStrike">
                <a:solidFill>
                  <a:srgbClr val="111111"/>
                </a:solidFill>
                <a:latin typeface="Arial"/>
                <a:ea typeface="DejaVu Sans"/>
              </a:rPr>
              <a:t> δεσμευμένη στο μόριο της γλυκόζης και με αυτή τη μορφή μεταφέρεται στους οργανισμούς μέσω των τροφικών σχέσεων κατά μήκος των τροφικών αλυσίδων. Η χημική ενέργεια της τροφής μετατρέπεται σε άλλες μορφές ενέργειας όπως θερμότητα που αποβάλλεται στο περιβάλλον. Έτσι συνεχώς εισάγεται ενέργεια στα οικοσυστήματα, μετατρέπεται σε άλλα είδη ενέργειας στους οργανισμούς και τελικά αυτή αποβάλλεται στο περιβάλλον.  </a:t>
            </a:r>
            <a:endParaRPr b="0" lang="el-GR" sz="2200" spc="-1" strike="noStrike">
              <a:latin typeface="Arial"/>
            </a:endParaRPr>
          </a:p>
        </p:txBody>
      </p:sp>
    </p:spTree>
  </p:cSld>
  <mc:AlternateContent>
    <mc:Choice Requires="p14">
      <p:transition spd="slow" p14:dur="2000">
        <p:wipe dir="u"/>
      </p:transition>
    </mc:Choice>
    <mc:Fallback>
      <p:transition spd="slow">
        <p:wipe dir="u"/>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ff860d"/>
                </a:solidFill>
                <a:latin typeface="Arial"/>
                <a:ea typeface="DejaVu Sans"/>
              </a:rPr>
              <a:t>Κύκλος του αζώτου</a:t>
            </a:r>
            <a:endParaRPr b="0" lang="el-GR" sz="3600" spc="-1" strike="noStrike">
              <a:latin typeface="Arial"/>
            </a:endParaRPr>
          </a:p>
        </p:txBody>
      </p:sp>
      <p:sp>
        <p:nvSpPr>
          <p:cNvPr id="136" name=""/>
          <p:cNvSpPr/>
          <p:nvPr/>
        </p:nvSpPr>
        <p:spPr>
          <a:xfrm>
            <a:off x="46800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1" lang="el-GR" sz="2000" spc="-1" strike="noStrike">
                <a:solidFill>
                  <a:srgbClr val="00a933"/>
                </a:solidFill>
                <a:latin typeface="Arial"/>
                <a:ea typeface="DejaVu Sans"/>
              </a:rPr>
              <a:t>Πού χρειάζονται οι οργανισμοί το άζωτο;                                                    </a:t>
            </a:r>
            <a:r>
              <a:rPr b="0" lang="el-GR" sz="2000" spc="-1" strike="noStrike">
                <a:solidFill>
                  <a:srgbClr val="000000"/>
                </a:solidFill>
                <a:latin typeface="Arial"/>
                <a:ea typeface="DejaVu Sans"/>
              </a:rPr>
              <a:t>Αποτελεί σημαντικό, συστατικό πολλών βιομορίων όπως οι πρωτεΐνες και τα νουκλεϊκά οξέα (DNA – RNA).</a:t>
            </a:r>
            <a:endParaRPr b="0" lang="el-GR" sz="2000" spc="-1" strike="noStrike">
              <a:latin typeface="Arial"/>
            </a:endParaRPr>
          </a:p>
          <a:p>
            <a:pPr marL="432000" indent="-322920">
              <a:lnSpc>
                <a:spcPct val="100000"/>
              </a:lnSpc>
              <a:spcBef>
                <a:spcPts val="1417"/>
              </a:spcBef>
              <a:buClr>
                <a:srgbClr val="000000"/>
              </a:buClr>
              <a:buSzPct val="45000"/>
              <a:buFont typeface="Wingdings" charset="2"/>
              <a:buChar char=""/>
            </a:pPr>
            <a:r>
              <a:rPr b="1" lang="el-GR" sz="2000" spc="-1" strike="noStrike">
                <a:solidFill>
                  <a:srgbClr val="069a2e"/>
                </a:solidFill>
                <a:latin typeface="Arial"/>
                <a:ea typeface="DejaVu Sans"/>
              </a:rPr>
              <a:t>Πού βρίσκεται το άζωτο στη φύση;</a:t>
            </a:r>
            <a:r>
              <a:rPr b="0" lang="el-GR" sz="2000" spc="-1" strike="noStrike">
                <a:solidFill>
                  <a:srgbClr val="000000"/>
                </a:solidFill>
                <a:latin typeface="Arial"/>
                <a:ea typeface="DejaVu Sans"/>
              </a:rPr>
              <a:t>                                                             Στην ατμόσφαιρα σε συγκέντρωση 78% κ.ό. του ατμοσφαιρικού αέρα βρίσκεται ως μοριακό άζωτο Ν</a:t>
            </a:r>
            <a:r>
              <a:rPr b="0" lang="el-GR" sz="2000" spc="-1" strike="noStrike" baseline="-8000">
                <a:solidFill>
                  <a:srgbClr val="000000"/>
                </a:solidFill>
                <a:latin typeface="Arial"/>
                <a:ea typeface="DejaVu Sans"/>
              </a:rPr>
              <a:t>2</a:t>
            </a:r>
            <a:r>
              <a:rPr b="0" lang="el-GR" sz="2000" spc="-1" strike="noStrike">
                <a:solidFill>
                  <a:srgbClr val="000000"/>
                </a:solidFill>
                <a:latin typeface="Arial"/>
                <a:ea typeface="DejaVu Sans"/>
              </a:rPr>
              <a:t>. Ωστόσο οι περισσότεροι οργανισμοί δεν το αξιοποιούν με αυτή την μορφή αλλά αφού αυτό μετατραπεί σε νιτρικά ιόντα.</a:t>
            </a:r>
            <a:endParaRPr b="0" lang="el-GR" sz="2000" spc="-1" strike="noStrike">
              <a:latin typeface="Arial"/>
            </a:endParaRPr>
          </a:p>
          <a:p>
            <a:pPr marL="432000" indent="-322920">
              <a:lnSpc>
                <a:spcPct val="100000"/>
              </a:lnSpc>
              <a:spcBef>
                <a:spcPts val="1417"/>
              </a:spcBef>
              <a:buClr>
                <a:srgbClr val="000000"/>
              </a:buClr>
              <a:buSzPct val="45000"/>
              <a:buFont typeface="Wingdings" charset="2"/>
              <a:buChar char=""/>
            </a:pPr>
            <a:r>
              <a:rPr b="1" lang="el-GR" sz="2000" spc="-1" strike="noStrike">
                <a:solidFill>
                  <a:srgbClr val="069a2e"/>
                </a:solidFill>
                <a:latin typeface="Arial"/>
                <a:ea typeface="DejaVu Sans"/>
              </a:rPr>
              <a:t>Αζωτοδέσμευση:</a:t>
            </a:r>
            <a:r>
              <a:rPr b="1" lang="el-GR" sz="2000" spc="-1" strike="noStrike">
                <a:solidFill>
                  <a:srgbClr val="000000"/>
                </a:solidFill>
                <a:latin typeface="Arial"/>
                <a:ea typeface="DejaVu Sans"/>
              </a:rPr>
              <a:t> </a:t>
            </a:r>
            <a:r>
              <a:rPr b="0" lang="el-GR" sz="2000" spc="-1" strike="noStrike">
                <a:solidFill>
                  <a:srgbClr val="000000"/>
                </a:solidFill>
                <a:latin typeface="Arial"/>
                <a:ea typeface="DejaVu Sans"/>
              </a:rPr>
              <a:t>Η μετατροπή του αζώτου σε μορφές αξιοποιήσιμες από τους παραγωγούς και η εισαγωγή τους στις τροφικές αλυσίδες.</a:t>
            </a:r>
            <a:endParaRPr b="0" lang="el-GR" sz="2000" spc="-1" strike="noStrike">
              <a:latin typeface="Arial"/>
            </a:endParaRPr>
          </a:p>
        </p:txBody>
      </p:sp>
    </p:spTree>
  </p:cSld>
  <mc:AlternateContent>
    <mc:Choice Requires="p14">
      <p:transition spd="slow" p14:dur="2000">
        <p:plus/>
      </p:transition>
    </mc:Choice>
    <mc:Fallback>
      <p:transition spd="slow">
        <p:plus/>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ff8000"/>
                </a:solidFill>
                <a:latin typeface="Arial"/>
                <a:ea typeface="DejaVu Sans"/>
              </a:rPr>
              <a:t>Η αζωτοδέσμευση διακρίνεται σε:</a:t>
            </a:r>
            <a:endParaRPr b="0" lang="el-GR" sz="3600" spc="-1" strike="noStrike">
              <a:latin typeface="Arial"/>
            </a:endParaRPr>
          </a:p>
        </p:txBody>
      </p:sp>
      <p:graphicFrame>
        <p:nvGraphicFramePr>
          <p:cNvPr id="138" name=""/>
          <p:cNvGraphicFramePr/>
          <p:nvPr/>
        </p:nvGraphicFramePr>
        <p:xfrm>
          <a:off x="503640" y="1619640"/>
          <a:ext cx="9070200" cy="3730320"/>
        </p:xfrm>
        <a:graphic>
          <a:graphicData uri="http://schemas.openxmlformats.org/drawingml/2006/table">
            <a:tbl>
              <a:tblPr/>
              <a:tblGrid>
                <a:gridCol w="4535280"/>
                <a:gridCol w="4535280"/>
              </a:tblGrid>
              <a:tr h="658080">
                <a:tc>
                  <a:txBody>
                    <a:bodyPr lIns="90000" rIns="90000">
                      <a:noAutofit/>
                    </a:bodyPr>
                    <a:p>
                      <a:pPr algn="ctr">
                        <a:lnSpc>
                          <a:spcPct val="100000"/>
                        </a:lnSpc>
                      </a:pPr>
                      <a:r>
                        <a:rPr b="1" lang="el-GR" sz="1800" spc="-1" strike="noStrike">
                          <a:latin typeface="Arial"/>
                        </a:rPr>
                        <a:t>Ατμοσφαιρική</a:t>
                      </a:r>
                      <a:endParaRPr b="0" lang="el-GR"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oAutofit/>
                    </a:bodyPr>
                    <a:p>
                      <a:pPr algn="ctr">
                        <a:lnSpc>
                          <a:spcPct val="100000"/>
                        </a:lnSpc>
                      </a:pPr>
                      <a:r>
                        <a:rPr b="1" lang="el-GR" sz="1800" spc="-1" strike="noStrike">
                          <a:latin typeface="Arial"/>
                        </a:rPr>
                        <a:t>Βιολογική</a:t>
                      </a:r>
                      <a:endParaRPr b="0" lang="el-GR"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1150200">
                <a:tc>
                  <a:txBody>
                    <a:bodyPr lIns="90000" rIns="90000">
                      <a:noAutofit/>
                    </a:bodyPr>
                    <a:p>
                      <a:pPr>
                        <a:lnSpc>
                          <a:spcPct val="100000"/>
                        </a:lnSpc>
                      </a:pPr>
                      <a:r>
                        <a:rPr b="0" lang="el-GR" sz="1500" spc="-1" strike="noStrike">
                          <a:latin typeface="Arial"/>
                        </a:rPr>
                        <a:t>Το άζωτο της ατμόσφαιρας με ενέργεια από τις ηλεκτρικές εκκενώσεις(αστραπές, κεραυνοί) αντιδρά με :</a:t>
                      </a:r>
                      <a:endParaRPr b="0" lang="el-GR" sz="1500" spc="-1" strike="noStrike">
                        <a:latin typeface="Arial"/>
                      </a:endParaRPr>
                    </a:p>
                    <a:p>
                      <a:pPr>
                        <a:lnSpc>
                          <a:spcPct val="100000"/>
                        </a:lnSpc>
                      </a:pPr>
                      <a:r>
                        <a:rPr b="0" lang="el-GR" sz="1500" spc="-1" strike="noStrike">
                          <a:latin typeface="Arial"/>
                        </a:rPr>
                        <a:t>α. </a:t>
                      </a:r>
                      <a:r>
                        <a:rPr b="1" lang="el-GR" sz="1500" spc="-1" strike="noStrike">
                          <a:latin typeface="Arial"/>
                        </a:rPr>
                        <a:t>υδρατμούς </a:t>
                      </a:r>
                      <a:r>
                        <a:rPr b="0" lang="el-GR" sz="1500" spc="-1" strike="noStrike">
                          <a:latin typeface="Arial"/>
                        </a:rPr>
                        <a:t>και παράγεται </a:t>
                      </a:r>
                      <a:r>
                        <a:rPr b="1" lang="el-GR" sz="1500" spc="-1" strike="noStrike">
                          <a:latin typeface="Arial"/>
                        </a:rPr>
                        <a:t>αμμωνία</a:t>
                      </a:r>
                      <a:endParaRPr b="0" lang="el-GR" sz="1500" spc="-1" strike="noStrike">
                        <a:latin typeface="Arial"/>
                      </a:endParaRPr>
                    </a:p>
                    <a:p>
                      <a:pPr>
                        <a:lnSpc>
                          <a:spcPct val="100000"/>
                        </a:lnSpc>
                      </a:pPr>
                      <a:r>
                        <a:rPr b="0" lang="el-GR" sz="1500" spc="-1" strike="noStrike">
                          <a:latin typeface="Arial"/>
                        </a:rPr>
                        <a:t>β. </a:t>
                      </a:r>
                      <a:r>
                        <a:rPr b="1" lang="el-GR" sz="1500" spc="-1" strike="noStrike">
                          <a:latin typeface="Arial"/>
                        </a:rPr>
                        <a:t>οξυγόνο </a:t>
                      </a:r>
                      <a:r>
                        <a:rPr b="0" lang="el-GR" sz="1500" spc="-1" strike="noStrike">
                          <a:latin typeface="Arial"/>
                        </a:rPr>
                        <a:t>και παράγονται </a:t>
                      </a:r>
                      <a:r>
                        <a:rPr b="1" lang="el-GR" sz="1500" spc="-1" strike="noStrike">
                          <a:latin typeface="Arial"/>
                        </a:rPr>
                        <a:t>νιτρικά ιόντα</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l-GR" sz="1500" spc="-1" strike="noStrike">
                          <a:latin typeface="Arial"/>
                        </a:rPr>
                        <a:t>Γίνεται από ελεύθερους ή συμβιωτικούς μικροορ/μούς, με πιο σημαντικούς τα </a:t>
                      </a:r>
                      <a:r>
                        <a:rPr b="1" lang="el-GR" sz="1500" spc="-1" strike="noStrike">
                          <a:latin typeface="Arial"/>
                        </a:rPr>
                        <a:t>αζωτοδε-σμευτικά βακτήρια. </a:t>
                      </a:r>
                      <a:r>
                        <a:rPr b="0" lang="el-GR" sz="1500" spc="-1" strike="noStrike">
                          <a:latin typeface="Arial"/>
                        </a:rPr>
                        <a:t>Τα βακτήρια αυτά συμβιώνουν στις ρίζες των ψυχανθών (φακή, φασόλια κλπ) σε ειδικά εξογκώματα που ονομάζονται φυμάτια.</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1361880">
                <a:tc>
                  <a:txBody>
                    <a:bodyPr lIns="90000" rIns="90000">
                      <a:noAutofit/>
                    </a:bodyPr>
                    <a:p>
                      <a:pPr>
                        <a:lnSpc>
                          <a:spcPct val="100000"/>
                        </a:lnSpc>
                      </a:pPr>
                      <a:r>
                        <a:rPr b="0" lang="el-GR" sz="1500" spc="-1" strike="noStrike">
                          <a:latin typeface="Arial"/>
                        </a:rPr>
                        <a:t>Η αμμωνία και τα νιτρικά ιόντα μεταφέρονται με την βροχή στο έδαφος. Τα νιτρικά ιόντα απορροφώνται άμεσα από τα φυτά</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el-GR" sz="1500" spc="-1" strike="noStrike">
                          <a:latin typeface="Arial"/>
                        </a:rPr>
                        <a:t>Αυτά τα βακτήρια μπορούν να δεσμεύουν το μοριακό άζωτο της ατμόσφαιρας και το μετατρέπουν σε νιτρικά ιόντα, τα οποία απορροφούνται από τα ψυχανθή τα οποία παράγουν τα όσπρια, που έτσι είναι πλούσια σε πρωτεΐνες</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560520">
                <a:tc>
                  <a:txBody>
                    <a:bodyPr lIns="90000" rIns="90000">
                      <a:noAutofit/>
                    </a:bodyPr>
                    <a:p>
                      <a:pPr>
                        <a:lnSpc>
                          <a:spcPct val="100000"/>
                        </a:lnSpc>
                      </a:pPr>
                      <a:r>
                        <a:rPr b="0" lang="el-GR" sz="1500" spc="-1" strike="noStrike">
                          <a:latin typeface="Arial"/>
                        </a:rPr>
                        <a:t>Η ατμοσφαιρική αζωτοδέσμευση αποτελεί το 10% της συνολικής αζωτοδέσμευσης.</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oAutofit/>
                    </a:bodyPr>
                    <a:p>
                      <a:pPr>
                        <a:lnSpc>
                          <a:spcPct val="100000"/>
                        </a:lnSpc>
                      </a:pPr>
                      <a:r>
                        <a:rPr b="0" lang="el-GR" sz="1500" spc="-1" strike="noStrike">
                          <a:latin typeface="Arial"/>
                        </a:rPr>
                        <a:t>Η βιολογική αζωτοδέσμευση αποτελεί το 90% της συνολικής αζωτοδέσμευσης.</a:t>
                      </a:r>
                      <a:endParaRPr b="0" lang="el-G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p:pull dir="d"/>
      </p:transition>
    </mc:Choice>
    <mc:Fallback>
      <p:transition spd="slow">
        <p:pull dir="d"/>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ffbf00"/>
                </a:solidFill>
                <a:latin typeface="Arial"/>
                <a:ea typeface="DejaVu Sans"/>
              </a:rPr>
              <a:t>Το άζωτο στις τροφικές αλυσίδες</a:t>
            </a:r>
            <a:endParaRPr b="0" lang="el-GR" sz="3600" spc="-1" strike="noStrike">
              <a:latin typeface="Arial"/>
            </a:endParaRPr>
          </a:p>
        </p:txBody>
      </p:sp>
      <p:sp>
        <p:nvSpPr>
          <p:cNvPr id="140"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2400" spc="-1" strike="noStrike">
                <a:solidFill>
                  <a:srgbClr val="000000"/>
                </a:solidFill>
                <a:latin typeface="Arial"/>
                <a:ea typeface="DejaVu Sans"/>
              </a:rPr>
              <a:t>Τα νιτρικά ιόντα προερχόμενα από την ατμοσφαιρική ή την βιολογική αζωτοδέσμευση περνούν στα φυτά μέσω των ριζών τους, ώστε να παράξουν αυτά τις αζωτούχες τους ενώσεις, όπως πρωτεΐνες και νουκλεϊκά οξέα. Το άζωτο αυτών των ουσιών μέσω των τροφικών αλυσίδων περνάει στους </a:t>
            </a:r>
            <a:r>
              <a:rPr b="1" lang="el-GR" sz="2400" spc="-1" strike="noStrike">
                <a:solidFill>
                  <a:srgbClr val="000000"/>
                </a:solidFill>
                <a:latin typeface="Arial"/>
                <a:ea typeface="DejaVu Sans"/>
              </a:rPr>
              <a:t>καταναλωτές </a:t>
            </a:r>
            <a:r>
              <a:rPr b="0" lang="el-GR" sz="2400" spc="-1" strike="noStrike">
                <a:solidFill>
                  <a:srgbClr val="000000"/>
                </a:solidFill>
                <a:latin typeface="Arial"/>
                <a:ea typeface="DejaVu Sans"/>
              </a:rPr>
              <a:t> των διαφόρων τάξεων ώστε να παράξουν τις δικές τους πρωτεΐνες και νουκλεϊκά οξέα.</a:t>
            </a:r>
            <a:endParaRPr b="0" lang="el-GR" sz="2400" spc="-1" strike="noStrike">
              <a:latin typeface="Arial"/>
            </a:endParaRPr>
          </a:p>
        </p:txBody>
      </p:sp>
    </p:spTree>
  </p:cSld>
  <mc:AlternateContent>
    <mc:Choice Requires="p14">
      <p:transition spd="slow" p14:dur="2000">
        <p:randomBar dir="vert"/>
      </p:transition>
    </mc:Choice>
    <mc:Fallback>
      <p:transition spd="slow">
        <p:randomBar dir="vert"/>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ffbf00"/>
                </a:solidFill>
                <a:latin typeface="Arial"/>
                <a:ea typeface="DejaVu Sans"/>
              </a:rPr>
              <a:t>Το άζωτο της νεκρής οργανικής ύλης</a:t>
            </a:r>
            <a:endParaRPr b="0" lang="el-GR" sz="3600" spc="-1" strike="noStrike">
              <a:latin typeface="Arial"/>
            </a:endParaRPr>
          </a:p>
        </p:txBody>
      </p:sp>
      <p:sp>
        <p:nvSpPr>
          <p:cNvPr id="142"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2400" spc="-1" strike="noStrike">
                <a:solidFill>
                  <a:srgbClr val="000000"/>
                </a:solidFill>
                <a:latin typeface="Arial"/>
                <a:ea typeface="DejaVu Sans"/>
              </a:rPr>
              <a:t>Φυτά και ζώα αφήνουν στο έδαφος νεκρή οργανική ύλη, που περιέχει άζωτο. Επιπλέον τα ζώα αποβάλλουν αζωτούχα προϊόντα του μεταβολισμού τους, όπως ουρία, ουρικό οξύ και περιττώματα. Αυτές οι ουσίες, όλες, διασπώνται από τους </a:t>
            </a:r>
            <a:r>
              <a:rPr b="1" lang="el-GR" sz="2400" spc="-1" strike="noStrike">
                <a:solidFill>
                  <a:srgbClr val="000000"/>
                </a:solidFill>
                <a:latin typeface="Arial"/>
                <a:ea typeface="DejaVu Sans"/>
              </a:rPr>
              <a:t>αποικοδομητές</a:t>
            </a:r>
            <a:r>
              <a:rPr b="0" lang="el-GR" sz="2400" spc="-1" strike="noStrike">
                <a:solidFill>
                  <a:srgbClr val="000000"/>
                </a:solidFill>
                <a:latin typeface="Arial"/>
                <a:ea typeface="DejaVu Sans"/>
              </a:rPr>
              <a:t> και παράγεται </a:t>
            </a:r>
            <a:r>
              <a:rPr b="1" lang="el-GR" sz="2400" spc="-1" strike="noStrike">
                <a:solidFill>
                  <a:srgbClr val="000000"/>
                </a:solidFill>
                <a:latin typeface="Arial"/>
                <a:ea typeface="DejaVu Sans"/>
              </a:rPr>
              <a:t>αμμωνία</a:t>
            </a:r>
            <a:r>
              <a:rPr b="0" lang="el-GR" sz="2400" spc="-1" strike="noStrike">
                <a:solidFill>
                  <a:srgbClr val="000000"/>
                </a:solidFill>
                <a:latin typeface="Arial"/>
                <a:ea typeface="DejaVu Sans"/>
              </a:rPr>
              <a:t>. Η αμμωνία του εδάφους, υφίσταται την δράση των </a:t>
            </a:r>
            <a:r>
              <a:rPr b="1" lang="el-GR" sz="2400" spc="-1" strike="noStrike">
                <a:solidFill>
                  <a:srgbClr val="000000"/>
                </a:solidFill>
                <a:latin typeface="Arial"/>
                <a:ea typeface="DejaVu Sans"/>
              </a:rPr>
              <a:t>νιτροποιητικών </a:t>
            </a:r>
            <a:r>
              <a:rPr b="0" lang="el-GR" sz="2400" spc="-1" strike="noStrike">
                <a:solidFill>
                  <a:srgbClr val="000000"/>
                </a:solidFill>
                <a:latin typeface="Arial"/>
                <a:ea typeface="DejaVu Sans"/>
              </a:rPr>
              <a:t>βακτηρίων, και μετατρέπεται σε νιτρικά ιόντα, τα οποία παραλαμβάνονται από φυτά και έτσι κλείνει ένας κύκλος στο εσωτερικό του οικοσυστήματος.</a:t>
            </a:r>
            <a:endParaRPr b="0" lang="el-GR" sz="2400" spc="-1" strike="noStrike">
              <a:latin typeface="Arial"/>
            </a:endParaRPr>
          </a:p>
        </p:txBody>
      </p:sp>
    </p:spTree>
  </p:cSld>
  <mc:AlternateContent>
    <mc:Choice Requires="p14">
      <p:transition spd="slow" p14:dur="2000">
        <p:pull dir="d"/>
      </p:transition>
    </mc:Choice>
    <mc:Fallback>
      <p:transition spd="slow">
        <p:pull dir="d"/>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ffbf00"/>
                </a:solidFill>
                <a:latin typeface="Arial"/>
                <a:ea typeface="DejaVu Sans"/>
              </a:rPr>
              <a:t>Επιστροφή στην ατμόσφαιρα</a:t>
            </a:r>
            <a:endParaRPr b="0" lang="el-GR" sz="3600" spc="-1" strike="noStrike">
              <a:latin typeface="Arial"/>
            </a:endParaRPr>
          </a:p>
        </p:txBody>
      </p:sp>
      <p:sp>
        <p:nvSpPr>
          <p:cNvPr id="144"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2600" spc="-1" strike="noStrike">
                <a:solidFill>
                  <a:srgbClr val="000000"/>
                </a:solidFill>
                <a:latin typeface="Arial"/>
                <a:ea typeface="DejaVu Sans"/>
              </a:rPr>
              <a:t>Τελικά το άζωτο θα επιστρέψει στην ατμόσφαιρα με την δράση των </a:t>
            </a:r>
            <a:r>
              <a:rPr b="1" lang="el-GR" sz="2600" spc="-1" strike="noStrike">
                <a:solidFill>
                  <a:srgbClr val="000000"/>
                </a:solidFill>
                <a:latin typeface="Arial"/>
                <a:ea typeface="DejaVu Sans"/>
              </a:rPr>
              <a:t>απονιτροποιητικών βακτηρίων </a:t>
            </a:r>
            <a:r>
              <a:rPr b="0" lang="el-GR" sz="2600" spc="-1" strike="noStrike">
                <a:solidFill>
                  <a:srgbClr val="000000"/>
                </a:solidFill>
                <a:latin typeface="Arial"/>
                <a:ea typeface="DejaVu Sans"/>
              </a:rPr>
              <a:t>του εδάφους, τα οποία μετατρέπουν τα νιτρικά ιόντα σε </a:t>
            </a:r>
            <a:r>
              <a:rPr b="1" lang="el-GR" sz="2600" spc="-1" strike="noStrike">
                <a:solidFill>
                  <a:srgbClr val="000000"/>
                </a:solidFill>
                <a:latin typeface="Arial"/>
                <a:ea typeface="DejaVu Sans"/>
              </a:rPr>
              <a:t>μοριακό άζωτο.</a:t>
            </a:r>
            <a:endParaRPr b="0" lang="el-GR" sz="2600" spc="-1" strike="noStrike">
              <a:latin typeface="Arial"/>
            </a:endParaRPr>
          </a:p>
        </p:txBody>
      </p:sp>
      <p:pic>
        <p:nvPicPr>
          <p:cNvPr id="145" name="" descr=""/>
          <p:cNvPicPr/>
          <p:nvPr/>
        </p:nvPicPr>
        <p:blipFill>
          <a:blip r:embed="rId1"/>
          <a:stretch/>
        </p:blipFill>
        <p:spPr>
          <a:xfrm>
            <a:off x="1799640" y="2519640"/>
            <a:ext cx="6658560" cy="3148560"/>
          </a:xfrm>
          <a:prstGeom prst="rect">
            <a:avLst/>
          </a:prstGeom>
          <a:ln w="0">
            <a:noFill/>
          </a:ln>
        </p:spPr>
      </p:pic>
    </p:spTree>
  </p:cSld>
  <mc:AlternateContent>
    <mc:Choice Requires="p14">
      <p:transition spd="slow" p14:dur="2000">
        <p:wheel spokes="1"/>
      </p:transition>
    </mc:Choice>
    <mc:Fallback>
      <p:transition spd="slow">
        <p:wheel spokes="1"/>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el-GR" sz="2800" spc="-1" strike="noStrike">
                <a:solidFill>
                  <a:srgbClr val="ffbf00"/>
                </a:solidFill>
                <a:latin typeface="Arial"/>
                <a:ea typeface="DejaVu Sans"/>
              </a:rPr>
              <a:t>Παρέμβαση του ανθρώπου στον κύκλο του αζώτου</a:t>
            </a:r>
            <a:endParaRPr b="0" lang="el-GR" sz="2800" spc="-1" strike="noStrike">
              <a:latin typeface="Arial"/>
            </a:endParaRPr>
          </a:p>
        </p:txBody>
      </p:sp>
      <p:sp>
        <p:nvSpPr>
          <p:cNvPr id="147"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fontScale="56000"/>
          </a:bodyPr>
          <a:p>
            <a:pPr marL="432000" indent="-322920">
              <a:lnSpc>
                <a:spcPct val="100000"/>
              </a:lnSpc>
              <a:spcBef>
                <a:spcPts val="1417"/>
              </a:spcBef>
              <a:buClr>
                <a:srgbClr val="000000"/>
              </a:buClr>
              <a:buSzPct val="45000"/>
              <a:buFont typeface="Wingdings" charset="2"/>
              <a:buChar char=""/>
            </a:pPr>
            <a:r>
              <a:rPr b="0" lang="el-GR" sz="2000" spc="-1" strike="noStrike">
                <a:solidFill>
                  <a:srgbClr val="000000"/>
                </a:solidFill>
                <a:latin typeface="Arial"/>
                <a:ea typeface="DejaVu Sans"/>
              </a:rPr>
              <a:t>Η διαθεσιμότητα των νιτρικών ιόντων καθορίζει σε μεγάλο βαθμό την απόδοση μιας καλλιέργειας. Ο άνθρωπος για να αυξήσει την παραγωγικότητα στα αγροτικά οικοσ/ματα εισάγει ποσότητες αζωτούχων λιπασμάτων, που επηρεάζουν τον κύκλο του αζώτου.                                                            </a:t>
            </a:r>
            <a:endParaRPr b="0" lang="el-GR"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l-GR" sz="2000" spc="-1" strike="noStrike">
                <a:solidFill>
                  <a:srgbClr val="000000"/>
                </a:solidFill>
                <a:latin typeface="Arial"/>
                <a:ea typeface="DejaVu Sans"/>
              </a:rPr>
              <a:t>Στο παρελθόν χρησιμοποιούσαν οργανικά φυσικά λιπάσματα, όπως η κοπριά, δηλαδή τα περιττώματα διαφόρων ζώων (πχ το γκουανό περιττώματα των ψαροφάγων πτηνών της Χιλής). Τα οργανικά λιπάσματα δεν επιβαρύνουν το περιβάλλον. Ωστόσο ο άνθρωπος πέτυχε την παραγωγή αζωτούχων λιπασμάτων (βιομηχανικά) από το ατμοσφαιρικό άζωτο. Αυτά χρησιμοποιούνται σήμερα σε τεράστιες ποσότητες. Από την προστιθέμενη ποσότητα στο έδαφος βιομηχανικών λιπασμάτων, λιγότερο από το 1/3 προσλαμβάνεται από τα καλλιεργούμενα φυτά. Το υπόλοιπο παρασύρεται από την βροχή και καταλήγει στα γλυκά ή στα θαλασσινά νερά, μια αιτία για το φαινόμενο του </a:t>
            </a:r>
            <a:r>
              <a:rPr b="1" lang="el-GR" sz="2000" spc="-1" strike="noStrike">
                <a:solidFill>
                  <a:srgbClr val="000000"/>
                </a:solidFill>
                <a:latin typeface="Arial"/>
                <a:ea typeface="DejaVu Sans"/>
              </a:rPr>
              <a:t>ευτροφισμού </a:t>
            </a:r>
            <a:r>
              <a:rPr b="0" lang="el-GR" sz="2000" spc="-1" strike="noStrike">
                <a:solidFill>
                  <a:srgbClr val="000000"/>
                </a:solidFill>
                <a:latin typeface="Arial"/>
                <a:ea typeface="DejaVu Sans"/>
              </a:rPr>
              <a:t>(ρύπανση των υδάτινων οικοσ/των ).</a:t>
            </a:r>
            <a:endParaRPr b="0" lang="el-GR" sz="2000" spc="-1" strike="noStrike">
              <a:latin typeface="Arial"/>
            </a:endParaRPr>
          </a:p>
        </p:txBody>
      </p:sp>
    </p:spTree>
  </p:cSld>
  <mc:AlternateContent>
    <mc:Choice Requires="p14">
      <p:transition spd="slow" p14:dur="2000">
        <p:wipe dir="u"/>
      </p:transition>
    </mc:Choice>
    <mc:Fallback>
      <p:transition spd="slow">
        <p:wipe dir="u"/>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dee6ef"/>
                </a:solidFill>
                <a:latin typeface="Arial"/>
                <a:ea typeface="DejaVu Sans"/>
              </a:rPr>
              <a:t>Ο κύκλος του νερού</a:t>
            </a:r>
            <a:endParaRPr b="0" lang="el-GR" sz="3600" spc="-1" strike="noStrike">
              <a:latin typeface="Arial"/>
            </a:endParaRPr>
          </a:p>
        </p:txBody>
      </p:sp>
      <p:sp>
        <p:nvSpPr>
          <p:cNvPr id="149"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fontScale="90000"/>
          </a:bodyPr>
          <a:p>
            <a:pPr marL="432000" indent="-323280">
              <a:lnSpc>
                <a:spcPct val="100000"/>
              </a:lnSpc>
              <a:spcBef>
                <a:spcPts val="1414"/>
              </a:spcBef>
              <a:buClr>
                <a:srgbClr val="000000"/>
              </a:buClr>
              <a:buSzPct val="45000"/>
              <a:buFont typeface="Wingdings" charset="2"/>
              <a:buChar char=""/>
            </a:pPr>
            <a:r>
              <a:rPr b="0" lang="el-GR" sz="2600" spc="-1" strike="noStrike">
                <a:solidFill>
                  <a:srgbClr val="729fcf"/>
                </a:solidFill>
                <a:latin typeface="Arial"/>
                <a:ea typeface="DejaVu Sans"/>
              </a:rPr>
              <a:t>Ρόλος του νερού στα οικοσυστήματα:</a:t>
            </a:r>
            <a:endParaRPr b="0" lang="el-GR" sz="26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Καλύπτει το μεγαλύτερο τμήμα της Γης</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Οριοθετεί τα υδάτινα οικοσ/ματα και καθορίζει τις ιδιότητές τους</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Αποτελεί το μέσο με το οποίο τα θρεπτικά συστατικά εισέρχονται και κυκλοφορούν στο εσωτερικό των αυτότροφων οργανισμών</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Αποτελεί σημαντικό τμήμα των ζωντανών ιστών, περίπου το 75% του νωπού βάρους τους</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Συμβάλλει στη θερμορρύθμιση φυτικών και ζωικών οργανισμών</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000000"/>
                </a:solidFill>
                <a:latin typeface="Arial"/>
                <a:ea typeface="DejaVu Sans"/>
              </a:rPr>
              <a:t>Χρησιμοποιείται στην φωτοσύνθεση των φυτικών οργανισμών</a:t>
            </a:r>
            <a:endParaRPr b="0" lang="el-GR" sz="1800" spc="-1" strike="noStrike">
              <a:latin typeface="Arial"/>
            </a:endParaRPr>
          </a:p>
          <a:p>
            <a:pPr>
              <a:lnSpc>
                <a:spcPct val="100000"/>
              </a:lnSpc>
              <a:spcBef>
                <a:spcPts val="1414"/>
              </a:spcBef>
            </a:pPr>
            <a:endParaRPr b="0" lang="el-GR" sz="1800" spc="-1" strike="noStrike">
              <a:latin typeface="Arial"/>
            </a:endParaRPr>
          </a:p>
          <a:p>
            <a:pPr>
              <a:lnSpc>
                <a:spcPct val="100000"/>
              </a:lnSpc>
              <a:spcBef>
                <a:spcPts val="1414"/>
              </a:spcBef>
            </a:pPr>
            <a:endParaRPr b="0" lang="el-GR" sz="1800" spc="-1" strike="noStrike">
              <a:latin typeface="Arial"/>
            </a:endParaRPr>
          </a:p>
        </p:txBody>
      </p:sp>
    </p:spTree>
  </p:cSld>
  <mc:AlternateContent>
    <mc:Choice Requires="p14">
      <p:transition spd="slow" p14:dur="2000">
        <p:pull dir="d"/>
      </p:transition>
    </mc:Choice>
    <mc:Fallback>
      <p:transition spd="slow">
        <p:pull dir="d"/>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6b5e9b"/>
                </a:solidFill>
                <a:latin typeface="Arial"/>
                <a:ea typeface="DejaVu Sans"/>
              </a:rPr>
              <a:t>Κυκλοφορία του νερού</a:t>
            </a:r>
            <a:endParaRPr b="0" lang="el-GR" sz="3200" spc="-1" strike="noStrike">
              <a:latin typeface="Arial"/>
            </a:endParaRPr>
          </a:p>
        </p:txBody>
      </p:sp>
      <p:sp>
        <p:nvSpPr>
          <p:cNvPr id="151"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fontScale="78000"/>
          </a:bodyPr>
          <a:p>
            <a:pPr marL="432000" indent="-323280">
              <a:lnSpc>
                <a:spcPct val="100000"/>
              </a:lnSpc>
              <a:spcBef>
                <a:spcPts val="1414"/>
              </a:spcBef>
              <a:buClr>
                <a:srgbClr val="000000"/>
              </a:buClr>
              <a:buSzPct val="45000"/>
              <a:buFont typeface="Wingdings" charset="2"/>
              <a:buChar char=""/>
            </a:pPr>
            <a:r>
              <a:rPr b="0" lang="el-GR" sz="2000" spc="-1" strike="noStrike">
                <a:solidFill>
                  <a:srgbClr val="000000"/>
                </a:solidFill>
                <a:latin typeface="Arial"/>
                <a:ea typeface="DejaVu Sans"/>
              </a:rPr>
              <a:t>Χάρη στην κινητικότητά του το νερό κυκλοφορεί διαρκώς, στον υδρολογικό κύκλο. Το νερό κυκλοφορεί με τρεις κυρίως τρόπους:</a:t>
            </a:r>
            <a:endParaRPr b="0" lang="el-GR" sz="2000" spc="-1" strike="noStrike">
              <a:latin typeface="Arial"/>
            </a:endParaRPr>
          </a:p>
          <a:p>
            <a:pPr marL="432000" indent="-323280">
              <a:lnSpc>
                <a:spcPct val="100000"/>
              </a:lnSpc>
              <a:spcBef>
                <a:spcPts val="1414"/>
              </a:spcBef>
              <a:buClr>
                <a:srgbClr val="000000"/>
              </a:buClr>
              <a:buSzPct val="45000"/>
              <a:buFont typeface="Wingdings" charset="2"/>
              <a:buChar char=""/>
            </a:pPr>
            <a:r>
              <a:rPr b="1" lang="el-GR" sz="2000" spc="-1" strike="noStrike">
                <a:solidFill>
                  <a:srgbClr val="5983b0"/>
                </a:solidFill>
                <a:latin typeface="Arial"/>
                <a:ea typeface="DejaVu Sans"/>
              </a:rPr>
              <a:t>1. τις κατακρημνίσεις      2. την εξάτμιση       3. την διαπνοή</a:t>
            </a:r>
            <a:endParaRPr b="0" lang="el-GR" sz="2000" spc="-1" strike="noStrike">
              <a:latin typeface="Arial"/>
            </a:endParaRPr>
          </a:p>
          <a:p>
            <a:pPr marL="432000" indent="-323280">
              <a:lnSpc>
                <a:spcPct val="100000"/>
              </a:lnSpc>
              <a:spcBef>
                <a:spcPts val="1414"/>
              </a:spcBef>
              <a:buClr>
                <a:srgbClr val="000000"/>
              </a:buClr>
              <a:buSzPct val="45000"/>
              <a:buFont typeface="Wingdings" charset="2"/>
              <a:buChar char=""/>
            </a:pPr>
            <a:r>
              <a:rPr b="1" lang="el-GR" sz="2000" spc="-1" strike="noStrike">
                <a:solidFill>
                  <a:srgbClr val="000000"/>
                </a:solidFill>
                <a:latin typeface="Arial"/>
                <a:ea typeface="DejaVu Sans"/>
              </a:rPr>
              <a:t>Κατακρημνίσεις </a:t>
            </a:r>
            <a:r>
              <a:rPr b="0" lang="el-GR" sz="2000" spc="-1" strike="noStrike">
                <a:solidFill>
                  <a:srgbClr val="000000"/>
                </a:solidFill>
                <a:latin typeface="Arial"/>
                <a:ea typeface="DejaVu Sans"/>
              </a:rPr>
              <a:t>αποτελούν η βροχή, το χιόνι, το χαλάζι.</a:t>
            </a:r>
            <a:endParaRPr b="0" lang="el-GR" sz="2000" spc="-1" strike="noStrike">
              <a:latin typeface="Arial"/>
            </a:endParaRPr>
          </a:p>
          <a:p>
            <a:pPr marL="432000" indent="-323280">
              <a:lnSpc>
                <a:spcPct val="100000"/>
              </a:lnSpc>
              <a:spcBef>
                <a:spcPts val="1414"/>
              </a:spcBef>
              <a:buClr>
                <a:srgbClr val="000000"/>
              </a:buClr>
              <a:buSzPct val="45000"/>
              <a:buFont typeface="Wingdings" charset="2"/>
              <a:buChar char=""/>
            </a:pPr>
            <a:r>
              <a:rPr b="1" lang="el-GR" sz="2000" spc="-1" strike="noStrike">
                <a:solidFill>
                  <a:srgbClr val="000000"/>
                </a:solidFill>
                <a:latin typeface="Arial"/>
                <a:ea typeface="DejaVu Sans"/>
              </a:rPr>
              <a:t>Εξάτμιση </a:t>
            </a:r>
            <a:r>
              <a:rPr b="0" lang="el-GR" sz="2000" spc="-1" strike="noStrike">
                <a:solidFill>
                  <a:srgbClr val="000000"/>
                </a:solidFill>
                <a:latin typeface="Arial"/>
                <a:ea typeface="DejaVu Sans"/>
              </a:rPr>
              <a:t>είναι η απομάκρυνση του νερού με τη μορφή υδρατμών από οποιαδήποτε επιφάνεια. Ειδική μορφή εξάτμισης είναι η </a:t>
            </a:r>
            <a:r>
              <a:rPr b="0" lang="el-GR" sz="2000" spc="-1" strike="noStrike" u="sng">
                <a:solidFill>
                  <a:srgbClr val="000000"/>
                </a:solidFill>
                <a:uFillTx/>
                <a:latin typeface="Arial"/>
                <a:ea typeface="DejaVu Sans"/>
              </a:rPr>
              <a:t>επιδερμική εξάτμιση </a:t>
            </a:r>
            <a:r>
              <a:rPr b="0" lang="el-GR" sz="2000" spc="-1" strike="noStrike">
                <a:solidFill>
                  <a:srgbClr val="000000"/>
                </a:solidFill>
                <a:latin typeface="Arial"/>
                <a:ea typeface="DejaVu Sans"/>
              </a:rPr>
              <a:t>που είναι η απομάκρυνση του νερού από την επιφάνεια των φύλλων των φυτών.</a:t>
            </a:r>
            <a:endParaRPr b="0" lang="el-GR" sz="2000" spc="-1" strike="noStrike">
              <a:latin typeface="Arial"/>
            </a:endParaRPr>
          </a:p>
          <a:p>
            <a:pPr marL="432000" indent="-323280">
              <a:lnSpc>
                <a:spcPct val="100000"/>
              </a:lnSpc>
              <a:spcBef>
                <a:spcPts val="1414"/>
              </a:spcBef>
              <a:buClr>
                <a:srgbClr val="000000"/>
              </a:buClr>
              <a:buSzPct val="45000"/>
              <a:buFont typeface="Wingdings" charset="2"/>
              <a:buChar char=""/>
            </a:pPr>
            <a:r>
              <a:rPr b="1" lang="el-GR" sz="2000" spc="-1" strike="noStrike">
                <a:solidFill>
                  <a:srgbClr val="000000"/>
                </a:solidFill>
                <a:latin typeface="Arial"/>
                <a:ea typeface="DejaVu Sans"/>
              </a:rPr>
              <a:t>Διαπνοή </a:t>
            </a:r>
            <a:r>
              <a:rPr b="0" lang="el-GR" sz="2000" spc="-1" strike="noStrike">
                <a:solidFill>
                  <a:srgbClr val="000000"/>
                </a:solidFill>
                <a:latin typeface="Arial"/>
                <a:ea typeface="DejaVu Sans"/>
              </a:rPr>
              <a:t>ονομάζεται η απομάκρυνση του νερού δια μέσου των στομάτων των φύλλων των φυτών και η ταυτόχρονη αντικατάστασή του με νερό που προσλαμβάνεται από τις ρίζες.</a:t>
            </a:r>
            <a:endParaRPr b="0" lang="el-GR" sz="2000" spc="-1" strike="noStrike">
              <a:latin typeface="Arial"/>
            </a:endParaRPr>
          </a:p>
        </p:txBody>
      </p:sp>
    </p:spTree>
  </p:cSld>
  <mc:AlternateContent>
    <mc:Choice Requires="p14">
      <p:transition spd="slow" p14:dur="2000">
        <p:pull dir="d"/>
      </p:transition>
    </mc:Choice>
    <mc:Fallback>
      <p:transition spd="slow">
        <p:pull dir="d"/>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81d41a"/>
                </a:solidFill>
                <a:latin typeface="Arial"/>
                <a:ea typeface="DejaVu Sans"/>
              </a:rPr>
              <a:t>Ρόλος της διαπνοής</a:t>
            </a:r>
            <a:endParaRPr b="0" lang="el-GR" sz="3200" spc="-1" strike="noStrike">
              <a:latin typeface="Arial"/>
            </a:endParaRPr>
          </a:p>
        </p:txBody>
      </p:sp>
      <p:sp>
        <p:nvSpPr>
          <p:cNvPr id="153" name=""/>
          <p:cNvSpPr/>
          <p:nvPr/>
        </p:nvSpPr>
        <p:spPr>
          <a:xfrm>
            <a:off x="46836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nSpc>
                <a:spcPct val="100000"/>
              </a:lnSpc>
              <a:spcBef>
                <a:spcPts val="1414"/>
              </a:spcBef>
              <a:buClr>
                <a:srgbClr val="000000"/>
              </a:buClr>
              <a:buSzPct val="45000"/>
              <a:buFont typeface="Wingdings" charset="2"/>
              <a:buChar char=""/>
            </a:pPr>
            <a:r>
              <a:rPr b="0" lang="el-GR" sz="1800" spc="-1" strike="noStrike">
                <a:solidFill>
                  <a:srgbClr val="127622"/>
                </a:solidFill>
                <a:latin typeface="Arial"/>
                <a:ea typeface="Microsoft YaHei"/>
              </a:rPr>
              <a:t>Τα φυτά διαθέτουν στόματα (πόρους). Κατά την φωτοσύνθεση από τα στόματα εισέρχεται CO</a:t>
            </a:r>
            <a:r>
              <a:rPr b="0" lang="el-GR" sz="1800" spc="-1" strike="noStrike" baseline="-8000">
                <a:solidFill>
                  <a:srgbClr val="127622"/>
                </a:solidFill>
                <a:latin typeface="Arial"/>
                <a:ea typeface="Microsoft YaHei"/>
              </a:rPr>
              <a:t>2 </a:t>
            </a:r>
            <a:r>
              <a:rPr b="0" lang="el-GR" sz="1800" spc="-1" strike="noStrike">
                <a:solidFill>
                  <a:srgbClr val="127622"/>
                </a:solidFill>
                <a:latin typeface="Arial"/>
                <a:ea typeface="Microsoft YaHei"/>
              </a:rPr>
              <a:t>και απομακρύνεται Ο</a:t>
            </a:r>
            <a:r>
              <a:rPr b="0" lang="el-GR" sz="1800" spc="-1" strike="noStrike" baseline="-8000">
                <a:solidFill>
                  <a:srgbClr val="127622"/>
                </a:solidFill>
                <a:latin typeface="Arial"/>
                <a:ea typeface="Microsoft YaHei"/>
              </a:rPr>
              <a:t>2</a:t>
            </a:r>
            <a:r>
              <a:rPr b="0" lang="el-GR" sz="1800" spc="-1" strike="noStrike">
                <a:solidFill>
                  <a:srgbClr val="127622"/>
                </a:solidFill>
                <a:latin typeface="Arial"/>
                <a:ea typeface="Microsoft YaHei"/>
              </a:rPr>
              <a:t> ενώ κατά την κυτταρική αναπνοή εισέρχεται Ο</a:t>
            </a:r>
            <a:r>
              <a:rPr b="0" lang="el-GR" sz="1800" spc="-1" strike="noStrike" baseline="-8000">
                <a:solidFill>
                  <a:srgbClr val="127622"/>
                </a:solidFill>
                <a:latin typeface="Arial"/>
                <a:ea typeface="Microsoft YaHei"/>
              </a:rPr>
              <a:t>2</a:t>
            </a:r>
            <a:r>
              <a:rPr b="0" lang="el-GR" sz="1800" spc="-1" strike="noStrike">
                <a:solidFill>
                  <a:srgbClr val="127622"/>
                </a:solidFill>
                <a:latin typeface="Arial"/>
                <a:ea typeface="Microsoft YaHei"/>
              </a:rPr>
              <a:t> και απομακρύνεται CO</a:t>
            </a:r>
            <a:r>
              <a:rPr b="0" lang="el-GR" sz="1800" spc="-1" strike="noStrike" baseline="-8000">
                <a:solidFill>
                  <a:srgbClr val="127622"/>
                </a:solidFill>
                <a:latin typeface="Arial"/>
                <a:ea typeface="Microsoft YaHei"/>
              </a:rPr>
              <a:t>2</a:t>
            </a:r>
            <a:r>
              <a:rPr b="0" lang="el-GR" sz="1800" spc="-1" strike="noStrike">
                <a:solidFill>
                  <a:srgbClr val="127622"/>
                </a:solidFill>
                <a:latin typeface="Arial"/>
                <a:ea typeface="Microsoft YaHei"/>
              </a:rPr>
              <a:t>. Το νερό του εδάφους πλούσιο σε θρεπτικά συστατικά απορροφάται από τις ρίζες και κυκλοφορεί στο εσωτερικό των φυτών. Φθάνοντας όμως στα φύλλα και όταν τα στόματα είναι ανοικτά για την φωτοσύν-                     θεση ή την κυτταρική αναπνοή, το νερό απομακρύνεται μέσω των                       στομάτων στην ατμόσφαιρα. Ταυτόχρονα το φυτό απορροφά νέες                            ποσότητες νερού από το έδαφος, στο οποίο επίσης υπάρχουν                       θρεπτικά στοιχεία.</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127622"/>
                </a:solidFill>
                <a:latin typeface="Arial"/>
                <a:ea typeface="Microsoft YaHei"/>
              </a:rPr>
              <a:t>Έτσι η διαπνοή συνδέεται αναπόσπαστα με τους βιογεωχημικούς                                κύκλους των στοιχείων που εισέρχονται στις τροφικές αλυσίδες των                             οικοσυστημάτων με πύλη εισόδου τα φυτά.                                </a:t>
            </a:r>
            <a:endParaRPr b="0" lang="el-GR" sz="1800" spc="-1" strike="noStrike">
              <a:latin typeface="Arial"/>
            </a:endParaRPr>
          </a:p>
        </p:txBody>
      </p:sp>
      <p:pic>
        <p:nvPicPr>
          <p:cNvPr id="154" name="" descr=""/>
          <p:cNvPicPr/>
          <p:nvPr/>
        </p:nvPicPr>
        <p:blipFill>
          <a:blip r:embed="rId1"/>
          <a:stretch/>
        </p:blipFill>
        <p:spPr>
          <a:xfrm>
            <a:off x="7919280" y="2519640"/>
            <a:ext cx="1619280" cy="2093400"/>
          </a:xfrm>
          <a:prstGeom prst="rect">
            <a:avLst/>
          </a:prstGeom>
          <a:ln w="0">
            <a:noFill/>
          </a:ln>
        </p:spPr>
      </p:pic>
    </p:spTree>
  </p:cSld>
  <mc:AlternateContent>
    <mc:Choice Requires="p14">
      <p:transition spd="slow" p14:dur="2000">
        <p:wheel spokes="1"/>
      </p:transition>
    </mc:Choice>
    <mc:Fallback>
      <p:transition spd="slow">
        <p:wheel spokes="1"/>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729fcf"/>
                </a:solidFill>
                <a:latin typeface="Arial"/>
                <a:ea typeface="DejaVu Sans"/>
              </a:rPr>
              <a:t>Κύκλος του νερού στα υδάτινα οικοσυστήματα</a:t>
            </a:r>
            <a:endParaRPr b="0" lang="el-GR" sz="3200" spc="-1" strike="noStrike">
              <a:latin typeface="Arial"/>
            </a:endParaRPr>
          </a:p>
        </p:txBody>
      </p:sp>
      <p:sp>
        <p:nvSpPr>
          <p:cNvPr id="156"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nSpc>
                <a:spcPct val="100000"/>
              </a:lnSpc>
              <a:spcBef>
                <a:spcPts val="1414"/>
              </a:spcBef>
              <a:buClr>
                <a:srgbClr val="000000"/>
              </a:buClr>
              <a:buSzPct val="45000"/>
              <a:buFont typeface="Wingdings" charset="2"/>
              <a:buChar char=""/>
            </a:pPr>
            <a:r>
              <a:rPr b="0" lang="el-GR" sz="2600" spc="-1" strike="noStrike">
                <a:solidFill>
                  <a:srgbClr val="3465a4"/>
                </a:solidFill>
                <a:latin typeface="Arial"/>
                <a:ea typeface="DejaVu Sans"/>
              </a:rPr>
              <a:t>Η ανταλλαγή του νερού μεταξύ των ωκεανών και της ατμόσφαιρας πραγματοποιείται απλά. Το νερό φτάνει στους ωκεανούς με τις </a:t>
            </a:r>
            <a:r>
              <a:rPr b="1" lang="el-GR" sz="2600" spc="-1" strike="noStrike">
                <a:solidFill>
                  <a:srgbClr val="3465a4"/>
                </a:solidFill>
                <a:latin typeface="Arial"/>
                <a:ea typeface="DejaVu Sans"/>
              </a:rPr>
              <a:t>κατακρημνίσεις</a:t>
            </a:r>
            <a:r>
              <a:rPr b="0" lang="el-GR" sz="2600" spc="-1" strike="noStrike">
                <a:solidFill>
                  <a:srgbClr val="3465a4"/>
                </a:solidFill>
                <a:latin typeface="Arial"/>
                <a:ea typeface="DejaVu Sans"/>
              </a:rPr>
              <a:t> και απομακρύ-νεται από αυτούς με </a:t>
            </a:r>
            <a:r>
              <a:rPr b="1" lang="el-GR" sz="2600" spc="-1" strike="noStrike">
                <a:solidFill>
                  <a:srgbClr val="3465a4"/>
                </a:solidFill>
                <a:latin typeface="Arial"/>
                <a:ea typeface="DejaVu Sans"/>
              </a:rPr>
              <a:t>εξάτμιση.</a:t>
            </a:r>
            <a:endParaRPr b="0" lang="el-GR" sz="2600" spc="-1" strike="noStrike">
              <a:latin typeface="Arial"/>
            </a:endParaRPr>
          </a:p>
        </p:txBody>
      </p:sp>
    </p:spTree>
  </p:cSld>
  <mc:AlternateContent>
    <mc:Choice Requires="p14">
      <p:transition spd="slow" p14:dur="2000">
        <p:wipe dir="u"/>
      </p:transition>
    </mc:Choice>
    <mc:Fallback>
      <p:transition spd="slow">
        <p:wipe dir="u"/>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e8a202"/>
                </a:solidFill>
                <a:latin typeface="Arial"/>
                <a:ea typeface="DejaVu Sans"/>
              </a:rPr>
              <a:t>ΒΙΟΓΕΩΧΗΜΙΚΟΣ ΚΥΚΛΟΣ ΤΟΥ ΑΝΘΡΑΚΑ</a:t>
            </a:r>
            <a:endParaRPr b="0" lang="el-GR" sz="3200" spc="-1" strike="noStrike">
              <a:latin typeface="Arial"/>
            </a:endParaRPr>
          </a:p>
        </p:txBody>
      </p:sp>
      <p:sp>
        <p:nvSpPr>
          <p:cNvPr id="117"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2400" spc="-1" strike="noStrike">
                <a:solidFill>
                  <a:srgbClr val="000000"/>
                </a:solidFill>
                <a:latin typeface="Arial"/>
                <a:ea typeface="DejaVu Sans"/>
              </a:rPr>
              <a:t>Από τον άνθρακα αποτελούνται όλες οι οργανικές ενώσεις άρα και τα βιολογικά μακρομόρια (π.χ. πρωτεΐνες νουκλεϊκά οξέα).Επειδή η χημική ενέργεια μεταβιβάζεται από επίπεδο σε επίπεδο με τις οργανικές ενώσεις η πορεία του άνθρακα ταυτί-ζεται με τη πορεία της ενέργειας στα οικοσ/τα. </a:t>
            </a:r>
            <a:endParaRPr b="0" lang="el-GR" sz="2400" spc="-1" strike="noStrike">
              <a:latin typeface="Arial"/>
            </a:endParaRPr>
          </a:p>
          <a:p>
            <a:pPr marL="432000" indent="-322920">
              <a:lnSpc>
                <a:spcPct val="100000"/>
              </a:lnSpc>
              <a:spcBef>
                <a:spcPts val="1417"/>
              </a:spcBef>
              <a:buClr>
                <a:srgbClr val="000000"/>
              </a:buClr>
              <a:buSzPct val="45000"/>
              <a:buFont typeface="Wingdings" charset="2"/>
              <a:buChar char=""/>
            </a:pPr>
            <a:r>
              <a:rPr b="0" lang="el-GR" sz="2400" spc="-1" strike="noStrike">
                <a:solidFill>
                  <a:srgbClr val="ff0000"/>
                </a:solidFill>
                <a:latin typeface="Arial"/>
                <a:ea typeface="Microsoft YaHei"/>
              </a:rPr>
              <a:t>Εναλλαγή δύο διαδικασιών: </a:t>
            </a:r>
            <a:r>
              <a:rPr b="0" lang="el-GR" sz="2400" spc="-1" strike="noStrike">
                <a:solidFill>
                  <a:srgbClr val="000000"/>
                </a:solidFill>
                <a:latin typeface="Arial"/>
                <a:ea typeface="Microsoft YaHei"/>
              </a:rPr>
              <a:t>Σε αυτό το κύκλο γίνεται διαρκής ανταλλαγή του CO</a:t>
            </a:r>
            <a:r>
              <a:rPr b="0" lang="el-GR" sz="2400" spc="-1" strike="noStrike" baseline="-8000">
                <a:solidFill>
                  <a:srgbClr val="000000"/>
                </a:solidFill>
                <a:latin typeface="Arial"/>
                <a:ea typeface="Microsoft YaHei"/>
              </a:rPr>
              <a:t>2 </a:t>
            </a:r>
            <a:r>
              <a:rPr b="0" lang="el-GR" sz="2400" spc="-1" strike="noStrike">
                <a:solidFill>
                  <a:srgbClr val="000000"/>
                </a:solidFill>
                <a:latin typeface="Arial"/>
                <a:ea typeface="Microsoft YaHei"/>
              </a:rPr>
              <a:t>μεταξύ ατμόσφαιρας (αβιοτικό περιβάλλον) και των ζωντανών οργανισμών  (βιοτικοί παράγοντες).                                                           </a:t>
            </a:r>
            <a:endParaRPr b="0" lang="el-GR" sz="2400" spc="-1" strike="noStrike">
              <a:latin typeface="Arial"/>
            </a:endParaRPr>
          </a:p>
        </p:txBody>
      </p:sp>
    </p:spTree>
  </p:cSld>
  <mc:AlternateContent>
    <mc:Choice Requires="p14">
      <p:transition spd="slow" p14:dur="2000">
        <p:randomBar dir="vert"/>
      </p:transition>
    </mc:Choice>
    <mc:Fallback>
      <p:transition spd="slow">
        <p:randomBar dir="vert"/>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l-GR" sz="3200" spc="-1" strike="noStrike">
                <a:solidFill>
                  <a:srgbClr val="b4c7dc"/>
                </a:solidFill>
                <a:latin typeface="Arial"/>
                <a:ea typeface="DejaVu Sans"/>
              </a:rPr>
              <a:t>Κύκλος του νερού σε χερσαία οικοσυστήματα</a:t>
            </a:r>
            <a:endParaRPr b="0" lang="el-GR" sz="3200" spc="-1" strike="noStrike">
              <a:latin typeface="Arial"/>
            </a:endParaRPr>
          </a:p>
        </p:txBody>
      </p:sp>
      <p:sp>
        <p:nvSpPr>
          <p:cNvPr id="158"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nSpc>
                <a:spcPct val="100000"/>
              </a:lnSpc>
              <a:spcBef>
                <a:spcPts val="1414"/>
              </a:spcBef>
              <a:buClr>
                <a:srgbClr val="000000"/>
              </a:buClr>
              <a:buSzPct val="45000"/>
              <a:buFont typeface="Wingdings" charset="2"/>
              <a:buChar char=""/>
            </a:pPr>
            <a:r>
              <a:rPr b="0" lang="el-GR" sz="1800" spc="-1" strike="noStrike">
                <a:solidFill>
                  <a:srgbClr val="2a6099"/>
                </a:solidFill>
                <a:latin typeface="Arial"/>
                <a:ea typeface="DejaVu Sans"/>
              </a:rPr>
              <a:t>Είναι περισσότερο πολύπλοκος γιατί οι πορείες του νερού είναι περισσότερες. Το νερό που φθάνει στα χερσαία οικοσυστήματα με τις κατακρημνίσεις μπορεί να:</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2a6099"/>
                </a:solidFill>
                <a:latin typeface="Arial"/>
                <a:ea typeface="DejaVu Sans"/>
              </a:rPr>
              <a:t>Εξατμισθεί</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2a6099"/>
                </a:solidFill>
                <a:latin typeface="Arial"/>
                <a:ea typeface="DejaVu Sans"/>
              </a:rPr>
              <a:t>Εισχωρήσει στο υπέδαφος όπου συναντά τα υπόγεια ύδατα</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2a6099"/>
                </a:solidFill>
                <a:latin typeface="Arial"/>
                <a:ea typeface="DejaVu Sans"/>
              </a:rPr>
              <a:t>Απορροφηθεί από τα φυτά και να απομακρυνθεί από αυτά με την διαπνοή</a:t>
            </a:r>
            <a:endParaRPr b="0" lang="el-GR" sz="1800" spc="-1" strike="noStrike">
              <a:latin typeface="Arial"/>
            </a:endParaRPr>
          </a:p>
          <a:p>
            <a:pPr marL="432000" indent="-323280">
              <a:lnSpc>
                <a:spcPct val="100000"/>
              </a:lnSpc>
              <a:spcBef>
                <a:spcPts val="1414"/>
              </a:spcBef>
              <a:buClr>
                <a:srgbClr val="000000"/>
              </a:buClr>
              <a:buSzPct val="45000"/>
              <a:buFont typeface="Wingdings" charset="2"/>
              <a:buChar char=""/>
            </a:pPr>
            <a:r>
              <a:rPr b="0" lang="el-GR" sz="1800" spc="-1" strike="noStrike">
                <a:solidFill>
                  <a:srgbClr val="2a6099"/>
                </a:solidFill>
                <a:latin typeface="Arial"/>
                <a:ea typeface="DejaVu Sans"/>
              </a:rPr>
              <a:t>Απομακρυνθεί από το χερσαίο περιβάλλον με την επιφανειακή απορροή </a:t>
            </a:r>
            <a:endParaRPr b="0" lang="el-GR" sz="1800" spc="-1" strike="noStrike">
              <a:latin typeface="Arial"/>
            </a:endParaRPr>
          </a:p>
        </p:txBody>
      </p:sp>
    </p:spTree>
  </p:cSld>
  <mc:AlternateContent>
    <mc:Choice Requires="p14">
      <p:transition spd="slow" p14:dur="2000">
        <p:wedge/>
      </p:transition>
    </mc:Choice>
    <mc:Fallback>
      <p:transition spd="slow">
        <p:wedg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l-GR" sz="3600" spc="-1" strike="noStrike">
                <a:solidFill>
                  <a:srgbClr val="50938a"/>
                </a:solidFill>
                <a:latin typeface="Arial"/>
                <a:ea typeface="DejaVu Sans"/>
              </a:rPr>
              <a:t>Τα φυτά συγκρατούν το νερό</a:t>
            </a:r>
            <a:endParaRPr b="0" lang="el-GR" sz="3600" spc="-1" strike="noStrike">
              <a:latin typeface="Arial"/>
            </a:endParaRPr>
          </a:p>
        </p:txBody>
      </p:sp>
      <p:sp>
        <p:nvSpPr>
          <p:cNvPr id="160"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nSpc>
                <a:spcPct val="100000"/>
              </a:lnSpc>
              <a:spcBef>
                <a:spcPts val="1414"/>
              </a:spcBef>
              <a:buClr>
                <a:srgbClr val="000000"/>
              </a:buClr>
              <a:buSzPct val="45000"/>
              <a:buFont typeface="Wingdings" charset="2"/>
              <a:buChar char=""/>
            </a:pPr>
            <a:r>
              <a:rPr b="0" lang="el-GR" sz="2200" spc="-1" strike="noStrike">
                <a:solidFill>
                  <a:srgbClr val="729fcf"/>
                </a:solidFill>
                <a:latin typeface="Arial"/>
                <a:ea typeface="DejaVu Sans"/>
              </a:rPr>
              <a:t>Τα φυτά με τις ρίζες τους συγκρατούν το νερό και παίζουν καθοριστικό ρόλο στην απορρόφησή του από το έδαφος. Σε περιοχές από τις οποίες απομακρύνθηκαν όλα τα δένδρα, ο όγκος του επιφανειακού νερού αυξήθηκε πάνω από 200%. Το νερό αυτό έρρευσε επιφανειακά και κατέληξε στη θάλασσα, ενώ αν υπήρχαν τα φυτά θα είχε διεισδύ-σει στο έδαφος και θα είχε αποδοθεί πίσω στην ατμόσφαιρα με την διαπνοή.</a:t>
            </a:r>
            <a:endParaRPr b="0" lang="el-GR" sz="2200" spc="-1" strike="noStrike">
              <a:latin typeface="Arial"/>
            </a:endParaRPr>
          </a:p>
        </p:txBody>
      </p:sp>
    </p:spTree>
  </p:cSld>
  <mc:AlternateContent>
    <mc:Choice Requires="p14">
      <p:transition spd="slow" p14:dur="2000">
        <p:wedge/>
      </p:transition>
    </mc:Choice>
    <mc:Fallback>
      <p:transition spd="slow">
        <p:wedg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200" spc="-1" strike="noStrike">
                <a:solidFill>
                  <a:srgbClr val="729fcf"/>
                </a:solidFill>
                <a:latin typeface="Arial"/>
                <a:ea typeface="DejaVu Sans"/>
              </a:rPr>
              <a:t>Τα δέλτα των ποταμών</a:t>
            </a:r>
            <a:endParaRPr b="0" lang="el-GR" sz="3200" spc="-1" strike="noStrike">
              <a:latin typeface="Arial"/>
            </a:endParaRPr>
          </a:p>
        </p:txBody>
      </p:sp>
      <p:sp>
        <p:nvSpPr>
          <p:cNvPr id="162"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nSpc>
                <a:spcPct val="100000"/>
              </a:lnSpc>
              <a:spcBef>
                <a:spcPts val="1414"/>
              </a:spcBef>
              <a:buClr>
                <a:srgbClr val="000000"/>
              </a:buClr>
              <a:buSzPct val="45000"/>
              <a:buFont typeface="Wingdings" charset="2"/>
              <a:buChar char=""/>
            </a:pPr>
            <a:r>
              <a:rPr b="0" lang="el-GR" sz="2400" spc="-1" strike="noStrike">
                <a:solidFill>
                  <a:srgbClr val="8e86ae"/>
                </a:solidFill>
                <a:latin typeface="Arial"/>
                <a:ea typeface="DejaVu Sans"/>
              </a:rPr>
              <a:t>Τα ύδατα που ρέουν επιφανειακά απομακρύνουν και παρασύ-ρουν από τα εδάφη που περνούν θρεπτικά συστατικά, τα οποία τελικά καταλήγουν σε υδάτινους αποδέκτες και με μακροχρόνιες διαδικασίες γίνονται διαθέσιμα στους οργανισμούς. Η υψηλή παραγωγικότητα των δέλτα των ποταμών οφείλεται στην απομάκρυνση των θρεπτικών συστατικών από τα εδάφη που περνά το νερό και την εναπόθεσή τους στα δέλτα. </a:t>
            </a:r>
            <a:endParaRPr b="0" lang="el-GR" sz="2400" spc="-1" strike="noStrike">
              <a:latin typeface="Arial"/>
            </a:endParaRPr>
          </a:p>
        </p:txBody>
      </p:sp>
    </p:spTree>
  </p:cSld>
  <mc:AlternateContent>
    <mc:Choice Requires="p14">
      <p:transition spd="slow" p14:dur="2000">
        <p:wedge/>
      </p:transition>
    </mc:Choice>
    <mc:Fallback>
      <p:transition spd="slow">
        <p:wedg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2600" spc="-1" strike="noStrike">
                <a:solidFill>
                  <a:srgbClr val="729fcf"/>
                </a:solidFill>
                <a:latin typeface="Arial"/>
                <a:ea typeface="DejaVu Sans"/>
              </a:rPr>
              <a:t>Κύκλος του νερού</a:t>
            </a:r>
            <a:endParaRPr b="0" lang="el-GR" sz="2600" spc="-1" strike="noStrike">
              <a:latin typeface="Arial"/>
            </a:endParaRPr>
          </a:p>
        </p:txBody>
      </p:sp>
      <p:sp>
        <p:nvSpPr>
          <p:cNvPr id="164" name=""/>
          <p:cNvSpPr/>
          <p:nvPr/>
        </p:nvSpPr>
        <p:spPr>
          <a:xfrm>
            <a:off x="503640" y="1326240"/>
            <a:ext cx="9069840" cy="3286800"/>
          </a:xfrm>
          <a:prstGeom prst="rect">
            <a:avLst/>
          </a:prstGeom>
          <a:noFill/>
          <a:ln w="0">
            <a:noFill/>
          </a:ln>
        </p:spPr>
        <p:style>
          <a:lnRef idx="0"/>
          <a:fillRef idx="0"/>
          <a:effectRef idx="0"/>
          <a:fontRef idx="minor"/>
        </p:style>
      </p:sp>
      <p:sp>
        <p:nvSpPr>
          <p:cNvPr id="165" name=""/>
          <p:cNvSpPr/>
          <p:nvPr/>
        </p:nvSpPr>
        <p:spPr>
          <a:xfrm>
            <a:off x="540000" y="1260000"/>
            <a:ext cx="9069840" cy="3286800"/>
          </a:xfrm>
          <a:prstGeom prst="rect">
            <a:avLst/>
          </a:prstGeom>
          <a:noFill/>
          <a:ln w="0">
            <a:noFill/>
          </a:ln>
        </p:spPr>
        <p:style>
          <a:lnRef idx="0"/>
          <a:fillRef idx="0"/>
          <a:effectRef idx="0"/>
          <a:fontRef idx="minor"/>
        </p:style>
      </p:sp>
      <p:pic>
        <p:nvPicPr>
          <p:cNvPr id="166" name="" descr=""/>
          <p:cNvPicPr/>
          <p:nvPr/>
        </p:nvPicPr>
        <p:blipFill>
          <a:blip r:embed="rId1"/>
          <a:stretch/>
        </p:blipFill>
        <p:spPr>
          <a:xfrm rot="24000">
            <a:off x="522360" y="1026360"/>
            <a:ext cx="7207560" cy="4739040"/>
          </a:xfrm>
          <a:prstGeom prst="rect">
            <a:avLst/>
          </a:prstGeom>
          <a:ln w="0">
            <a:noFill/>
          </a:ln>
        </p:spPr>
      </p:pic>
    </p:spTree>
  </p:cSld>
  <mc:AlternateContent>
    <mc:Choice Requires="p14">
      <p:transition spd="slow" p14:dur="2000">
        <p:wheel spokes="1"/>
      </p:transition>
    </mc:Choice>
    <mc:Fallback>
      <p:transition spd="slow">
        <p:wheel spokes="1"/>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503640" y="225720"/>
            <a:ext cx="9069840" cy="945360"/>
          </a:xfrm>
          <a:prstGeom prst="rect">
            <a:avLst/>
          </a:prstGeom>
          <a:noFill/>
          <a:ln w="0">
            <a:noFill/>
          </a:ln>
        </p:spPr>
        <p:style>
          <a:lnRef idx="0"/>
          <a:fillRef idx="0"/>
          <a:effectRef idx="0"/>
          <a:fontRef idx="minor"/>
        </p:style>
      </p:sp>
      <p:sp>
        <p:nvSpPr>
          <p:cNvPr id="168"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3280" algn="ctr">
              <a:lnSpc>
                <a:spcPct val="100000"/>
              </a:lnSpc>
              <a:spcBef>
                <a:spcPts val="1414"/>
              </a:spcBef>
              <a:buClr>
                <a:srgbClr val="000000"/>
              </a:buClr>
              <a:buSzPct val="45000"/>
              <a:buFont typeface="Wingdings" charset="2"/>
              <a:buChar char=""/>
            </a:pPr>
            <a:r>
              <a:rPr b="0" lang="el-GR" sz="3200" spc="-1" strike="noStrike">
                <a:solidFill>
                  <a:srgbClr val="000000"/>
                </a:solidFill>
                <a:latin typeface="Arial"/>
                <a:ea typeface="DejaVu Sans"/>
              </a:rPr>
              <a:t>Καλό διάβασμα</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503640" y="225720"/>
            <a:ext cx="9069840" cy="945360"/>
          </a:xfrm>
          <a:prstGeom prst="rect">
            <a:avLst/>
          </a:prstGeom>
          <a:noFill/>
          <a:ln w="0">
            <a:noFill/>
          </a:ln>
        </p:spPr>
        <p:style>
          <a:lnRef idx="0"/>
          <a:fillRef idx="0"/>
          <a:effectRef idx="0"/>
          <a:fontRef idx="minor"/>
        </p:style>
      </p:sp>
      <p:sp>
        <p:nvSpPr>
          <p:cNvPr id="170" name=""/>
          <p:cNvSpPr/>
          <p:nvPr/>
        </p:nvSpPr>
        <p:spPr>
          <a:xfrm>
            <a:off x="503640" y="1326240"/>
            <a:ext cx="9069840" cy="3286800"/>
          </a:xfrm>
          <a:prstGeom prst="rect">
            <a:avLst/>
          </a:prstGeom>
          <a:noFill/>
          <a:ln w="0">
            <a:noFill/>
          </a:ln>
        </p:spPr>
        <p:style>
          <a:lnRef idx="0"/>
          <a:fillRef idx="0"/>
          <a:effectRef idx="0"/>
          <a:fontRef idx="minor"/>
        </p:style>
      </p:sp>
    </p:spTree>
  </p:cSld>
  <mc:AlternateContent>
    <mc:Choice Requires="p14">
      <p:transition spd="slow" p14:dur="2000">
        <p:wheel spokes="1"/>
      </p:transition>
    </mc:Choice>
    <mc:Fallback>
      <p:transition spd="slow">
        <p:wheel spokes="1"/>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503640" y="225720"/>
            <a:ext cx="9069840" cy="945360"/>
          </a:xfrm>
          <a:prstGeom prst="rect">
            <a:avLst/>
          </a:prstGeom>
          <a:noFill/>
          <a:ln w="0">
            <a:noFill/>
          </a:ln>
        </p:spPr>
        <p:style>
          <a:lnRef idx="0"/>
          <a:fillRef idx="0"/>
          <a:effectRef idx="0"/>
          <a:fontRef idx="minor"/>
        </p:style>
      </p:sp>
      <p:sp>
        <p:nvSpPr>
          <p:cNvPr id="172" name=""/>
          <p:cNvSpPr/>
          <p:nvPr/>
        </p:nvSpPr>
        <p:spPr>
          <a:xfrm>
            <a:off x="503640" y="1326240"/>
            <a:ext cx="9069840" cy="32868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503640" y="225720"/>
            <a:ext cx="9069840" cy="945360"/>
          </a:xfrm>
          <a:prstGeom prst="rect">
            <a:avLst/>
          </a:prstGeom>
          <a:noFill/>
          <a:ln w="0">
            <a:noFill/>
          </a:ln>
        </p:spPr>
        <p:style>
          <a:lnRef idx="0"/>
          <a:fillRef idx="0"/>
          <a:effectRef idx="0"/>
          <a:fontRef idx="minor"/>
        </p:style>
      </p:sp>
      <p:sp>
        <p:nvSpPr>
          <p:cNvPr id="174" name=""/>
          <p:cNvSpPr/>
          <p:nvPr/>
        </p:nvSpPr>
        <p:spPr>
          <a:xfrm>
            <a:off x="503640" y="1326240"/>
            <a:ext cx="9069840" cy="32868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
          <p:cNvSpPr/>
          <p:nvPr/>
        </p:nvSpPr>
        <p:spPr>
          <a:xfrm>
            <a:off x="503640" y="225720"/>
            <a:ext cx="9069840" cy="945360"/>
          </a:xfrm>
          <a:prstGeom prst="rect">
            <a:avLst/>
          </a:prstGeom>
          <a:noFill/>
          <a:ln w="0">
            <a:noFill/>
          </a:ln>
        </p:spPr>
        <p:style>
          <a:lnRef idx="0"/>
          <a:fillRef idx="0"/>
          <a:effectRef idx="0"/>
          <a:fontRef idx="minor"/>
        </p:style>
      </p:sp>
      <p:sp>
        <p:nvSpPr>
          <p:cNvPr id="119" name=""/>
          <p:cNvSpPr/>
          <p:nvPr/>
        </p:nvSpPr>
        <p:spPr>
          <a:xfrm>
            <a:off x="46800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gn="ctr">
              <a:lnSpc>
                <a:spcPct val="100000"/>
              </a:lnSpc>
              <a:buClr>
                <a:srgbClr val="000000"/>
              </a:buClr>
              <a:buSzPct val="45000"/>
              <a:buFont typeface="Wingdings" charset="2"/>
              <a:buChar char=""/>
            </a:pPr>
            <a:r>
              <a:rPr b="0" lang="el-GR" sz="2400" spc="-1" strike="noStrike">
                <a:solidFill>
                  <a:srgbClr val="000000"/>
                </a:solidFill>
                <a:latin typeface="Arial"/>
                <a:ea typeface="Microsoft YaHei"/>
              </a:rPr>
              <a:t>1. Με τη </a:t>
            </a:r>
            <a:r>
              <a:rPr b="1" lang="el-GR" sz="2400" spc="-1" strike="noStrike">
                <a:solidFill>
                  <a:srgbClr val="000000"/>
                </a:solidFill>
                <a:latin typeface="Arial"/>
                <a:ea typeface="Microsoft YaHei"/>
              </a:rPr>
              <a:t>φωτοσύνθεση </a:t>
            </a:r>
            <a:r>
              <a:rPr b="0" lang="el-GR" sz="2400" spc="-1" strike="noStrike">
                <a:solidFill>
                  <a:srgbClr val="000000"/>
                </a:solidFill>
                <a:latin typeface="Arial"/>
                <a:ea typeface="Microsoft YaHei"/>
              </a:rPr>
              <a:t>οι παραγωγοί δεσμεύουν CO</a:t>
            </a:r>
            <a:r>
              <a:rPr b="0" lang="el-GR" sz="2400" spc="-1" strike="noStrike" baseline="-8000">
                <a:solidFill>
                  <a:srgbClr val="000000"/>
                </a:solidFill>
                <a:latin typeface="Arial"/>
                <a:ea typeface="Microsoft YaHei"/>
              </a:rPr>
              <a:t>2 </a:t>
            </a:r>
            <a:r>
              <a:rPr b="0" lang="el-GR" sz="2400" spc="-1" strike="noStrike">
                <a:solidFill>
                  <a:srgbClr val="000000"/>
                </a:solidFill>
                <a:latin typeface="Arial"/>
                <a:ea typeface="Microsoft YaHei"/>
              </a:rPr>
              <a:t>από την ατμόσφαιρα, νερό και ηλιακή ενέργεια και παράγουν γλυκόζη. Έτσι </a:t>
            </a:r>
            <a:r>
              <a:rPr b="1" lang="el-GR" sz="2400" spc="-1" strike="noStrike">
                <a:solidFill>
                  <a:srgbClr val="000000"/>
                </a:solidFill>
                <a:latin typeface="Arial"/>
                <a:ea typeface="Microsoft YaHei"/>
              </a:rPr>
              <a:t>εισάγεται </a:t>
            </a:r>
            <a:r>
              <a:rPr b="0" lang="el-GR" sz="2400" spc="-1" strike="noStrike">
                <a:solidFill>
                  <a:srgbClr val="000000"/>
                </a:solidFill>
                <a:latin typeface="Arial"/>
                <a:ea typeface="Microsoft YaHei"/>
              </a:rPr>
              <a:t>η </a:t>
            </a:r>
            <a:r>
              <a:rPr b="1" lang="el-GR" sz="2400" spc="-1" strike="noStrike">
                <a:solidFill>
                  <a:srgbClr val="000000"/>
                </a:solidFill>
                <a:latin typeface="Arial"/>
                <a:ea typeface="Microsoft YaHei"/>
              </a:rPr>
              <a:t>ενέργεια.                                                             </a:t>
            </a:r>
            <a:endParaRPr b="0" lang="el-GR" sz="2400" spc="-1" strike="noStrike">
              <a:latin typeface="Arial"/>
            </a:endParaRPr>
          </a:p>
          <a:p>
            <a:pPr>
              <a:lnSpc>
                <a:spcPct val="100000"/>
              </a:lnSpc>
              <a:spcBef>
                <a:spcPts val="1417"/>
              </a:spcBef>
            </a:pPr>
            <a:endParaRPr b="0" lang="el-GR" sz="2400" spc="-1" strike="noStrike">
              <a:latin typeface="Arial"/>
            </a:endParaRPr>
          </a:p>
        </p:txBody>
      </p:sp>
      <p:graphicFrame>
        <p:nvGraphicFramePr>
          <p:cNvPr id="120" name=""/>
          <p:cNvGraphicFramePr/>
          <p:nvPr/>
        </p:nvGraphicFramePr>
        <p:xfrm>
          <a:off x="1799640" y="3239280"/>
          <a:ext cx="7018560" cy="1069560"/>
        </p:xfrm>
        <a:graphic>
          <a:graphicData uri="http://schemas.openxmlformats.org/drawingml/2006/table">
            <a:tbl>
              <a:tblPr/>
              <a:tblGrid>
                <a:gridCol w="7018920"/>
              </a:tblGrid>
              <a:tr h="1069920">
                <a:tc>
                  <a:txBody>
                    <a:bodyPr lIns="90000" rIns="90000">
                      <a:noAutofit/>
                    </a:bodyPr>
                    <a:p>
                      <a:pPr marL="216000" indent="-214920" algn="ctr">
                        <a:lnSpc>
                          <a:spcPct val="100000"/>
                        </a:lnSpc>
                        <a:buClr>
                          <a:srgbClr val="000000"/>
                        </a:buClr>
                        <a:buSzPct val="45000"/>
                        <a:buFont typeface="Wingdings" charset="2"/>
                        <a:buChar char=""/>
                      </a:pPr>
                      <a:r>
                        <a:rPr b="1" lang="el-GR" sz="2400" spc="-1" strike="noStrike">
                          <a:solidFill>
                            <a:srgbClr val="000000"/>
                          </a:solidFill>
                          <a:latin typeface="Arial"/>
                        </a:rPr>
                        <a:t>Φωτοσύνθεση</a:t>
                      </a:r>
                      <a:endParaRPr b="0" lang="el-GR" sz="2400" spc="-1" strike="noStrike">
                        <a:latin typeface="Arial"/>
                      </a:endParaRPr>
                    </a:p>
                    <a:p>
                      <a:pPr marL="432000" indent="-322920">
                        <a:lnSpc>
                          <a:spcPct val="100000"/>
                        </a:lnSpc>
                        <a:spcBef>
                          <a:spcPts val="1417"/>
                        </a:spcBef>
                        <a:buClr>
                          <a:srgbClr val="000000"/>
                        </a:buClr>
                        <a:buSzPct val="45000"/>
                        <a:buFont typeface="Wingdings" charset="2"/>
                        <a:buChar char=""/>
                      </a:pPr>
                      <a:r>
                        <a:rPr b="1" lang="el-GR" sz="1600" spc="-1" strike="noStrike">
                          <a:solidFill>
                            <a:srgbClr val="000000"/>
                          </a:solidFill>
                          <a:latin typeface="Arial"/>
                          <a:ea typeface="Microsoft YaHei"/>
                        </a:rPr>
                        <a:t>CO</a:t>
                      </a:r>
                      <a:r>
                        <a:rPr b="1" lang="el-GR" sz="1600" spc="-1" strike="noStrike" baseline="-8000">
                          <a:solidFill>
                            <a:srgbClr val="000000"/>
                          </a:solidFill>
                          <a:latin typeface="Arial"/>
                          <a:ea typeface="Microsoft YaHei"/>
                        </a:rPr>
                        <a:t>2 </a:t>
                      </a:r>
                      <a:r>
                        <a:rPr b="1" lang="el-GR" sz="1600" spc="-1" strike="noStrike">
                          <a:solidFill>
                            <a:srgbClr val="000000"/>
                          </a:solidFill>
                          <a:latin typeface="Arial"/>
                          <a:ea typeface="Microsoft YaHei"/>
                        </a:rPr>
                        <a:t>   +    H</a:t>
                      </a:r>
                      <a:r>
                        <a:rPr b="1" lang="el-GR" sz="1600" spc="-1" strike="noStrike" baseline="-8000">
                          <a:solidFill>
                            <a:srgbClr val="000000"/>
                          </a:solidFill>
                          <a:latin typeface="Arial"/>
                          <a:ea typeface="Microsoft YaHei"/>
                        </a:rPr>
                        <a:t>2</a:t>
                      </a:r>
                      <a:r>
                        <a:rPr b="1" lang="el-GR" sz="1600" spc="-1" strike="noStrike">
                          <a:solidFill>
                            <a:srgbClr val="000000"/>
                          </a:solidFill>
                          <a:latin typeface="Arial"/>
                          <a:ea typeface="Microsoft YaHei"/>
                        </a:rPr>
                        <a:t>O   +   ηλιακή ενέργεια   →    γλυκόζη    + Ο</a:t>
                      </a:r>
                      <a:r>
                        <a:rPr b="1" lang="el-GR" sz="1600" spc="-1" strike="noStrike" baseline="-8000">
                          <a:solidFill>
                            <a:srgbClr val="000000"/>
                          </a:solidFill>
                          <a:latin typeface="Arial"/>
                          <a:ea typeface="Microsoft YaHei"/>
                        </a:rPr>
                        <a:t>2</a:t>
                      </a:r>
                      <a:r>
                        <a:rPr b="1" lang="el-GR" sz="2400" spc="-1" strike="noStrike">
                          <a:solidFill>
                            <a:srgbClr val="000000"/>
                          </a:solidFill>
                          <a:latin typeface="Arial"/>
                          <a:ea typeface="Microsoft YaHei"/>
                        </a:rPr>
                        <a:t> </a:t>
                      </a:r>
                      <a:endParaRPr b="0" lang="el-GR" sz="24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8000"/>
                    </a:solidFill>
                  </a:tcPr>
                </a:tc>
              </a:tr>
            </a:tbl>
          </a:graphicData>
        </a:graphic>
      </p:graphicFrame>
    </p:spTree>
  </p:cSld>
  <mc:AlternateContent>
    <mc:Choice Requires="p14">
      <p:transition spd="slow" p14:dur="2000">
        <p:pull dir="d"/>
      </p:transition>
    </mc:Choice>
    <mc:Fallback>
      <p:transition spd="slow">
        <p:pull dir="d"/>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
          <p:cNvSpPr/>
          <p:nvPr/>
        </p:nvSpPr>
        <p:spPr>
          <a:xfrm>
            <a:off x="503640" y="225720"/>
            <a:ext cx="9069840" cy="945360"/>
          </a:xfrm>
          <a:prstGeom prst="rect">
            <a:avLst/>
          </a:prstGeom>
          <a:noFill/>
          <a:ln w="0">
            <a:noFill/>
          </a:ln>
        </p:spPr>
        <p:style>
          <a:lnRef idx="0"/>
          <a:fillRef idx="0"/>
          <a:effectRef idx="0"/>
          <a:fontRef idx="minor"/>
        </p:style>
      </p:sp>
      <p:sp>
        <p:nvSpPr>
          <p:cNvPr id="122" name=""/>
          <p:cNvSpPr/>
          <p:nvPr/>
        </p:nvSpPr>
        <p:spPr>
          <a:xfrm>
            <a:off x="468000" y="1079640"/>
            <a:ext cx="9069840" cy="431820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el-GR" sz="2200" spc="-1" strike="noStrike">
                <a:solidFill>
                  <a:srgbClr val="000000"/>
                </a:solidFill>
                <a:latin typeface="Arial"/>
                <a:ea typeface="DejaVu Sans"/>
              </a:rPr>
              <a:t>2. Με την </a:t>
            </a:r>
            <a:r>
              <a:rPr b="1" lang="el-GR" sz="2200" spc="-1" strike="noStrike">
                <a:solidFill>
                  <a:srgbClr val="000000"/>
                </a:solidFill>
                <a:latin typeface="Arial"/>
                <a:ea typeface="DejaVu Sans"/>
              </a:rPr>
              <a:t>κυτταρική αναπνοή </a:t>
            </a:r>
            <a:r>
              <a:rPr b="0" lang="el-GR" sz="2200" spc="-1" strike="noStrike">
                <a:solidFill>
                  <a:srgbClr val="000000"/>
                </a:solidFill>
                <a:latin typeface="Arial"/>
                <a:ea typeface="DejaVu Sans"/>
              </a:rPr>
              <a:t>η γλυκόζη οξειδώνεται και παράγεται CO</a:t>
            </a:r>
            <a:r>
              <a:rPr b="0" lang="el-GR" sz="2200" spc="-1" strike="noStrike" baseline="-8000">
                <a:solidFill>
                  <a:srgbClr val="000000"/>
                </a:solidFill>
                <a:latin typeface="Arial"/>
                <a:ea typeface="DejaVu Sans"/>
              </a:rPr>
              <a:t>2</a:t>
            </a:r>
            <a:r>
              <a:rPr b="0" lang="el-GR" sz="2200" spc="-1" strike="noStrike">
                <a:solidFill>
                  <a:srgbClr val="000000"/>
                </a:solidFill>
                <a:latin typeface="Arial"/>
                <a:ea typeface="DejaVu Sans"/>
              </a:rPr>
              <a:t>, ενώ απελευθερώνεται ενέργεια. Έτσι ο άνθρακας επιστρέφει στην ατμόσφαιρα και οι οργανισμοί αξιοποιούν την ενέργεια για τις ανάγκες τους.</a:t>
            </a:r>
            <a:endParaRPr b="0" lang="el-GR" sz="2200" spc="-1" strike="noStrike">
              <a:latin typeface="Arial"/>
            </a:endParaRPr>
          </a:p>
        </p:txBody>
      </p:sp>
      <p:graphicFrame>
        <p:nvGraphicFramePr>
          <p:cNvPr id="123" name=""/>
          <p:cNvGraphicFramePr/>
          <p:nvPr/>
        </p:nvGraphicFramePr>
        <p:xfrm>
          <a:off x="1280160" y="3779280"/>
          <a:ext cx="6278400" cy="1155960"/>
        </p:xfrm>
        <a:graphic>
          <a:graphicData uri="http://schemas.openxmlformats.org/drawingml/2006/table">
            <a:tbl>
              <a:tblPr/>
              <a:tblGrid>
                <a:gridCol w="6278760"/>
              </a:tblGrid>
              <a:tr h="1156320">
                <a:tc>
                  <a:txBody>
                    <a:bodyPr lIns="90000" rIns="90000">
                      <a:noAutofit/>
                    </a:bodyPr>
                    <a:p>
                      <a:pPr algn="ctr">
                        <a:lnSpc>
                          <a:spcPct val="100000"/>
                        </a:lnSpc>
                      </a:pPr>
                      <a:r>
                        <a:rPr b="1" lang="el-GR" sz="1800" spc="-1" strike="noStrike">
                          <a:latin typeface="Arial"/>
                        </a:rPr>
                        <a:t>Κυτταρική αναπνοή</a:t>
                      </a:r>
                      <a:endParaRPr b="0" lang="el-GR" sz="1800" spc="-1" strike="noStrike">
                        <a:latin typeface="Arial"/>
                      </a:endParaRPr>
                    </a:p>
                    <a:p>
                      <a:pPr>
                        <a:lnSpc>
                          <a:spcPct val="100000"/>
                        </a:lnSpc>
                      </a:pPr>
                      <a:r>
                        <a:rPr b="1" lang="el-GR" sz="1800" spc="-1" strike="noStrike">
                          <a:latin typeface="Arial"/>
                        </a:rPr>
                        <a:t>Γλυκόζη    +   Ο</a:t>
                      </a:r>
                      <a:r>
                        <a:rPr b="1" lang="el-GR" sz="1800" spc="-1" strike="noStrike" baseline="-8000">
                          <a:latin typeface="Arial"/>
                        </a:rPr>
                        <a:t>2    →     </a:t>
                      </a:r>
                      <a:r>
                        <a:rPr b="1" lang="el-GR" sz="1800" spc="-1" strike="noStrike">
                          <a:latin typeface="Arial"/>
                        </a:rPr>
                        <a:t>CO</a:t>
                      </a:r>
                      <a:r>
                        <a:rPr b="1" lang="el-GR" sz="1800" spc="-1" strike="noStrike" baseline="-8000">
                          <a:latin typeface="Arial"/>
                        </a:rPr>
                        <a:t>2     </a:t>
                      </a:r>
                      <a:r>
                        <a:rPr b="1" lang="el-GR" sz="1800" spc="-1" strike="noStrike">
                          <a:latin typeface="Arial"/>
                        </a:rPr>
                        <a:t>+     H</a:t>
                      </a:r>
                      <a:r>
                        <a:rPr b="1" lang="el-GR" sz="1800" spc="-1" strike="noStrike" baseline="-8000">
                          <a:latin typeface="Arial"/>
                        </a:rPr>
                        <a:t>2</a:t>
                      </a:r>
                      <a:r>
                        <a:rPr b="1" lang="el-GR" sz="1800" spc="-1" strike="noStrike">
                          <a:latin typeface="Arial"/>
                        </a:rPr>
                        <a:t>O    +     ενέργεια</a:t>
                      </a:r>
                      <a:endParaRPr b="0" lang="el-GR" sz="18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9211e"/>
                    </a:solidFill>
                  </a:tcPr>
                </a:tc>
              </a:tr>
            </a:tbl>
          </a:graphicData>
        </a:graphic>
      </p:graphicFrame>
    </p:spTree>
  </p:cSld>
  <mc:AlternateContent>
    <mc:Choice Requires="p14">
      <p:transition spd="slow" p14:dur="2000">
        <p:wipe dir="u"/>
      </p:transition>
    </mc:Choice>
    <mc:Fallback>
      <p:transition spd="slow">
        <p:wipe dir="u"/>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503640" y="1326240"/>
            <a:ext cx="9069840" cy="3286800"/>
          </a:xfrm>
          <a:prstGeom prst="rect">
            <a:avLst/>
          </a:prstGeom>
          <a:noFill/>
          <a:ln w="0">
            <a:noFill/>
          </a:ln>
        </p:spPr>
        <p:style>
          <a:lnRef idx="0"/>
          <a:fillRef idx="0"/>
          <a:effectRef idx="0"/>
          <a:fontRef idx="minor"/>
        </p:style>
      </p:sp>
      <p:pic>
        <p:nvPicPr>
          <p:cNvPr id="125" name="" descr=""/>
          <p:cNvPicPr/>
          <p:nvPr/>
        </p:nvPicPr>
        <p:blipFill>
          <a:blip r:embed="rId1"/>
          <a:stretch/>
        </p:blipFill>
        <p:spPr>
          <a:xfrm rot="18000">
            <a:off x="1396440" y="118440"/>
            <a:ext cx="7313400" cy="5484240"/>
          </a:xfrm>
          <a:prstGeom prst="rect">
            <a:avLst/>
          </a:prstGeom>
          <a:ln w="0">
            <a:noFill/>
          </a:ln>
        </p:spPr>
      </p:pic>
    </p:spTree>
  </p:cSld>
  <mc:AlternateContent>
    <mc:Choice Requires="p14">
      <p:transition spd="slow" p14:dur="2000">
        <p:wheel spokes="1"/>
      </p:transition>
    </mc:Choice>
    <mc:Fallback>
      <p:transition spd="slow">
        <p:wheel spokes="1"/>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el-GR" sz="2800" spc="-1" strike="noStrike">
                <a:solidFill>
                  <a:srgbClr val="780373"/>
                </a:solidFill>
                <a:latin typeface="Arial"/>
                <a:ea typeface="DejaVu Sans"/>
              </a:rPr>
              <a:t>Παρέμβαση του ανθρώπου στον κύκλο του άνθρακα</a:t>
            </a:r>
            <a:endParaRPr b="0" lang="el-GR" sz="2800" spc="-1" strike="noStrike">
              <a:latin typeface="Arial"/>
            </a:endParaRPr>
          </a:p>
        </p:txBody>
      </p:sp>
      <p:sp>
        <p:nvSpPr>
          <p:cNvPr id="127"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1" lang="el-GR" sz="2400" spc="-1" strike="noStrike">
                <a:solidFill>
                  <a:srgbClr val="000000"/>
                </a:solidFill>
                <a:latin typeface="Arial"/>
                <a:ea typeface="DejaVu Sans"/>
              </a:rPr>
              <a:t>Παρέμβαση 1η</a:t>
            </a:r>
            <a:r>
              <a:rPr b="0" lang="el-GR" sz="3200" spc="-1" strike="noStrike">
                <a:solidFill>
                  <a:srgbClr val="000000"/>
                </a:solidFill>
                <a:latin typeface="Arial"/>
                <a:ea typeface="DejaVu Sans"/>
              </a:rPr>
              <a:t>                                                              </a:t>
            </a:r>
            <a:r>
              <a:rPr b="0" lang="el-GR" sz="2600" spc="-1" strike="noStrike">
                <a:solidFill>
                  <a:srgbClr val="000000"/>
                </a:solidFill>
                <a:latin typeface="Arial"/>
                <a:ea typeface="DejaVu Sans"/>
              </a:rPr>
              <a:t>Η εντατική εξόρυξη των ορυκτών καυσίμων, που είναι ενώσεις του άνθρακα, και η καύση τους για τις ανάγκες της βιομηχανίας και των μεταφορών ελευθερώνουν τεράστιες ποσότητες διοξειδίου του άνθρακα στην ατμόσφαιρα.</a:t>
            </a:r>
            <a:endParaRPr b="0" lang="el-GR" sz="2600" spc="-1" strike="noStrike">
              <a:latin typeface="Arial"/>
            </a:endParaRPr>
          </a:p>
          <a:p>
            <a:pPr>
              <a:lnSpc>
                <a:spcPct val="100000"/>
              </a:lnSpc>
              <a:spcBef>
                <a:spcPts val="1417"/>
              </a:spcBef>
            </a:pPr>
            <a:endParaRPr b="0" lang="el-GR" sz="2600" spc="-1" strike="noStrike">
              <a:latin typeface="Arial"/>
            </a:endParaRPr>
          </a:p>
          <a:p>
            <a:pPr marL="432000" indent="-322920">
              <a:lnSpc>
                <a:spcPct val="100000"/>
              </a:lnSpc>
              <a:spcBef>
                <a:spcPts val="1417"/>
              </a:spcBef>
              <a:buClr>
                <a:srgbClr val="000000"/>
              </a:buClr>
              <a:buSzPct val="45000"/>
              <a:buFont typeface="Wingdings" charset="2"/>
              <a:buChar char=""/>
            </a:pPr>
            <a:r>
              <a:rPr b="0" lang="el-GR" sz="3200" spc="-1" strike="noStrike">
                <a:solidFill>
                  <a:srgbClr val="000000"/>
                </a:solidFill>
                <a:latin typeface="Arial"/>
                <a:ea typeface="DejaVu Sans"/>
              </a:rPr>
              <a:t>                                                     </a:t>
            </a:r>
            <a:endParaRPr b="0" lang="el-GR" sz="3200" spc="-1" strike="noStrike">
              <a:latin typeface="Arial"/>
            </a:endParaRPr>
          </a:p>
        </p:txBody>
      </p:sp>
    </p:spTree>
  </p:cSld>
  <mc:AlternateContent>
    <mc:Choice Requires="p14">
      <p:transition spd="slow" p14:dur="2000">
        <p:plus/>
      </p:transition>
    </mc:Choice>
    <mc:Fallback>
      <p:transition spd="slow">
        <p:plus/>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3600" spc="-1" strike="noStrike">
                <a:solidFill>
                  <a:srgbClr val="780373"/>
                </a:solidFill>
                <a:latin typeface="Arial"/>
                <a:ea typeface="DejaVu Sans"/>
              </a:rPr>
              <a:t>Παρέμβαση στον κύκλο του άνθρακα</a:t>
            </a:r>
            <a:endParaRPr b="0" lang="el-GR" sz="3600" spc="-1" strike="noStrike">
              <a:latin typeface="Arial"/>
            </a:endParaRPr>
          </a:p>
        </p:txBody>
      </p:sp>
      <p:sp>
        <p:nvSpPr>
          <p:cNvPr id="129"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1" lang="el-GR" sz="2600" spc="-1" strike="noStrike">
                <a:solidFill>
                  <a:srgbClr val="000000"/>
                </a:solidFill>
                <a:latin typeface="Arial"/>
                <a:ea typeface="DejaVu Sans"/>
              </a:rPr>
              <a:t>Παρέμβαση 2η                                                                     </a:t>
            </a:r>
            <a:r>
              <a:rPr b="0" lang="el-GR" sz="2600" spc="-1" strike="noStrike">
                <a:solidFill>
                  <a:srgbClr val="000000"/>
                </a:solidFill>
                <a:latin typeface="Arial"/>
                <a:ea typeface="DejaVu Sans"/>
              </a:rPr>
              <a:t>Το CO</a:t>
            </a:r>
            <a:r>
              <a:rPr b="0" lang="el-GR" sz="2600" spc="-1" strike="noStrike" baseline="-8000">
                <a:solidFill>
                  <a:srgbClr val="000000"/>
                </a:solidFill>
                <a:latin typeface="Arial"/>
                <a:ea typeface="DejaVu Sans"/>
              </a:rPr>
              <a:t>2 </a:t>
            </a:r>
            <a:r>
              <a:rPr b="0" lang="el-GR" sz="2600" spc="-1" strike="noStrike">
                <a:solidFill>
                  <a:srgbClr val="000000"/>
                </a:solidFill>
                <a:latin typeface="Arial"/>
                <a:ea typeface="DejaVu Sans"/>
              </a:rPr>
              <a:t>δεσμεύεται από τους παραγωγούς και χρησιμοποι-είται στη φωτοσύνθεση. Όμως η </a:t>
            </a:r>
            <a:r>
              <a:rPr b="1" lang="el-GR" sz="2600" spc="-1" strike="noStrike">
                <a:solidFill>
                  <a:srgbClr val="000000"/>
                </a:solidFill>
                <a:latin typeface="Arial"/>
                <a:ea typeface="DejaVu Sans"/>
              </a:rPr>
              <a:t>καταστροφή των δασών</a:t>
            </a:r>
            <a:r>
              <a:rPr b="0" lang="el-GR" sz="2600" spc="-1" strike="noStrike">
                <a:solidFill>
                  <a:srgbClr val="000000"/>
                </a:solidFill>
                <a:latin typeface="Arial"/>
                <a:ea typeface="DejaVu Sans"/>
              </a:rPr>
              <a:t> περιόρισε σημαντικά τον αριθμό των φωτοσυνθετικών οργανισμών. Τα δάση καταστράφηκαν είτε λόγω της υλοτόμησης για την χρήση των προϊόντων της ξυλείας, είτε λόγω των εκχερσώσεων για την εξεύρεση νέων χώρων κατοικίας και καλλιέργειας. </a:t>
            </a:r>
            <a:r>
              <a:rPr b="0" lang="el-GR" sz="3200" spc="-1" strike="noStrike">
                <a:solidFill>
                  <a:srgbClr val="000000"/>
                </a:solidFill>
                <a:latin typeface="Arial"/>
                <a:ea typeface="DejaVu Sans"/>
              </a:rPr>
              <a:t> </a:t>
            </a: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el-GR" sz="2600" spc="-1" strike="noStrike">
                <a:solidFill>
                  <a:srgbClr val="069a2e"/>
                </a:solidFill>
                <a:latin typeface="Arial"/>
                <a:ea typeface="DejaVu Sans"/>
              </a:rPr>
              <a:t>Συνέπειες από την παρέμβαση στο κύκλο του άνθρακα</a:t>
            </a:r>
            <a:endParaRPr b="0" lang="el-GR" sz="2600" spc="-1" strike="noStrike">
              <a:latin typeface="Arial"/>
            </a:endParaRPr>
          </a:p>
        </p:txBody>
      </p:sp>
      <p:sp>
        <p:nvSpPr>
          <p:cNvPr id="131" name=""/>
          <p:cNvSpPr/>
          <p:nvPr/>
        </p:nvSpPr>
        <p:spPr>
          <a:xfrm>
            <a:off x="503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2600" spc="-1" strike="noStrike">
                <a:solidFill>
                  <a:srgbClr val="000000"/>
                </a:solidFill>
                <a:latin typeface="Arial"/>
                <a:ea typeface="DejaVu Sans"/>
              </a:rPr>
              <a:t>Παρατηρείται τάση για βαθμιαία αύξηση της συγκέντρωσης του CO</a:t>
            </a:r>
            <a:r>
              <a:rPr b="0" lang="el-GR" sz="2600" spc="-1" strike="noStrike" baseline="-8000">
                <a:solidFill>
                  <a:srgbClr val="000000"/>
                </a:solidFill>
                <a:latin typeface="Arial"/>
                <a:ea typeface="DejaVu Sans"/>
              </a:rPr>
              <a:t>2 </a:t>
            </a:r>
            <a:r>
              <a:rPr b="0" lang="el-GR" sz="2600" spc="-1" strike="noStrike">
                <a:solidFill>
                  <a:srgbClr val="000000"/>
                </a:solidFill>
                <a:latin typeface="Arial"/>
                <a:ea typeface="DejaVu Sans"/>
              </a:rPr>
              <a:t>στην ατμόσφαιρα, επιφέρει αρνητικές συνέπειες στο κλίμα του πλανήτη. Αυτή η αύξηση σχετίζεται με την αύξηση της θερμοκρασίας του πλανήτη και το </a:t>
            </a:r>
            <a:r>
              <a:rPr b="1" lang="el-GR" sz="2600" spc="-1" strike="noStrike">
                <a:solidFill>
                  <a:srgbClr val="000000"/>
                </a:solidFill>
                <a:latin typeface="Arial"/>
                <a:ea typeface="DejaVu Sans"/>
              </a:rPr>
              <a:t>φαινόμενο του θερμοκηπίου</a:t>
            </a:r>
            <a:endParaRPr b="0" lang="el-GR" sz="2600" spc="-1" strike="noStrike">
              <a:latin typeface="Arial"/>
            </a:endParaRPr>
          </a:p>
        </p:txBody>
      </p:sp>
    </p:spTree>
  </p:cSld>
  <mc:AlternateContent>
    <mc:Choice Requires="p14">
      <p:transition spd="slow" p14:dur="2000">
        <p:wedge/>
      </p:transition>
    </mc:Choice>
    <mc:Fallback>
      <p:transition spd="slow">
        <p:wedg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503640" y="225720"/>
            <a:ext cx="9069840" cy="945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l-GR" sz="4400" spc="-1" strike="noStrike">
                <a:solidFill>
                  <a:srgbClr val="ffffff"/>
                </a:solidFill>
                <a:latin typeface="Arial"/>
                <a:ea typeface="DejaVu Sans"/>
              </a:rPr>
              <a:t>κξηφφφγ</a:t>
            </a:r>
            <a:endParaRPr b="0" lang="el-GR" sz="4400" spc="-1" strike="noStrike">
              <a:latin typeface="Arial"/>
            </a:endParaRPr>
          </a:p>
        </p:txBody>
      </p:sp>
      <p:sp>
        <p:nvSpPr>
          <p:cNvPr id="133" name=""/>
          <p:cNvSpPr/>
          <p:nvPr/>
        </p:nvSpPr>
        <p:spPr>
          <a:xfrm>
            <a:off x="359640" y="1326240"/>
            <a:ext cx="9069840" cy="3286800"/>
          </a:xfrm>
          <a:prstGeom prst="rect">
            <a:avLst/>
          </a:prstGeom>
          <a:noFill/>
          <a:ln w="0">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l-GR" sz="3200" spc="-1" strike="noStrike">
                <a:solidFill>
                  <a:srgbClr val="ffffff"/>
                </a:solidFill>
                <a:latin typeface="Arial"/>
                <a:ea typeface="DejaVu Sans"/>
              </a:rPr>
              <a:t>ψ</a:t>
            </a:r>
            <a:endParaRPr b="0" lang="el-GR" sz="3200" spc="-1" strike="noStrike">
              <a:latin typeface="Arial"/>
            </a:endParaRPr>
          </a:p>
        </p:txBody>
      </p:sp>
      <p:pic>
        <p:nvPicPr>
          <p:cNvPr id="134" name="" descr=""/>
          <p:cNvPicPr/>
          <p:nvPr/>
        </p:nvPicPr>
        <p:blipFill>
          <a:blip r:embed="rId1"/>
          <a:stretch/>
        </p:blipFill>
        <p:spPr>
          <a:xfrm>
            <a:off x="1289880" y="7560"/>
            <a:ext cx="7558200" cy="5667840"/>
          </a:xfrm>
          <a:prstGeom prst="rect">
            <a:avLst/>
          </a:prstGeom>
          <a:ln w="0">
            <a:noFill/>
          </a:ln>
        </p:spPr>
      </p:pic>
    </p:spTree>
  </p:cSld>
  <mc:AlternateContent>
    <mc:Choice Requires="p14">
      <p:transition spd="slow" p14:dur="2000">
        <p:wheel spokes="1"/>
      </p:transition>
    </mc:Choice>
    <mc:Fallback>
      <p:transition spd="slow">
        <p:wheel spokes="1"/>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2639</TotalTime>
  <Application>LibreOffice/7.1.4.2$Windows_X86_64 LibreOffice_project/a529a4fab45b75fefc5b6226684193eb000654f6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el-GR</dc:language>
  <cp:lastModifiedBy/>
  <dcterms:modified xsi:type="dcterms:W3CDTF">2023-03-12T20:25:43Z</dcterms:modified>
  <cp:revision>10</cp:revision>
  <dc:subject/>
  <dc:title/>
</cp:coreProperties>
</file>

<file path=docProps/custom.xml><?xml version="1.0" encoding="utf-8"?>
<Properties xmlns="http://schemas.openxmlformats.org/officeDocument/2006/custom-properties" xmlns:vt="http://schemas.openxmlformats.org/officeDocument/2006/docPropsVTypes"/>
</file>