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l-GR" sz="18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1800" spc="-1" strike="noStrike">
                <a:latin typeface="Arial"/>
              </a:rPr>
              <a:t>Δεύτερο επίπεδο διάρθρωσης</a:t>
            </a:r>
            <a:endParaRPr b="0" lang="el-G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Τρίτο επίπεδο διάρθρωσης</a:t>
            </a:r>
            <a:endParaRPr b="0" lang="el-G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1800" spc="-1" strike="noStrike">
                <a:latin typeface="Arial"/>
              </a:rPr>
              <a:t>Τέταρτο επίπεδο διάρθρωσης</a:t>
            </a:r>
            <a:endParaRPr b="0" lang="el-G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Πέμπτο επίπεδο διάρθρωσης</a:t>
            </a:r>
            <a:endParaRPr b="0" lang="el-G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Έκτο επίπεδο διάρθρωσης</a:t>
            </a:r>
            <a:endParaRPr b="0" lang="el-G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Έβδομο επίπεδο διάρθρωσης</a:t>
            </a:r>
            <a:endParaRPr b="0" lang="el-G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l-GR" sz="44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Δεύτερο επίπεδο διάρθρωσης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Τρίτο επίπεδο διάρθρωσης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Τέταρτο επίπεδο διάρθρωσης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Πέμπτο επίπεδο διάρθρωσης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Έκτο επίπεδο διάρθρωσης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Έβδομο επίπεδο διάρθρωσης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3200" spc="-1" strike="noStrike">
                <a:solidFill>
                  <a:srgbClr val="729fcf"/>
                </a:solidFill>
                <a:latin typeface="Arial"/>
                <a:ea typeface="DejaVu Sans"/>
              </a:rPr>
              <a:t>ΡΥΠΑΝΣΗ ΤΩΝ ΥΔΑΤΩΝ</a:t>
            </a:r>
            <a:endParaRPr b="0" lang="el-GR" sz="3200" spc="-1" strike="noStrike">
              <a:latin typeface="Arial"/>
            </a:endParaRPr>
          </a:p>
        </p:txBody>
      </p:sp>
      <p:sp>
        <p:nvSpPr>
          <p:cNvPr id="77" name=""/>
          <p:cNvSpPr/>
          <p:nvPr/>
        </p:nvSpPr>
        <p:spPr>
          <a:xfrm>
            <a:off x="540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l-GR" sz="2200" spc="-1" strike="noStrike">
                <a:solidFill>
                  <a:srgbClr val="000000"/>
                </a:solidFill>
                <a:latin typeface="Arial"/>
                <a:ea typeface="DejaVu Sans"/>
              </a:rPr>
              <a:t>Ορισμός: </a:t>
            </a:r>
            <a:r>
              <a:rPr b="0" lang="el-GR" sz="2200" spc="-1" strike="noStrike">
                <a:solidFill>
                  <a:srgbClr val="f10d0c"/>
                </a:solidFill>
                <a:latin typeface="Arial"/>
                <a:ea typeface="DejaVu Sans"/>
              </a:rPr>
              <a:t>Κάθε</a:t>
            </a:r>
            <a:r>
              <a:rPr b="0" lang="el-GR" sz="2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el-GR" sz="2200" spc="-1" strike="noStrike">
                <a:solidFill>
                  <a:srgbClr val="000000"/>
                </a:solidFill>
                <a:latin typeface="Arial"/>
                <a:ea typeface="DejaVu Sans"/>
              </a:rPr>
              <a:t>φυσική, χημική </a:t>
            </a:r>
            <a:r>
              <a:rPr b="0" lang="el-GR" sz="2200" spc="-1" strike="noStrike">
                <a:solidFill>
                  <a:srgbClr val="f10d0c"/>
                </a:solidFill>
                <a:latin typeface="Arial"/>
                <a:ea typeface="DejaVu Sans"/>
              </a:rPr>
              <a:t>ή</a:t>
            </a:r>
            <a:r>
              <a:rPr b="0" lang="el-GR" sz="2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el-GR" sz="2200" spc="-1" strike="noStrike">
                <a:solidFill>
                  <a:srgbClr val="000000"/>
                </a:solidFill>
                <a:latin typeface="Arial"/>
                <a:ea typeface="DejaVu Sans"/>
              </a:rPr>
              <a:t>βιολογική </a:t>
            </a:r>
            <a:r>
              <a:rPr b="0" lang="el-GR" sz="2200" spc="-1" strike="noStrike">
                <a:solidFill>
                  <a:srgbClr val="f10d0c"/>
                </a:solidFill>
                <a:latin typeface="Arial"/>
                <a:ea typeface="DejaVu Sans"/>
              </a:rPr>
              <a:t>μεταβολή του νερού που το καθιστά ακατάλληλο για τους οργανισμούς που ζουν σε αυτό ή το χρησιμοποιούν. Συνήθως ξεκινά από την αστική και βιομηχανική δραστηριότητα της ξηράς και καταλήγει στα υδάτινα οικοσυστήματα.</a:t>
            </a:r>
            <a:r>
              <a:rPr b="0" lang="el-GR" sz="2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l-GR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3600" spc="-1" strike="noStrike">
                <a:solidFill>
                  <a:srgbClr val="ffb66c"/>
                </a:solidFill>
                <a:latin typeface="Arial"/>
                <a:ea typeface="DejaVu Sans"/>
              </a:rPr>
              <a:t>Σχηματική απεικόνιση βιοσυσσώρευσης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96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7" name="" descr=""/>
          <p:cNvPicPr/>
          <p:nvPr/>
        </p:nvPicPr>
        <p:blipFill>
          <a:blip r:embed="rId1"/>
          <a:stretch/>
        </p:blipFill>
        <p:spPr>
          <a:xfrm>
            <a:off x="720000" y="1326600"/>
            <a:ext cx="7559280" cy="1912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>
        <p:wheel spokes="1"/>
      </p:transition>
    </mc:Choice>
    <mc:Fallback>
      <p:transition spd="slow">
        <p:wheel spokes="1"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3200" spc="-1" strike="noStrike">
                <a:solidFill>
                  <a:srgbClr val="8e86ae"/>
                </a:solidFill>
                <a:latin typeface="Arial"/>
                <a:ea typeface="DejaVu Sans"/>
              </a:rPr>
              <a:t>Φυσική μεταβολή του νερού = ρύπανση</a:t>
            </a:r>
            <a:endParaRPr b="0" lang="el-GR" sz="3200" spc="-1" strike="noStrike">
              <a:latin typeface="Arial"/>
            </a:endParaRPr>
          </a:p>
        </p:txBody>
      </p:sp>
      <p:sp>
        <p:nvSpPr>
          <p:cNvPr id="79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ffd428"/>
                </a:solidFill>
                <a:latin typeface="Arial"/>
                <a:ea typeface="DejaVu Sans"/>
              </a:rPr>
              <a:t>Χρήση νερού για την ψύξη των πυρηνικών αντιδραστήρων σε πυρηνικά εργοστάσια ή σε εργοστάσια που χρησιμοποιούν ορυκτά καύσιμα. Το θερμό νερό αυτών των ψυκτικών εγκατα-στάσεων διοχετεύεται σε κάποιο υδάτινο οικοσύστημα και προ-καλεί αύξηση της θερμοκρασίας του νερού και επομένως </a:t>
            </a:r>
            <a:r>
              <a:rPr b="1" lang="el-GR" sz="2400" spc="-1" strike="noStrike">
                <a:solidFill>
                  <a:srgbClr val="ffd428"/>
                </a:solidFill>
                <a:latin typeface="Arial"/>
                <a:ea typeface="DejaVu Sans"/>
              </a:rPr>
              <a:t>ελάττωση της συγκέντρωσης του οξυγόνου που βρίσκεται διαλυμένο σ’αυτό.</a:t>
            </a:r>
            <a:r>
              <a:rPr b="0" lang="el-GR" sz="2400" spc="-1" strike="noStrike">
                <a:solidFill>
                  <a:srgbClr val="ffd428"/>
                </a:solidFill>
                <a:latin typeface="Arial"/>
                <a:ea typeface="DejaVu Sans"/>
              </a:rPr>
              <a:t>  </a:t>
            </a:r>
            <a:endParaRPr b="0" lang="el-G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3200" spc="-1" strike="noStrike">
                <a:solidFill>
                  <a:srgbClr val="3465a4"/>
                </a:solidFill>
                <a:latin typeface="Arial"/>
                <a:ea typeface="DejaVu Sans"/>
              </a:rPr>
              <a:t>Βιολογική μεταβολή: Ευτροφισμός-Αίτια</a:t>
            </a:r>
            <a:endParaRPr b="0" lang="el-GR" sz="3200" spc="-1" strike="noStrike">
              <a:latin typeface="Arial"/>
            </a:endParaRPr>
          </a:p>
        </p:txBody>
      </p:sp>
      <p:graphicFrame>
        <p:nvGraphicFramePr>
          <p:cNvPr id="81" name=""/>
          <p:cNvGraphicFramePr/>
          <p:nvPr/>
        </p:nvGraphicFramePr>
        <p:xfrm>
          <a:off x="255240" y="1249920"/>
          <a:ext cx="9214920" cy="1343880"/>
        </p:xfrm>
        <a:graphic>
          <a:graphicData uri="http://schemas.openxmlformats.org/drawingml/2006/table">
            <a:tbl>
              <a:tblPr/>
              <a:tblGrid>
                <a:gridCol w="3071160"/>
                <a:gridCol w="3071160"/>
                <a:gridCol w="3072960"/>
              </a:tblGrid>
              <a:tr h="651600">
                <a:tc gridSpan="3"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l-GR" sz="1800" spc="-1" strike="noStrike">
                          <a:solidFill>
                            <a:srgbClr val="ffbf00"/>
                          </a:solidFill>
                          <a:latin typeface="Arial"/>
                          <a:ea typeface="Microsoft YaHei"/>
                        </a:rPr>
                        <a:t>Το φαινόμενο του ευτροφισμού προκαλείται </a:t>
                      </a:r>
                      <a:endParaRPr b="0" lang="el-GR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l-GR" sz="1800" spc="-1" strike="noStrike">
                          <a:solidFill>
                            <a:srgbClr val="ffbf00"/>
                          </a:solidFill>
                          <a:latin typeface="Arial"/>
                          <a:ea typeface="Microsoft YaHei"/>
                        </a:rPr>
                        <a:t>όταν σε υδάτινα οικοσυστήματα καταλήγουν:</a:t>
                      </a:r>
                      <a:endParaRPr b="0" lang="el-GR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l-GR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d7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346320">
                <a:tc gridSpan="2"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l-GR" sz="1800" spc="-1" strike="noStrike">
                          <a:latin typeface="Arial"/>
                        </a:rPr>
                        <a:t>Α. Αστικά λύματα </a:t>
                      </a:r>
                      <a:r>
                        <a:rPr b="0" lang="el-GR" sz="1800" spc="-1" strike="noStrike">
                          <a:latin typeface="Arial"/>
                        </a:rPr>
                        <a:t>τα οποία περιέχουν:</a:t>
                      </a:r>
                      <a:endParaRPr b="0" lang="el-GR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d7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l-GR" sz="1800" spc="-1" strike="noStrike">
                          <a:latin typeface="Arial"/>
                        </a:rPr>
                        <a:t>Β. Λιπάσματα</a:t>
                      </a:r>
                      <a:endParaRPr b="0" lang="el-GR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d7"/>
                    </a:solidFill>
                  </a:tcPr>
                </a:tc>
              </a:tr>
              <a:tr h="34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800" spc="-1" strike="noStrike">
                          <a:solidFill>
                            <a:srgbClr val="ff8000"/>
                          </a:solidFill>
                          <a:latin typeface="Arial"/>
                        </a:rPr>
                        <a:t>Παραπροϊόντα του ανθρώπινου μεταβολισμού (περιττώματα- σωματικές εκκρίσεις). Οι ουσίες αυτές ευθύνονται για την αύξηση του μικροβιακού φορτίου που αποτελεί αιτία για τη διάδοση σοβαρών νοσημάτων</a:t>
                      </a:r>
                      <a:endParaRPr b="0" lang="el-GR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d7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800" spc="-1" strike="noStrike">
                          <a:solidFill>
                            <a:srgbClr val="ff8000"/>
                          </a:solidFill>
                          <a:latin typeface="Arial"/>
                        </a:rPr>
                        <a:t>Διάφορες ουσίες καθημερι-νής χρήσης όπως απορρυ-</a:t>
                      </a:r>
                      <a:endParaRPr b="0" lang="el-GR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800" spc="-1" strike="noStrike">
                          <a:solidFill>
                            <a:srgbClr val="ff8000"/>
                          </a:solidFill>
                          <a:latin typeface="Arial"/>
                        </a:rPr>
                        <a:t>παντικά, προϊόντα καθαρι-σμού κ.ά.</a:t>
                      </a:r>
                      <a:endParaRPr b="0" lang="el-GR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d7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800" spc="-1" strike="noStrike">
                          <a:solidFill>
                            <a:srgbClr val="ff4000"/>
                          </a:solidFill>
                          <a:latin typeface="Arial"/>
                        </a:rPr>
                        <a:t>Τα λιπασματα καταλήγουν στα υδάτινα οικοσυστήματα με το νερό της βροχής που αποπλένει τα καλλιεργήσιμα εδάφη. Τα λιπάσματα είναι πλούσια σε νιτρικά και φωσφορικά άλατα</a:t>
                      </a:r>
                      <a:endParaRPr b="0" lang="el-GR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ffd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3600" spc="-1" strike="noStrike">
                <a:solidFill>
                  <a:srgbClr val="77bc65"/>
                </a:solidFill>
                <a:latin typeface="Arial"/>
                <a:ea typeface="DejaVu Sans"/>
              </a:rPr>
              <a:t>Το φαινόμενο </a:t>
            </a:r>
            <a:r>
              <a:rPr b="0" lang="el-GR" sz="2600" spc="-1" strike="noStrike">
                <a:solidFill>
                  <a:srgbClr val="77bc65"/>
                </a:solidFill>
                <a:latin typeface="Arial"/>
                <a:ea typeface="DejaVu Sans"/>
              </a:rPr>
              <a:t>(ευτροφισμός)</a:t>
            </a:r>
            <a:endParaRPr b="0" lang="el-GR" sz="2600" spc="-1" strike="noStrike">
              <a:latin typeface="Arial"/>
            </a:endParaRPr>
          </a:p>
        </p:txBody>
      </p:sp>
      <p:graphicFrame>
        <p:nvGraphicFramePr>
          <p:cNvPr id="83" name=""/>
          <p:cNvGraphicFramePr/>
          <p:nvPr/>
        </p:nvGraphicFramePr>
        <p:xfrm>
          <a:off x="504000" y="1326600"/>
          <a:ext cx="9071280" cy="2423880"/>
        </p:xfrm>
        <a:graphic>
          <a:graphicData uri="http://schemas.openxmlformats.org/drawingml/2006/table">
            <a:tbl>
              <a:tblPr/>
              <a:tblGrid>
                <a:gridCol w="9071640"/>
              </a:tblGrid>
              <a:tr h="34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600" spc="-1" strike="noStrike">
                          <a:latin typeface="Arial"/>
                        </a:rPr>
                        <a:t>1.Τα αστικά λύματα και τα λιπάσματα που αποπλένονται από το νερό της βροχής καταλήγουν σε κάποιο υδάτινο οικοσύστημα</a:t>
                      </a:r>
                      <a:endParaRPr b="0" lang="el-GR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34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600" spc="-1" strike="noStrike">
                          <a:latin typeface="Arial"/>
                        </a:rPr>
                        <a:t>2. Το οικοσύστημα εμπλουτίζεται με τα νιτρικά και φωσφορικά άλατα που περιέχονται σε αυτά.</a:t>
                      </a:r>
                      <a:endParaRPr b="0" lang="el-GR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34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600" spc="-1" strike="noStrike">
                          <a:latin typeface="Arial"/>
                        </a:rPr>
                        <a:t>3. Τα νιτρικά και τα φωσφορικά άλατα αποτελούν θρεπτικά συστατικά για τους υδρόβι-ους φωτοσυνθετικούς οργανισμούς, δηλαδή το φυτοπλαγκτόν, του οποίου ο πληθυσμός αυξάνεται υπέρμετρα. </a:t>
                      </a:r>
                      <a:endParaRPr b="0" lang="el-GR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34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600" spc="-1" strike="noStrike">
                          <a:latin typeface="Arial"/>
                        </a:rPr>
                        <a:t>4. Η αύξηση του πληθυσμού του φυτοπλαγκτόν προκαλεί την αύξηση του πληθυσμού των μονοκύτταρων ζωικών οργανισμών, δηλ. του ζωοπλαγκτόν, που εξαρτάται τροφικά από το φυτοπλαγκτόν.</a:t>
                      </a:r>
                      <a:endParaRPr b="0" lang="el-GR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34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600" spc="-1" strike="noStrike">
                          <a:latin typeface="Arial"/>
                        </a:rPr>
                        <a:t>5. Με το θάνατο των πλαγκτονικών οργανισμών συσσωρεύεται νεκρή οργανική ύλη που πυροδοτεί την αύξηση των αποικοδομητών, όπως είναι τα βακτήρια, που την καταναλώνουν.</a:t>
                      </a:r>
                      <a:endParaRPr b="0" lang="el-GR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34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600" spc="-1" strike="noStrike">
                          <a:latin typeface="Arial"/>
                        </a:rPr>
                        <a:t>6. Με την αύξηση των μικροοργανισμών ο </a:t>
                      </a:r>
                      <a:r>
                        <a:rPr b="1" lang="el-GR" sz="1600" spc="-1" strike="noStrike">
                          <a:latin typeface="Arial"/>
                        </a:rPr>
                        <a:t>ρυθμός κατανάλωσης </a:t>
                      </a:r>
                      <a:r>
                        <a:rPr b="0" lang="el-GR" sz="1600" spc="-1" strike="noStrike">
                          <a:latin typeface="Arial"/>
                        </a:rPr>
                        <a:t>του οξυγόνου γίνεται πολύ </a:t>
                      </a:r>
                      <a:r>
                        <a:rPr b="1" lang="el-GR" sz="1600" spc="-1" strike="noStrike">
                          <a:latin typeface="Arial"/>
                        </a:rPr>
                        <a:t>μεγαλύτερος</a:t>
                      </a:r>
                      <a:r>
                        <a:rPr b="0" lang="el-GR" sz="1600" spc="-1" strike="noStrike">
                          <a:latin typeface="Arial"/>
                        </a:rPr>
                        <a:t> από τον </a:t>
                      </a:r>
                      <a:r>
                        <a:rPr b="1" lang="el-GR" sz="1600" spc="-1" strike="noStrike">
                          <a:latin typeface="Arial"/>
                        </a:rPr>
                        <a:t>ρυθμό παραγωγής </a:t>
                      </a:r>
                      <a:r>
                        <a:rPr b="0" lang="el-GR" sz="1600" spc="-1" strike="noStrike">
                          <a:latin typeface="Arial"/>
                        </a:rPr>
                        <a:t>του. </a:t>
                      </a:r>
                      <a:endParaRPr b="0" lang="el-GR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  <a:tr h="34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600" spc="-1" strike="noStrike">
                          <a:latin typeface="Arial"/>
                        </a:rPr>
                        <a:t>7</a:t>
                      </a:r>
                      <a:r>
                        <a:rPr b="0" lang="el-GR" sz="1800" spc="-1" strike="noStrike">
                          <a:latin typeface="Arial"/>
                        </a:rPr>
                        <a:t>.</a:t>
                      </a:r>
                      <a:r>
                        <a:rPr b="0" lang="el-GR" sz="1600" spc="-1" strike="noStrike">
                          <a:latin typeface="Arial"/>
                        </a:rPr>
                        <a:t>Η ποσότητα του διαλυμένου οξυγόνου γίνεται ολοένα και μικρότερη, οπότε πλήττονται οι ανώτεροι οργανισμοί του οικοσυστήματος, κυρίως τα ψάρια, που πεθαίνουν από ασφυξία</a:t>
                      </a:r>
                      <a:endParaRPr b="0" lang="el-GR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dee6e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3600" spc="-1" strike="noStrike">
                <a:solidFill>
                  <a:srgbClr val="acb20c"/>
                </a:solidFill>
                <a:latin typeface="Arial"/>
                <a:ea typeface="DejaVu Sans"/>
              </a:rPr>
              <a:t>Χημική μεταβολή του νερού</a:t>
            </a:r>
            <a:endParaRPr b="0" lang="el-GR" sz="3600" spc="-1" strike="noStrike">
              <a:latin typeface="Arial"/>
            </a:endParaRPr>
          </a:p>
        </p:txBody>
      </p:sp>
      <p:sp>
        <p:nvSpPr>
          <p:cNvPr id="85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200" spc="-1" strike="noStrike">
                <a:solidFill>
                  <a:srgbClr val="81d41a"/>
                </a:solidFill>
                <a:latin typeface="Arial"/>
                <a:ea typeface="DejaVu Sans"/>
              </a:rPr>
              <a:t>Η βιομηχανική δραστηριότητα αποτελεί σοβαρή πηγή ρύπανσης. Πολλές χημικές ουσίες των βιομηχανικών αποβλήτων, όταν εισάγονται στα υδάτινα οικοσυστήματα διαταράσσουν την ισορροπία τους και εγκυμονούν κινδύνους για την ζωή των υδρόβιων οργανισμών.</a:t>
            </a:r>
            <a:endParaRPr b="0" lang="el-GR" sz="2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200" spc="-1" strike="noStrike">
                <a:solidFill>
                  <a:srgbClr val="81d41a"/>
                </a:solidFill>
                <a:latin typeface="Arial"/>
                <a:ea typeface="DejaVu Sans"/>
              </a:rPr>
              <a:t> </a:t>
            </a:r>
            <a:endParaRPr b="0" lang="el-GR" sz="2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l-GR" sz="2200" spc="-1" strike="noStrike">
              <a:latin typeface="Arial"/>
            </a:endParaRPr>
          </a:p>
        </p:txBody>
      </p:sp>
      <p:graphicFrame>
        <p:nvGraphicFramePr>
          <p:cNvPr id="86" name=""/>
          <p:cNvGraphicFramePr/>
          <p:nvPr/>
        </p:nvGraphicFramePr>
        <p:xfrm>
          <a:off x="360000" y="2880000"/>
          <a:ext cx="9347400" cy="2159640"/>
        </p:xfrm>
        <a:graphic>
          <a:graphicData uri="http://schemas.openxmlformats.org/drawingml/2006/table">
            <a:tbl>
              <a:tblPr/>
              <a:tblGrid>
                <a:gridCol w="4673880"/>
                <a:gridCol w="4673880"/>
              </a:tblGrid>
              <a:tr h="517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600" spc="-1" strike="noStrike">
                          <a:latin typeface="Arial"/>
                        </a:rPr>
                        <a:t>Επιβλαβείς ουσίες αποτελούν</a:t>
                      </a:r>
                      <a:endParaRPr b="0" lang="el-GR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600" spc="-1" strike="noStrike">
                          <a:latin typeface="Arial"/>
                        </a:rPr>
                        <a:t>Χαρακτηριστικά των ουσιών</a:t>
                      </a:r>
                      <a:endParaRPr b="0" lang="el-GR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8f2a1"/>
                    </a:solidFill>
                  </a:tcPr>
                </a:tc>
              </a:tr>
              <a:tr h="1642680">
                <a:tc>
                  <a:txBody>
                    <a:bodyPr lIns="90000" rIns="90000">
                      <a:noAutofit/>
                    </a:bodyPr>
                    <a:p>
                      <a:pPr marL="216000" indent="-21528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Symbol"/>
                        <a:buChar char=""/>
                      </a:pPr>
                      <a:r>
                        <a:rPr b="0" lang="el-GR" sz="1600" spc="-1" strike="noStrike">
                          <a:latin typeface="Arial"/>
                        </a:rPr>
                        <a:t>Τα πετρελαιοειδή</a:t>
                      </a:r>
                      <a:endParaRPr b="0" lang="el-GR" sz="1600" spc="-1" strike="noStrike">
                        <a:latin typeface="Arial"/>
                      </a:endParaRPr>
                    </a:p>
                    <a:p>
                      <a:pPr marL="216000" indent="-21528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Symbol"/>
                        <a:buChar char=""/>
                      </a:pPr>
                      <a:r>
                        <a:rPr b="0" lang="el-GR" sz="1600" spc="-1" strike="noStrike">
                          <a:latin typeface="Arial"/>
                        </a:rPr>
                        <a:t>Τα βαρέα μέταλλα όπως μόλυβδος, υδράργυρος, ψευδάργυρος</a:t>
                      </a:r>
                      <a:endParaRPr b="0" lang="el-GR" sz="1600" spc="-1" strike="noStrike">
                        <a:latin typeface="Arial"/>
                      </a:endParaRPr>
                    </a:p>
                    <a:p>
                      <a:pPr marL="216000" indent="-21528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Symbol"/>
                        <a:buChar char=""/>
                      </a:pPr>
                      <a:r>
                        <a:rPr b="0" lang="el-GR" sz="1600" spc="-1" strike="noStrike">
                          <a:latin typeface="Arial"/>
                        </a:rPr>
                        <a:t>Οι οργανικοί διαλύτες</a:t>
                      </a:r>
                      <a:endParaRPr b="0" lang="el-GR" sz="1600" spc="-1" strike="noStrike">
                        <a:latin typeface="Arial"/>
                      </a:endParaRPr>
                    </a:p>
                    <a:p>
                      <a:pPr marL="216000" indent="-21528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Symbol"/>
                        <a:buChar char=""/>
                      </a:pPr>
                      <a:r>
                        <a:rPr b="0" lang="el-GR" sz="1600" spc="-1" strike="noStrike">
                          <a:latin typeface="Arial"/>
                        </a:rPr>
                        <a:t>Τα παρασιτοκτόνα και τα εντομοκτόνα</a:t>
                      </a:r>
                      <a:endParaRPr b="0" lang="el-GR" sz="1600" spc="-1" strike="noStrike">
                        <a:latin typeface="Arial"/>
                      </a:endParaRPr>
                    </a:p>
                    <a:p>
                      <a:pPr marL="216000" indent="-215280">
                        <a:lnSpc>
                          <a:spcPct val="100000"/>
                        </a:lnSpc>
                        <a:buClr>
                          <a:srgbClr val="000000"/>
                        </a:buClr>
                        <a:buSzPct val="45000"/>
                        <a:buFont typeface="Symbol"/>
                        <a:buChar char=""/>
                      </a:pPr>
                      <a:r>
                        <a:rPr b="0" lang="el-GR" sz="1600" spc="-1" strike="noStrike">
                          <a:latin typeface="Arial"/>
                        </a:rPr>
                        <a:t>Τα ραδιενεργά απόβλητα και τα παραπροϊόνα των ραδιενεργών εκρήξεων</a:t>
                      </a:r>
                      <a:endParaRPr b="0" lang="el-GR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8f2a1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l-GR" sz="1600" spc="-1" strike="noStrike">
                          <a:latin typeface="Arial"/>
                        </a:rPr>
                        <a:t>Συνήθως δεν διαλύονται στο νερό και μέσω των τροφικών αλυσίδων καταλήγουν στον άνθρωπο και προκαλούν δυσμενείς επιπτώσεις στην υγεία του</a:t>
                      </a:r>
                      <a:endParaRPr b="0" lang="el-GR" sz="16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8f2a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>
        <p:wipe dir="u"/>
      </p:transition>
    </mc:Choice>
    <mc:Fallback>
      <p:transition spd="slow">
        <p:wipe dir="u"/>
      </p:transition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3200" spc="-1" strike="noStrike">
                <a:solidFill>
                  <a:srgbClr val="bf819e"/>
                </a:solidFill>
                <a:latin typeface="Arial"/>
                <a:ea typeface="DejaVu Sans"/>
              </a:rPr>
              <a:t>Βιοσυσσώρευση</a:t>
            </a:r>
            <a:endParaRPr b="0" lang="el-GR" sz="3200" spc="-1" strike="noStrike">
              <a:latin typeface="Arial"/>
            </a:endParaRPr>
          </a:p>
        </p:txBody>
      </p:sp>
      <p:sp>
        <p:nvSpPr>
          <p:cNvPr id="88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80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b7b3ca"/>
                </a:solidFill>
                <a:latin typeface="Arial"/>
                <a:ea typeface="DejaVu Sans"/>
              </a:rPr>
              <a:t>Τα παρασιτοκτόνα, τα εντομοκτόνα, τα ραδιενεργά απόβλητα και τα παραπροϊόντα των ραδιενεργών εκρήξεων είναι οι πιο τοξικοί ρυπαντές. Όλες αυτές οι ουσίες δεν διασπώνται από τους οργανισμούς.</a:t>
            </a:r>
            <a:endParaRPr b="0" lang="el-GR" sz="20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rgbClr val="b7b3ca"/>
                </a:solidFill>
                <a:latin typeface="Arial"/>
                <a:ea typeface="DejaVu Sans"/>
              </a:rPr>
              <a:t>Οι ουσίες που δεν διασπώνται από τους μεταβολικούς μηχανισμούς των οργανισμών ονομάζονται </a:t>
            </a:r>
            <a:r>
              <a:rPr b="1" lang="el-GR" sz="2000" spc="-1" strike="noStrike">
                <a:solidFill>
                  <a:srgbClr val="b7b3ca"/>
                </a:solidFill>
                <a:latin typeface="Arial"/>
                <a:ea typeface="DejaVu Sans"/>
              </a:rPr>
              <a:t>μη βιοδιασπώμενες ουσίες. </a:t>
            </a:r>
            <a:r>
              <a:rPr b="0" lang="el-GR" sz="2000" spc="-1" strike="noStrike">
                <a:solidFill>
                  <a:srgbClr val="b7b3ca"/>
                </a:solidFill>
                <a:latin typeface="Arial"/>
                <a:ea typeface="DejaVu Sans"/>
              </a:rPr>
              <a:t>Οι μη βιοδιασπώμενες ουσίες είναι επικίνδυνες ακόμη και σε μικρές συγκεντρώσεις, διότι μεταφέρονται από τροφικό επίπεδο σε τροφικό επίπεδο και συσσωρεύονται στους κορυφαίους καταναλωτές, στους οποίους δημιουργούν σοβαρά προβλήματα ή οδηγούν στο θάνατο.</a:t>
            </a:r>
            <a:endParaRPr b="0" lang="el-GR" sz="20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l-GR" sz="2000" spc="-1" strike="noStrike">
                <a:solidFill>
                  <a:srgbClr val="a1467e"/>
                </a:solidFill>
                <a:latin typeface="Arial"/>
                <a:ea typeface="DejaVu Sans"/>
              </a:rPr>
              <a:t>Βιοσυσσώρευση </a:t>
            </a:r>
            <a:r>
              <a:rPr b="0" lang="el-GR" sz="2000" spc="-1" strike="noStrike">
                <a:solidFill>
                  <a:srgbClr val="a1467e"/>
                </a:solidFill>
                <a:latin typeface="Arial"/>
                <a:ea typeface="DejaVu Sans"/>
              </a:rPr>
              <a:t>ονομάζεται το φαινόμενο κατά το οποίο αυξάνεται η συγκέντρωση τοξικών μη βιοδιασπώμενων ουσιών στους ιστούς των οργανισμών κατά μήκος της τροφικής αλυσίδας</a:t>
            </a:r>
            <a:r>
              <a:rPr b="0" lang="el-GR" sz="2000" spc="-1" strike="noStrike">
                <a:solidFill>
                  <a:srgbClr val="e0c2cd"/>
                </a:solidFill>
                <a:latin typeface="Arial"/>
                <a:ea typeface="DejaVu Sans"/>
              </a:rPr>
              <a:t> </a:t>
            </a:r>
            <a:endParaRPr b="0" lang="el-G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>
        <p:wipe dir="u"/>
      </p:transition>
    </mc:Choice>
    <mc:Fallback>
      <p:transition spd="slow">
        <p:wipe dir="u"/>
      </p:transition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3200" spc="-1" strike="noStrike">
                <a:solidFill>
                  <a:srgbClr val="000000"/>
                </a:solidFill>
                <a:latin typeface="Arial"/>
                <a:ea typeface="DejaVu Sans"/>
              </a:rPr>
              <a:t>Πώς συμβαίνει η βιοσυσσώρευση</a:t>
            </a:r>
            <a:br/>
            <a:r>
              <a:rPr b="0" lang="el-GR" sz="2600" spc="-1" strike="noStrike">
                <a:solidFill>
                  <a:srgbClr val="000000"/>
                </a:solidFill>
                <a:latin typeface="Arial"/>
                <a:ea typeface="DejaVu Sans"/>
              </a:rPr>
              <a:t>1ο παράδειγμα</a:t>
            </a:r>
            <a:endParaRPr b="0" lang="el-GR" sz="2600" spc="-1" strike="noStrike">
              <a:latin typeface="Arial"/>
            </a:endParaRPr>
          </a:p>
        </p:txBody>
      </p:sp>
      <p:sp>
        <p:nvSpPr>
          <p:cNvPr id="90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600" spc="-1" strike="noStrike">
                <a:solidFill>
                  <a:srgbClr val="e8a202"/>
                </a:solidFill>
                <a:latin typeface="Arial"/>
                <a:ea typeface="DejaVu Sans"/>
              </a:rPr>
              <a:t>Μη βιοδιασπώμενη ουσία είναι το εντομοκτόνο DDT. Έστω ότι μια ποσότητα αυτού του εντομοκτόνου εισάγεται σε ένα οικοσύστημα στο οποίο παρατηρείται η εξής τροφική αλυσίδα:</a:t>
            </a:r>
            <a:endParaRPr b="0" lang="el-GR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600" spc="-1" strike="noStrike">
                <a:solidFill>
                  <a:srgbClr val="ff4000"/>
                </a:solidFill>
                <a:latin typeface="Arial"/>
                <a:ea typeface="DejaVu Sans"/>
              </a:rPr>
              <a:t>Φυτό→ κάμπια → κότσυφας → κουκουβάγια</a:t>
            </a:r>
            <a:endParaRPr b="0" lang="el-GR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600" spc="-1" strike="noStrike">
                <a:solidFill>
                  <a:srgbClr val="be480a"/>
                </a:solidFill>
                <a:latin typeface="Arial"/>
                <a:ea typeface="DejaVu Sans"/>
              </a:rPr>
              <a:t>Μία κάμπια τρώει φύλλα φυτού που έχει ραντιστεί με DDT. Ο οργανισμός της απορροφά το εντομοκτόνο, που συσσωρεύεται στους ιστούς της, διότι δεν μεταβολίζεται από τον οργανισμό της, δεν διασπάται και δεν αποβάλλεται με τις απεκκρίσεις της</a:t>
            </a:r>
            <a:endParaRPr b="0" lang="el-GR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600" spc="-1" strike="noStrike">
                <a:solidFill>
                  <a:srgbClr val="be480a"/>
                </a:solidFill>
                <a:latin typeface="Arial"/>
                <a:ea typeface="DejaVu Sans"/>
              </a:rPr>
              <a:t>Ένας κότσυφας θα καταναλώσει πολλές κάμπιες και με τον ίδιο τρόπο το DDT από όλες τις κάμπιες θα συγκεντρωθεί στους ιστούς του</a:t>
            </a:r>
            <a:endParaRPr b="0" lang="el-GR" sz="16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600" spc="-1" strike="noStrike">
                <a:solidFill>
                  <a:srgbClr val="be480a"/>
                </a:solidFill>
                <a:latin typeface="Arial"/>
                <a:ea typeface="DejaVu Sans"/>
              </a:rPr>
              <a:t>Μια κουκουβάγια θα καταναλώσει πολλούς κότσυφες και τελικά το DDT θα βρεθεί σε ακόμη μεγαλύτερη συγκέντρωση στους ιστούς της κουκουβάγιας που είναι ο κορυφαίος καταναλωτής</a:t>
            </a:r>
            <a:endParaRPr b="0" lang="el-GR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>
        <p:wipe dir="u"/>
      </p:transition>
    </mc:Choice>
    <mc:Fallback>
      <p:transition spd="slow">
        <p:wipe dir="u"/>
      </p:transition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3200" spc="-1" strike="noStrike">
                <a:solidFill>
                  <a:srgbClr val="77bc65"/>
                </a:solidFill>
                <a:latin typeface="Arial"/>
                <a:ea typeface="DejaVu Sans"/>
              </a:rPr>
              <a:t>Παράδειγμα 2ο</a:t>
            </a:r>
            <a:endParaRPr b="0" lang="el-GR" sz="3200" spc="-1" strike="noStrike">
              <a:latin typeface="Arial"/>
            </a:endParaRPr>
          </a:p>
        </p:txBody>
      </p:sp>
      <p:sp>
        <p:nvSpPr>
          <p:cNvPr id="92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0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200" spc="-1" strike="noStrike">
                <a:solidFill>
                  <a:srgbClr val="bbe33d"/>
                </a:solidFill>
                <a:latin typeface="Arial"/>
                <a:ea typeface="DejaVu Sans"/>
              </a:rPr>
              <a:t>Έστω ότι σε κάθε κιλό φυτού έχει αποτεθεί 1mg μη βιοδιασπώμενης ουσίας.</a:t>
            </a:r>
            <a:endParaRPr b="0" lang="el-GR" sz="2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200" spc="-1" strike="noStrike">
                <a:solidFill>
                  <a:srgbClr val="bbe33d"/>
                </a:solidFill>
                <a:latin typeface="Arial"/>
                <a:ea typeface="DejaVu Sans"/>
              </a:rPr>
              <a:t>Ένα φυτοφάγο ζώο για να αυξήσει την βιομάζα του κατά 1 κιλό θα πρέπει να καταναλώσει 10 κιλά φυτών τα οποία θα περιέχουν 1.10=10mg της ουσίας. Δεδομένου ότι η ουσία δεν διασπάται και δεν αποβάλλεται από το φυτοφάγο ζώο, η συγκέντρωσή της στους ιστούς του θα είναι 10mg ανά κιλό</a:t>
            </a:r>
            <a:endParaRPr b="0" lang="el-GR" sz="2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200" spc="-1" strike="noStrike">
                <a:solidFill>
                  <a:srgbClr val="bbe33d"/>
                </a:solidFill>
                <a:latin typeface="Arial"/>
                <a:ea typeface="DejaVu Sans"/>
              </a:rPr>
              <a:t>Ένα σαρκοφάγο ζώο για να αυξήσει τη βιομάζα του κατά ένα κιλό θα πρέπει να καταναλώσει 10 κιλά φυτοφάγου τα οποία θα παράγουν 10.10=100mg μη βιοδιασπώμενης ουσίας. Συνεπώς, η συγκέντρωση της μη βιοδιασπώμενης ουσίας στους ιστούς του θα είναι 100mg ανά κιλό κ.ο.κ.</a:t>
            </a:r>
            <a:endParaRPr b="0" lang="el-GR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>
        <p:wheel spokes="1"/>
      </p:transition>
    </mc:Choice>
    <mc:Fallback>
      <p:transition spd="slow">
        <p:wheel spokes="1"/>
      </p:transition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3200" spc="-1" strike="noStrike">
                <a:solidFill>
                  <a:srgbClr val="b47804"/>
                </a:solidFill>
                <a:latin typeface="Arial"/>
                <a:ea typeface="DejaVu Sans"/>
              </a:rPr>
              <a:t>Γιατί αυξάνεται η συγκέντρωση της μη βιοδιασπώμενης ουσίας</a:t>
            </a:r>
            <a:endParaRPr b="0" lang="el-GR" sz="3200" spc="-1" strike="noStrike">
              <a:latin typeface="Arial"/>
            </a:endParaRPr>
          </a:p>
        </p:txBody>
      </p:sp>
      <p:sp>
        <p:nvSpPr>
          <p:cNvPr id="94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bf0041"/>
                </a:solidFill>
                <a:latin typeface="Arial"/>
                <a:ea typeface="Microsoft YaHei"/>
              </a:rPr>
              <a:t>Η βιοσυσσώρευση συμβαίνει διότι η ποσότητα της μη βιοδιασπώμενης ουσίας μεταφέρεται </a:t>
            </a:r>
            <a:r>
              <a:rPr b="1" lang="el-GR" sz="2400" spc="-1" strike="noStrike">
                <a:solidFill>
                  <a:srgbClr val="bf0041"/>
                </a:solidFill>
                <a:latin typeface="Arial"/>
                <a:ea typeface="Microsoft YaHei"/>
              </a:rPr>
              <a:t>σταθερή </a:t>
            </a:r>
            <a:r>
              <a:rPr b="0" lang="el-GR" sz="2400" spc="-1" strike="noStrike">
                <a:solidFill>
                  <a:srgbClr val="bf0041"/>
                </a:solidFill>
                <a:latin typeface="Arial"/>
                <a:ea typeface="Microsoft YaHei"/>
              </a:rPr>
              <a:t> από το ένα τροφικό επίπεδο στο επόμενο. Όμως η βιομάζα των οργανισμών μειώνεται από τα χαμηλά προς τα κορυφαία τροφικά επίπεδα.  Η </a:t>
            </a:r>
            <a:r>
              <a:rPr b="1" lang="el-GR" sz="2400" spc="-1" strike="noStrike">
                <a:solidFill>
                  <a:srgbClr val="bf0041"/>
                </a:solidFill>
                <a:latin typeface="Arial"/>
                <a:ea typeface="Microsoft YaHei"/>
              </a:rPr>
              <a:t>συγκέντρωση</a:t>
            </a:r>
            <a:r>
              <a:rPr b="0" lang="el-GR" sz="2400" spc="-1" strike="noStrike">
                <a:solidFill>
                  <a:srgbClr val="bf0041"/>
                </a:solidFill>
                <a:latin typeface="Arial"/>
                <a:ea typeface="Microsoft YaHei"/>
              </a:rPr>
              <a:t> της ουσίας, δηλαδή </a:t>
            </a:r>
            <a:r>
              <a:rPr b="1" lang="el-GR" sz="2400" spc="-1" strike="noStrike">
                <a:solidFill>
                  <a:srgbClr val="bf0041"/>
                </a:solidFill>
                <a:latin typeface="Arial"/>
                <a:ea typeface="Microsoft YaHei"/>
              </a:rPr>
              <a:t>η ποσότητά της σε κάθε κιλό οργανισμού, </a:t>
            </a:r>
            <a:r>
              <a:rPr b="0" lang="el-GR" sz="2400" spc="-1" strike="noStrike">
                <a:solidFill>
                  <a:srgbClr val="bf0041"/>
                </a:solidFill>
                <a:latin typeface="Arial"/>
                <a:ea typeface="Microsoft YaHei"/>
              </a:rPr>
              <a:t>αυξάνεται, καθώς η ουσία μεταφέρεται προς τα ανώτερα τροφικά επίπεδα.  </a:t>
            </a:r>
            <a:endParaRPr b="0" lang="el-G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>
        <p:wheel spokes="1"/>
      </p:transition>
    </mc:Choice>
    <mc:Fallback>
      <p:transition spd="slow">
        <p:wheel spokes="1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el-GR</dc:language>
  <cp:lastModifiedBy/>
  <dcterms:modified xsi:type="dcterms:W3CDTF">2024-03-10T18:26:30Z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