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43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ch-hilfen.de/grammar/reported_aussagen.htm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691388"/>
            <a:ext cx="6539230" cy="947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Segoe UI"/>
                <a:cs typeface="Segoe UI"/>
              </a:rPr>
              <a:t>Statements</a:t>
            </a:r>
            <a:r>
              <a:rPr sz="1800" b="1" spc="-2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in</a:t>
            </a:r>
            <a:r>
              <a:rPr sz="1800" b="1" spc="-1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Reported</a:t>
            </a:r>
            <a:r>
              <a:rPr sz="1800" b="1" spc="-20" dirty="0">
                <a:latin typeface="Segoe UI"/>
                <a:cs typeface="Segoe UI"/>
              </a:rPr>
              <a:t> </a:t>
            </a:r>
            <a:r>
              <a:rPr sz="1800" b="1" spc="-10" dirty="0">
                <a:latin typeface="Segoe UI"/>
                <a:cs typeface="Segoe UI"/>
              </a:rPr>
              <a:t>Speech</a:t>
            </a:r>
            <a:endParaRPr sz="1800">
              <a:latin typeface="Segoe UI"/>
              <a:cs typeface="Segoe UI"/>
            </a:endParaRPr>
          </a:p>
          <a:p>
            <a:pPr marL="12700" marR="309245">
              <a:lnSpc>
                <a:spcPct val="125000"/>
              </a:lnSpc>
              <a:spcBef>
                <a:spcPts val="1235"/>
              </a:spcBef>
            </a:pP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you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use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statement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follow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steps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described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our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page</a:t>
            </a:r>
            <a:r>
              <a:rPr sz="1200" spc="10" dirty="0">
                <a:latin typeface="Segoe UI"/>
                <a:cs typeface="Segoe UI"/>
              </a:rPr>
              <a:t> </a:t>
            </a:r>
            <a:r>
              <a:rPr sz="1200" u="sng" spc="-10" dirty="0">
                <a:solidFill>
                  <a:srgbClr val="315F8B"/>
                </a:solidFill>
                <a:uFill>
                  <a:solidFill>
                    <a:srgbClr val="315F8B"/>
                  </a:solidFill>
                </a:uFill>
                <a:latin typeface="Segoe UI"/>
                <a:cs typeface="Segoe UI"/>
                <a:hlinkClick r:id="rId2"/>
              </a:rPr>
              <a:t>Reported</a:t>
            </a:r>
            <a:r>
              <a:rPr sz="1200" spc="-10" dirty="0">
                <a:solidFill>
                  <a:srgbClr val="315F8B"/>
                </a:solidFill>
                <a:latin typeface="Segoe UI"/>
                <a:cs typeface="Segoe UI"/>
              </a:rPr>
              <a:t> </a:t>
            </a:r>
            <a:r>
              <a:rPr sz="1200" u="sng" dirty="0">
                <a:solidFill>
                  <a:srgbClr val="315F8B"/>
                </a:solidFill>
                <a:uFill>
                  <a:solidFill>
                    <a:srgbClr val="315F8B"/>
                  </a:solidFill>
                </a:uFill>
                <a:latin typeface="Segoe UI"/>
                <a:cs typeface="Segoe UI"/>
                <a:hlinkClick r:id="rId2"/>
              </a:rPr>
              <a:t>Speech</a:t>
            </a:r>
            <a:r>
              <a:rPr sz="1200" u="sng" spc="-10" dirty="0">
                <a:solidFill>
                  <a:srgbClr val="315F8B"/>
                </a:solidFill>
                <a:uFill>
                  <a:solidFill>
                    <a:srgbClr val="315F8B"/>
                  </a:solidFill>
                </a:uFill>
                <a:latin typeface="Segoe UI"/>
                <a:cs typeface="Segoe UI"/>
                <a:hlinkClick r:id="rId2"/>
              </a:rPr>
              <a:t> </a:t>
            </a:r>
            <a:r>
              <a:rPr sz="1200" u="sng" dirty="0">
                <a:solidFill>
                  <a:srgbClr val="315F8B"/>
                </a:solidFill>
                <a:uFill>
                  <a:solidFill>
                    <a:srgbClr val="315F8B"/>
                  </a:solidFill>
                </a:uFill>
                <a:latin typeface="Segoe UI"/>
                <a:cs typeface="Segoe UI"/>
                <a:hlinkClick r:id="rId2"/>
              </a:rPr>
              <a:t>–</a:t>
            </a:r>
            <a:r>
              <a:rPr sz="1200" u="sng" spc="-10" dirty="0">
                <a:solidFill>
                  <a:srgbClr val="315F8B"/>
                </a:solidFill>
                <a:uFill>
                  <a:solidFill>
                    <a:srgbClr val="315F8B"/>
                  </a:solidFill>
                </a:uFill>
                <a:latin typeface="Segoe UI"/>
                <a:cs typeface="Segoe UI"/>
                <a:hlinkClick r:id="rId2"/>
              </a:rPr>
              <a:t> Summary</a:t>
            </a:r>
            <a:r>
              <a:rPr sz="1200" spc="-10" dirty="0">
                <a:latin typeface="Segoe UI"/>
                <a:cs typeface="Segoe UI"/>
                <a:hlinkClick r:id="rId2"/>
              </a:rPr>
              <a:t>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Segoe UI"/>
              <a:cs typeface="Segoe UI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changing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person,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backshift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tenses,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shifting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expressions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time/place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200">
              <a:latin typeface="Segoe UI"/>
              <a:cs typeface="Segoe UI"/>
            </a:endParaRPr>
          </a:p>
          <a:p>
            <a:pPr marL="269240" indent="-256540">
              <a:lnSpc>
                <a:spcPct val="100000"/>
              </a:lnSpc>
              <a:buAutoNum type="arabicPeriod"/>
              <a:tabLst>
                <a:tab pos="269240" algn="l"/>
              </a:tabLst>
            </a:pPr>
            <a:r>
              <a:rPr sz="1800" b="1" dirty="0">
                <a:latin typeface="Segoe UI"/>
                <a:cs typeface="Segoe UI"/>
              </a:rPr>
              <a:t>The</a:t>
            </a:r>
            <a:r>
              <a:rPr sz="1800" b="1" spc="-2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introductory</a:t>
            </a:r>
            <a:r>
              <a:rPr sz="1800" b="1" spc="-15" dirty="0">
                <a:latin typeface="Segoe UI"/>
                <a:cs typeface="Segoe UI"/>
              </a:rPr>
              <a:t> </a:t>
            </a:r>
            <a:r>
              <a:rPr sz="1800" b="1" spc="-10" dirty="0">
                <a:latin typeface="Segoe UI"/>
                <a:cs typeface="Segoe UI"/>
              </a:rPr>
              <a:t>sentence</a:t>
            </a:r>
            <a:endParaRPr sz="18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204"/>
              </a:spcBef>
              <a:buFont typeface="Segoe UI"/>
              <a:buAutoNum type="arabicPeriod"/>
            </a:pPr>
            <a:endParaRPr sz="1800">
              <a:latin typeface="Segoe UI"/>
              <a:cs typeface="Segoe UI"/>
            </a:endParaRPr>
          </a:p>
          <a:p>
            <a:pPr marL="349885" lvl="1" indent="-337185">
              <a:lnSpc>
                <a:spcPct val="100000"/>
              </a:lnSpc>
              <a:buAutoNum type="arabicPeriod"/>
              <a:tabLst>
                <a:tab pos="349885" algn="l"/>
              </a:tabLst>
            </a:pPr>
            <a:r>
              <a:rPr sz="1350" b="1" dirty="0">
                <a:latin typeface="Segoe UI"/>
                <a:cs typeface="Segoe UI"/>
              </a:rPr>
              <a:t>The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introductory</a:t>
            </a:r>
            <a:r>
              <a:rPr sz="1350" b="1" spc="-1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sentence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in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the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Simple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spc="-10" dirty="0">
                <a:latin typeface="Segoe UI"/>
                <a:cs typeface="Segoe UI"/>
              </a:rPr>
              <a:t>Present</a:t>
            </a:r>
            <a:endParaRPr sz="13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70"/>
              </a:spcBef>
            </a:pP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Simple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Present,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there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no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backshift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tenses.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Direct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Susan,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“</a:t>
            </a:r>
            <a:r>
              <a:rPr sz="1200" b="1" dirty="0">
                <a:solidFill>
                  <a:srgbClr val="C153B3"/>
                </a:solidFill>
                <a:latin typeface="Segoe UI"/>
                <a:cs typeface="Segoe UI"/>
              </a:rPr>
              <a:t>Mary</a:t>
            </a:r>
            <a:r>
              <a:rPr sz="1200" b="1" spc="-15" dirty="0">
                <a:solidFill>
                  <a:srgbClr val="C153B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work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s</a:t>
            </a:r>
            <a:r>
              <a:rPr sz="1200" b="1" spc="-20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office.”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Susan</a:t>
            </a:r>
            <a:r>
              <a:rPr sz="1200" b="1" spc="-15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says</a:t>
            </a:r>
            <a:r>
              <a:rPr sz="1200" b="1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(that)*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C153B3"/>
                </a:solidFill>
                <a:latin typeface="Segoe UI"/>
                <a:cs typeface="Segoe UI"/>
              </a:rPr>
              <a:t>Mary</a:t>
            </a:r>
            <a:r>
              <a:rPr sz="1200" b="1" spc="-35" dirty="0">
                <a:solidFill>
                  <a:srgbClr val="C153B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work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s</a:t>
            </a:r>
            <a:r>
              <a:rPr sz="1200" b="1" spc="-35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office.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here: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Susan </a:t>
            </a:r>
            <a:r>
              <a:rPr sz="1200" b="1" dirty="0">
                <a:latin typeface="Segoe UI"/>
                <a:cs typeface="Segoe UI"/>
              </a:rPr>
              <a:t>says</a:t>
            </a:r>
            <a:r>
              <a:rPr sz="1200" b="1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...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Simple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Present,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there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200" dirty="0">
                <a:latin typeface="Segoe UI"/>
                <a:cs typeface="Segoe UI"/>
              </a:rPr>
              <a:t>is</a:t>
            </a:r>
            <a:r>
              <a:rPr sz="1200" spc="-35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no</a:t>
            </a:r>
            <a:r>
              <a:rPr sz="1200" b="1" spc="-20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backshift</a:t>
            </a:r>
            <a:r>
              <a:rPr sz="1200" b="1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tenses.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980"/>
              </a:spcBef>
            </a:pPr>
            <a:endParaRPr sz="1200">
              <a:latin typeface="Segoe UI"/>
              <a:cs typeface="Segoe UI"/>
            </a:endParaRPr>
          </a:p>
          <a:p>
            <a:pPr marL="349250" lvl="1" indent="-336550">
              <a:lnSpc>
                <a:spcPct val="100000"/>
              </a:lnSpc>
              <a:buAutoNum type="arabicPeriod" startAt="2"/>
              <a:tabLst>
                <a:tab pos="349250" algn="l"/>
              </a:tabLst>
            </a:pPr>
            <a:r>
              <a:rPr sz="1350" b="1" dirty="0">
                <a:latin typeface="Segoe UI"/>
                <a:cs typeface="Segoe UI"/>
              </a:rPr>
              <a:t>The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introductory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sentence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in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the</a:t>
            </a:r>
            <a:r>
              <a:rPr sz="1350" b="1" spc="-3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Simple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spc="-20" dirty="0">
                <a:latin typeface="Segoe UI"/>
                <a:cs typeface="Segoe UI"/>
              </a:rPr>
              <a:t>Past</a:t>
            </a:r>
            <a:endParaRPr sz="13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Simple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Past,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there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mostly</a:t>
            </a:r>
            <a:r>
              <a:rPr sz="1200" spc="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backshift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tenses.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Direct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Susan,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“</a:t>
            </a:r>
            <a:r>
              <a:rPr sz="1200" b="1" dirty="0">
                <a:solidFill>
                  <a:srgbClr val="C153B3"/>
                </a:solidFill>
                <a:latin typeface="Segoe UI"/>
                <a:cs typeface="Segoe UI"/>
              </a:rPr>
              <a:t>Mary</a:t>
            </a:r>
            <a:r>
              <a:rPr sz="1200" b="1" spc="-15" dirty="0">
                <a:solidFill>
                  <a:srgbClr val="C153B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work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s</a:t>
            </a:r>
            <a:r>
              <a:rPr sz="1200" b="1" spc="-20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office.”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5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Susan</a:t>
            </a:r>
            <a:r>
              <a:rPr sz="1200" b="1" spc="-10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said</a:t>
            </a:r>
            <a:r>
              <a:rPr sz="1200" b="1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(that)*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C153B3"/>
                </a:solidFill>
                <a:latin typeface="Segoe UI"/>
                <a:cs typeface="Segoe UI"/>
              </a:rPr>
              <a:t>Mary</a:t>
            </a:r>
            <a:r>
              <a:rPr sz="1200" b="1" spc="-25" dirty="0">
                <a:solidFill>
                  <a:srgbClr val="C153B3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work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ed</a:t>
            </a:r>
            <a:r>
              <a:rPr sz="1200" b="1" spc="-30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office.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here: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Susan </a:t>
            </a:r>
            <a:r>
              <a:rPr sz="1200" b="1" dirty="0">
                <a:latin typeface="Segoe UI"/>
                <a:cs typeface="Segoe UI"/>
              </a:rPr>
              <a:t>said</a:t>
            </a:r>
            <a:r>
              <a:rPr sz="1200" b="1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...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Simple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Past,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there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200" dirty="0">
                <a:latin typeface="Segoe UI"/>
                <a:cs typeface="Segoe UI"/>
              </a:rPr>
              <a:t>is</a:t>
            </a:r>
            <a:r>
              <a:rPr sz="1200" spc="-35" dirty="0">
                <a:latin typeface="Segoe UI"/>
                <a:cs typeface="Segoe UI"/>
              </a:rPr>
              <a:t> </a:t>
            </a:r>
            <a:r>
              <a:rPr sz="1200" b="1" dirty="0">
                <a:latin typeface="Segoe UI"/>
                <a:cs typeface="Segoe UI"/>
              </a:rPr>
              <a:t>backshift</a:t>
            </a:r>
            <a:r>
              <a:rPr sz="1200" b="1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tenses.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975"/>
              </a:spcBef>
            </a:pPr>
            <a:endParaRPr sz="1200">
              <a:latin typeface="Segoe UI"/>
              <a:cs typeface="Segoe UI"/>
            </a:endParaRPr>
          </a:p>
          <a:p>
            <a:pPr marL="349250" lvl="1" indent="-336550">
              <a:lnSpc>
                <a:spcPct val="100000"/>
              </a:lnSpc>
              <a:buAutoNum type="arabicPeriod" startAt="3"/>
              <a:tabLst>
                <a:tab pos="349250" algn="l"/>
              </a:tabLst>
            </a:pPr>
            <a:r>
              <a:rPr sz="1350" b="1" dirty="0">
                <a:latin typeface="Segoe UI"/>
                <a:cs typeface="Segoe UI"/>
              </a:rPr>
              <a:t>Types</a:t>
            </a:r>
            <a:r>
              <a:rPr sz="1350" b="1" spc="-3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of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introductory</a:t>
            </a:r>
            <a:r>
              <a:rPr sz="1350" b="1" spc="-45" dirty="0">
                <a:latin typeface="Segoe UI"/>
                <a:cs typeface="Segoe UI"/>
              </a:rPr>
              <a:t> </a:t>
            </a:r>
            <a:r>
              <a:rPr sz="1350" b="1" spc="-10" dirty="0">
                <a:latin typeface="Segoe UI"/>
                <a:cs typeface="Segoe UI"/>
              </a:rPr>
              <a:t>sentences</a:t>
            </a:r>
            <a:endParaRPr sz="13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70"/>
              </a:spcBef>
            </a:pP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word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say</a:t>
            </a:r>
            <a:r>
              <a:rPr sz="1200" i="1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can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substituted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with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other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words,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20" dirty="0">
                <a:latin typeface="Segoe UI"/>
                <a:cs typeface="Segoe UI"/>
              </a:rPr>
              <a:t>e.g.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25" dirty="0">
                <a:latin typeface="Segoe UI"/>
                <a:cs typeface="Segoe UI"/>
              </a:rPr>
              <a:t>add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10" dirty="0">
                <a:latin typeface="Segoe UI"/>
                <a:cs typeface="Segoe UI"/>
              </a:rPr>
              <a:t>decide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20" dirty="0">
                <a:latin typeface="Segoe UI"/>
                <a:cs typeface="Segoe UI"/>
              </a:rPr>
              <a:t>know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10" dirty="0">
                <a:latin typeface="Segoe UI"/>
                <a:cs typeface="Segoe UI"/>
              </a:rPr>
              <a:t>mention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5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10" dirty="0">
                <a:latin typeface="Segoe UI"/>
                <a:cs typeface="Segoe UI"/>
              </a:rPr>
              <a:t>remark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tell</a:t>
            </a:r>
            <a:r>
              <a:rPr sz="1200" spc="-40" dirty="0">
                <a:latin typeface="Segoe UI"/>
                <a:cs typeface="Segoe UI"/>
              </a:rPr>
              <a:t> </a:t>
            </a:r>
            <a:r>
              <a:rPr sz="1200" spc="-50" dirty="0">
                <a:latin typeface="Segoe UI"/>
                <a:cs typeface="Segoe UI"/>
              </a:rPr>
              <a:t>*</a:t>
            </a:r>
            <a:endParaRPr sz="1200">
              <a:latin typeface="Segoe UI"/>
              <a:cs typeface="Segoe UI"/>
            </a:endParaRPr>
          </a:p>
          <a:p>
            <a:pPr marL="469900" lvl="2" indent="-228600">
              <a:lnSpc>
                <a:spcPct val="100000"/>
              </a:lnSpc>
              <a:spcBef>
                <a:spcPts val="9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spc="-10" dirty="0">
                <a:latin typeface="Segoe UI"/>
                <a:cs typeface="Segoe UI"/>
              </a:rPr>
              <a:t>think</a:t>
            </a:r>
            <a:endParaRPr sz="12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62788"/>
            <a:ext cx="6422390" cy="1702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240" indent="-25654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69240" algn="l"/>
              </a:tabLst>
            </a:pPr>
            <a:r>
              <a:rPr sz="1800" b="1" dirty="0">
                <a:latin typeface="Segoe UI"/>
                <a:cs typeface="Segoe UI"/>
              </a:rPr>
              <a:t>Change</a:t>
            </a:r>
            <a:r>
              <a:rPr sz="1800" b="1" spc="-3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of</a:t>
            </a:r>
            <a:r>
              <a:rPr sz="1800" b="1" spc="-10" dirty="0">
                <a:latin typeface="Segoe UI"/>
                <a:cs typeface="Segoe UI"/>
              </a:rPr>
              <a:t> persons/pronouns</a:t>
            </a:r>
            <a:endParaRPr sz="1800">
              <a:latin typeface="Segoe UI"/>
              <a:cs typeface="Segoe UI"/>
            </a:endParaRPr>
          </a:p>
          <a:p>
            <a:pPr marL="12700" marR="5080">
              <a:lnSpc>
                <a:spcPct val="125000"/>
              </a:lnSpc>
              <a:spcBef>
                <a:spcPts val="1235"/>
              </a:spcBef>
            </a:pP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person/pronoun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used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Direct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may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be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adapted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depending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on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situation.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are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talking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about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fashion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school. Emily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John: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Segoe UI"/>
              <a:cs typeface="Segoe UI"/>
            </a:endParaRPr>
          </a:p>
          <a:p>
            <a:pPr marL="469900" lvl="1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Emily,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“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I</a:t>
            </a:r>
            <a:r>
              <a:rPr sz="1200" b="1" spc="-15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like</a:t>
            </a:r>
            <a:r>
              <a:rPr sz="1200" b="1" spc="-10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your</a:t>
            </a:r>
            <a:r>
              <a:rPr sz="1200" b="1" spc="-15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new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T-shirt.”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2614929"/>
            <a:ext cx="3312795" cy="996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Segoe UI"/>
                <a:cs typeface="Segoe UI"/>
              </a:rPr>
              <a:t>Possibility</a:t>
            </a:r>
            <a:r>
              <a:rPr sz="1200" b="1" spc="-60" dirty="0">
                <a:latin typeface="Segoe UI"/>
                <a:cs typeface="Segoe UI"/>
              </a:rPr>
              <a:t> </a:t>
            </a:r>
            <a:r>
              <a:rPr sz="1200" b="1" spc="-25" dirty="0">
                <a:latin typeface="Segoe UI"/>
                <a:cs typeface="Segoe UI"/>
              </a:rPr>
              <a:t>1: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friend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Max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afternoon: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Segoe UI"/>
              <a:cs typeface="Segoe UI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3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said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she</a:t>
            </a:r>
            <a:r>
              <a:rPr sz="1200" b="1" spc="-15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like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d</a:t>
            </a:r>
            <a:r>
              <a:rPr sz="1200" b="1" spc="-25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my</a:t>
            </a:r>
            <a:r>
              <a:rPr sz="1200" b="1" spc="-25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new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T-</a:t>
            </a:r>
            <a:r>
              <a:rPr sz="1200" spc="-10" dirty="0">
                <a:latin typeface="Segoe UI"/>
                <a:cs typeface="Segoe UI"/>
              </a:rPr>
              <a:t>shirt.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4063110"/>
            <a:ext cx="6567805" cy="3128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Segoe UI"/>
                <a:cs typeface="Segoe UI"/>
              </a:rPr>
              <a:t>Possibility</a:t>
            </a:r>
            <a:r>
              <a:rPr sz="1200" b="1" spc="-60" dirty="0">
                <a:latin typeface="Segoe UI"/>
                <a:cs typeface="Segoe UI"/>
              </a:rPr>
              <a:t> </a:t>
            </a:r>
            <a:r>
              <a:rPr sz="1200" b="1" spc="-25" dirty="0">
                <a:latin typeface="Segoe UI"/>
                <a:cs typeface="Segoe UI"/>
              </a:rPr>
              <a:t>2: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friend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Julia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afternoon: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Segoe UI"/>
              <a:cs typeface="Segoe UI"/>
            </a:endParaRPr>
          </a:p>
          <a:p>
            <a:pPr marL="228600" marR="3788410" indent="-228600" algn="r">
              <a:lnSpc>
                <a:spcPct val="100000"/>
              </a:lnSpc>
              <a:buSzPct val="83333"/>
              <a:buFont typeface="Symbol"/>
              <a:buChar char=""/>
              <a:tabLst>
                <a:tab pos="228600" algn="l"/>
              </a:tabLst>
            </a:pPr>
            <a:r>
              <a:rPr sz="1200" dirty="0">
                <a:latin typeface="Segoe UI"/>
                <a:cs typeface="Segoe UI"/>
              </a:rPr>
              <a:t>I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said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I</a:t>
            </a:r>
            <a:r>
              <a:rPr sz="1200" b="1" spc="-15" dirty="0">
                <a:solidFill>
                  <a:srgbClr val="54A4D2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like</a:t>
            </a:r>
            <a:r>
              <a:rPr sz="1200" b="1" dirty="0">
                <a:solidFill>
                  <a:srgbClr val="DD951E"/>
                </a:solidFill>
                <a:latin typeface="Segoe UI"/>
                <a:cs typeface="Segoe UI"/>
              </a:rPr>
              <a:t>d</a:t>
            </a:r>
            <a:r>
              <a:rPr sz="1200" b="1" spc="-20" dirty="0">
                <a:solidFill>
                  <a:srgbClr val="DD951E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54A4D2"/>
                </a:solidFill>
                <a:latin typeface="Segoe UI"/>
                <a:cs typeface="Segoe UI"/>
              </a:rPr>
              <a:t>his </a:t>
            </a:r>
            <a:r>
              <a:rPr sz="1200" dirty="0">
                <a:latin typeface="Segoe UI"/>
                <a:cs typeface="Segoe UI"/>
              </a:rPr>
              <a:t>new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T-shirt.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200">
              <a:latin typeface="Segoe UI"/>
              <a:cs typeface="Segoe UI"/>
            </a:endParaRPr>
          </a:p>
          <a:p>
            <a:pPr marL="269240" indent="-256540">
              <a:lnSpc>
                <a:spcPct val="100000"/>
              </a:lnSpc>
              <a:buAutoNum type="arabicPeriod" startAt="3"/>
              <a:tabLst>
                <a:tab pos="269240" algn="l"/>
              </a:tabLst>
            </a:pPr>
            <a:r>
              <a:rPr sz="1800" b="1" dirty="0">
                <a:latin typeface="Segoe UI"/>
                <a:cs typeface="Segoe UI"/>
              </a:rPr>
              <a:t>Backshift</a:t>
            </a:r>
            <a:r>
              <a:rPr sz="1800" b="1" spc="-3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of</a:t>
            </a:r>
            <a:r>
              <a:rPr sz="1800" b="1" spc="-35" dirty="0">
                <a:latin typeface="Segoe UI"/>
                <a:cs typeface="Segoe UI"/>
              </a:rPr>
              <a:t> </a:t>
            </a:r>
            <a:r>
              <a:rPr sz="1800" b="1" spc="-10" dirty="0">
                <a:latin typeface="Segoe UI"/>
                <a:cs typeface="Segoe UI"/>
              </a:rPr>
              <a:t>tenses</a:t>
            </a:r>
            <a:endParaRPr sz="1800">
              <a:latin typeface="Segoe UI"/>
              <a:cs typeface="Segoe UI"/>
            </a:endParaRPr>
          </a:p>
          <a:p>
            <a:pPr marL="12700" marR="5080">
              <a:lnSpc>
                <a:spcPct val="125000"/>
              </a:lnSpc>
              <a:spcBef>
                <a:spcPts val="1225"/>
              </a:spcBef>
            </a:pP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introductory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Simple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Past,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there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5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backshift</a:t>
            </a:r>
            <a:r>
              <a:rPr sz="1200" i="1" spc="-15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of</a:t>
            </a:r>
            <a:r>
              <a:rPr sz="1200" i="1" spc="-20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tenses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10" dirty="0">
                <a:latin typeface="Segoe UI"/>
                <a:cs typeface="Segoe UI"/>
              </a:rPr>
              <a:t> Speech. </a:t>
            </a:r>
            <a:r>
              <a:rPr sz="1200" dirty="0">
                <a:latin typeface="Segoe UI"/>
                <a:cs typeface="Segoe UI"/>
              </a:rPr>
              <a:t>We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shift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tense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used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Direct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one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step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back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Speech.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we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use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Past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Perfect </a:t>
            </a:r>
            <a:r>
              <a:rPr sz="1200" dirty="0">
                <a:latin typeface="Segoe UI"/>
                <a:cs typeface="Segoe UI"/>
              </a:rPr>
              <a:t>or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modals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would,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could,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should,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might,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must,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ought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needn't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Direct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Speech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there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is </a:t>
            </a:r>
            <a:r>
              <a:rPr sz="1200" dirty="0">
                <a:latin typeface="Segoe UI"/>
                <a:cs typeface="Segoe UI"/>
              </a:rPr>
              <a:t>possibility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shift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tense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back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Reported</a:t>
            </a:r>
            <a:r>
              <a:rPr sz="1200" spc="-10" dirty="0">
                <a:latin typeface="Segoe UI"/>
                <a:cs typeface="Segoe UI"/>
              </a:rPr>
              <a:t> Speech.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975"/>
              </a:spcBef>
            </a:pPr>
            <a:endParaRPr sz="1200">
              <a:latin typeface="Segoe UI"/>
              <a:cs typeface="Segoe UI"/>
            </a:endParaRPr>
          </a:p>
          <a:p>
            <a:pPr marL="336550" marR="3827145" lvl="1" indent="-336550" algn="r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36550" algn="l"/>
              </a:tabLst>
            </a:pPr>
            <a:r>
              <a:rPr sz="1350" b="1" dirty="0">
                <a:latin typeface="Segoe UI"/>
                <a:cs typeface="Segoe UI"/>
              </a:rPr>
              <a:t>Simple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Present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→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Simple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spc="-20" dirty="0">
                <a:latin typeface="Segoe UI"/>
                <a:cs typeface="Segoe UI"/>
              </a:rPr>
              <a:t>Past</a:t>
            </a:r>
            <a:endParaRPr sz="1350">
              <a:latin typeface="Segoe UI"/>
              <a:cs typeface="Segoe U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77012" y="7267396"/>
          <a:ext cx="4890769" cy="1374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540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4500" y="8975597"/>
            <a:ext cx="487934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Segoe UI"/>
                <a:cs typeface="Segoe UI"/>
              </a:rPr>
              <a:t>3.2.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Simple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Past,</a:t>
            </a:r>
            <a:r>
              <a:rPr sz="1350" b="1" spc="-1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Present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Perfect,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Perfect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→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spc="-10" dirty="0">
                <a:latin typeface="Segoe UI"/>
                <a:cs typeface="Segoe UI"/>
              </a:rPr>
              <a:t>Perfect</a:t>
            </a:r>
            <a:endParaRPr sz="135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77012" y="463244"/>
          <a:ext cx="5671820" cy="2694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7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had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EF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had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3493134"/>
            <a:ext cx="1891664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Segoe UI"/>
                <a:cs typeface="Segoe UI"/>
              </a:rPr>
              <a:t>3.3.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Auxiliaries,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spc="-10" dirty="0">
                <a:latin typeface="Segoe UI"/>
                <a:cs typeface="Segoe UI"/>
              </a:rPr>
              <a:t>Modals</a:t>
            </a:r>
            <a:endParaRPr sz="1350">
              <a:latin typeface="Segoe UI"/>
              <a:cs typeface="Segoe U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7012" y="3801490"/>
          <a:ext cx="5612765" cy="4655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8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B w="19050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19050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can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could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might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6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could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5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might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6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should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6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ought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could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5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might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6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should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5945" indent="-228600">
                        <a:lnSpc>
                          <a:spcPct val="100000"/>
                        </a:lnSpc>
                        <a:spcBef>
                          <a:spcPts val="960"/>
                        </a:spcBef>
                        <a:buSzPct val="83333"/>
                        <a:buFont typeface="Symbol"/>
                        <a:buChar char=""/>
                        <a:tabLst>
                          <a:tab pos="575945" algn="l"/>
                        </a:tabLst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ought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8791193"/>
            <a:ext cx="350774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b="1" dirty="0">
                <a:latin typeface="Segoe UI"/>
                <a:cs typeface="Segoe UI"/>
              </a:rPr>
              <a:t>3.4.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Present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Progressive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→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spc="-10" dirty="0">
                <a:latin typeface="Segoe UI"/>
                <a:cs typeface="Segoe UI"/>
              </a:rPr>
              <a:t>Progressive</a:t>
            </a:r>
            <a:endParaRPr sz="1350">
              <a:latin typeface="Segoe UI"/>
              <a:cs typeface="Segoe U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81583" y="9105645"/>
          <a:ext cx="5600065" cy="661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5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81583" y="458723"/>
          <a:ext cx="5600065" cy="697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5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'm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1468271"/>
            <a:ext cx="6593840" cy="48260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350" b="1" dirty="0">
                <a:latin typeface="Segoe UI"/>
                <a:cs typeface="Segoe UI"/>
              </a:rPr>
              <a:t>3.5.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</a:t>
            </a:r>
            <a:r>
              <a:rPr sz="1350" b="1" spc="-2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Progressive,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Present</a:t>
            </a:r>
            <a:r>
              <a:rPr sz="1350" b="1" spc="-3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Perfect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Progressive,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Past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Perfect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Progressive</a:t>
            </a:r>
            <a:r>
              <a:rPr sz="1350" b="1" spc="-40" dirty="0">
                <a:latin typeface="Segoe UI"/>
                <a:cs typeface="Segoe UI"/>
              </a:rPr>
              <a:t> </a:t>
            </a:r>
            <a:r>
              <a:rPr sz="1350" b="1" dirty="0">
                <a:latin typeface="Segoe UI"/>
                <a:cs typeface="Segoe UI"/>
              </a:rPr>
              <a:t>→</a:t>
            </a:r>
            <a:r>
              <a:rPr sz="1350" b="1" spc="-25" dirty="0">
                <a:latin typeface="Segoe UI"/>
                <a:cs typeface="Segoe UI"/>
              </a:rPr>
              <a:t> </a:t>
            </a:r>
            <a:r>
              <a:rPr sz="1350" b="1" spc="-20" dirty="0">
                <a:latin typeface="Segoe UI"/>
                <a:cs typeface="Segoe UI"/>
              </a:rPr>
              <a:t>Past</a:t>
            </a:r>
            <a:endParaRPr sz="13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350" b="1" dirty="0">
                <a:latin typeface="Segoe UI"/>
                <a:cs typeface="Segoe UI"/>
              </a:rPr>
              <a:t>Perfect</a:t>
            </a:r>
            <a:r>
              <a:rPr sz="1350" b="1" spc="-10" dirty="0">
                <a:latin typeface="Segoe UI"/>
                <a:cs typeface="Segoe UI"/>
              </a:rPr>
              <a:t> Progressive</a:t>
            </a:r>
            <a:endParaRPr sz="1350">
              <a:latin typeface="Segoe UI"/>
              <a:cs typeface="Segoe U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81583" y="2033269"/>
          <a:ext cx="6459854" cy="2680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8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7C46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747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7C46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747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said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(that)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EF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Peter,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“I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had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working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garden.”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4977510"/>
            <a:ext cx="6659880" cy="170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240" indent="-25654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269240" algn="l"/>
              </a:tabLst>
            </a:pPr>
            <a:r>
              <a:rPr sz="1800" b="1" dirty="0">
                <a:latin typeface="Segoe UI"/>
                <a:cs typeface="Segoe UI"/>
              </a:rPr>
              <a:t>Shifting/Conversion</a:t>
            </a:r>
            <a:r>
              <a:rPr sz="1800" b="1" spc="-3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of</a:t>
            </a:r>
            <a:r>
              <a:rPr sz="1800" b="1" spc="-4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expressions</a:t>
            </a:r>
            <a:r>
              <a:rPr sz="1800" b="1" spc="-35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of</a:t>
            </a:r>
            <a:r>
              <a:rPr sz="1800" b="1" spc="-4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time</a:t>
            </a:r>
            <a:r>
              <a:rPr sz="1800" b="1" spc="-50" dirty="0">
                <a:latin typeface="Segoe UI"/>
                <a:cs typeface="Segoe UI"/>
              </a:rPr>
              <a:t> </a:t>
            </a:r>
            <a:r>
              <a:rPr sz="1800" b="1" dirty="0">
                <a:latin typeface="Segoe UI"/>
                <a:cs typeface="Segoe UI"/>
              </a:rPr>
              <a:t>and</a:t>
            </a:r>
            <a:r>
              <a:rPr sz="1800" b="1" spc="-35" dirty="0">
                <a:latin typeface="Segoe UI"/>
                <a:cs typeface="Segoe UI"/>
              </a:rPr>
              <a:t> </a:t>
            </a:r>
            <a:r>
              <a:rPr sz="1800" b="1" spc="-10" dirty="0">
                <a:latin typeface="Segoe UI"/>
                <a:cs typeface="Segoe UI"/>
              </a:rPr>
              <a:t>place</a:t>
            </a:r>
            <a:endParaRPr sz="18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sz="1200" dirty="0">
                <a:latin typeface="Segoe UI"/>
                <a:cs typeface="Segoe UI"/>
              </a:rPr>
              <a:t>If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there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expression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of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time/place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sentence,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it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be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shifted,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depending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on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situation.</a:t>
            </a:r>
            <a:endParaRPr sz="1200">
              <a:latin typeface="Segoe UI"/>
              <a:cs typeface="Segoe UI"/>
            </a:endParaRPr>
          </a:p>
          <a:p>
            <a:pPr marL="12700" marR="369570">
              <a:lnSpc>
                <a:spcPct val="125000"/>
              </a:lnSpc>
              <a:spcBef>
                <a:spcPts val="1190"/>
              </a:spcBef>
            </a:pP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at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school,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writing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workbook.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misses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lunchtime.</a:t>
            </a:r>
            <a:r>
              <a:rPr sz="1200" spc="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to </a:t>
            </a:r>
            <a:r>
              <a:rPr sz="1200" spc="-10" dirty="0">
                <a:latin typeface="Segoe UI"/>
                <a:cs typeface="Segoe UI"/>
              </a:rPr>
              <a:t>John: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Segoe UI"/>
              <a:cs typeface="Segoe UI"/>
            </a:endParaRPr>
          </a:p>
          <a:p>
            <a:pPr marL="469900" lvl="1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“I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lost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red</a:t>
            </a:r>
            <a:r>
              <a:rPr sz="1200" spc="-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here</a:t>
            </a:r>
            <a:r>
              <a:rPr sz="1200" b="1" spc="-10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4AC81F"/>
                </a:solidFill>
                <a:latin typeface="Segoe UI"/>
                <a:cs typeface="Segoe UI"/>
              </a:rPr>
              <a:t>this</a:t>
            </a:r>
            <a:r>
              <a:rPr sz="1200" b="1" spc="-10" dirty="0">
                <a:solidFill>
                  <a:srgbClr val="4AC81F"/>
                </a:solidFill>
                <a:latin typeface="Segoe UI"/>
                <a:cs typeface="Segoe UI"/>
              </a:rPr>
              <a:t> morning</a:t>
            </a:r>
            <a:r>
              <a:rPr sz="1200" spc="-10" dirty="0">
                <a:latin typeface="Segoe UI"/>
                <a:cs typeface="Segoe UI"/>
              </a:rPr>
              <a:t>.”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7129653"/>
            <a:ext cx="4579620" cy="996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Segoe UI"/>
                <a:cs typeface="Segoe UI"/>
              </a:rPr>
              <a:t>Possibility</a:t>
            </a:r>
            <a:r>
              <a:rPr sz="1200" b="1" spc="-60" dirty="0">
                <a:latin typeface="Segoe UI"/>
                <a:cs typeface="Segoe UI"/>
              </a:rPr>
              <a:t> </a:t>
            </a:r>
            <a:r>
              <a:rPr sz="1200" b="1" spc="-25" dirty="0">
                <a:latin typeface="Segoe UI"/>
                <a:cs typeface="Segoe UI"/>
              </a:rPr>
              <a:t>1: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friend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Max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who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in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same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room.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Segoe UI"/>
              <a:cs typeface="Segoe UI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3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said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had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lost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pen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here</a:t>
            </a:r>
            <a:r>
              <a:rPr sz="1200" b="1" spc="-15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4AC81F"/>
                </a:solidFill>
                <a:latin typeface="Segoe UI"/>
                <a:cs typeface="Segoe UI"/>
              </a:rPr>
              <a:t>this</a:t>
            </a:r>
            <a:r>
              <a:rPr sz="1200" b="1" spc="-15" dirty="0">
                <a:solidFill>
                  <a:srgbClr val="4AC81F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4AC81F"/>
                </a:solidFill>
                <a:latin typeface="Segoe UI"/>
                <a:cs typeface="Segoe UI"/>
              </a:rPr>
              <a:t>morning</a:t>
            </a:r>
            <a:r>
              <a:rPr sz="1200" spc="-10" dirty="0">
                <a:latin typeface="Segoe UI"/>
                <a:cs typeface="Segoe UI"/>
              </a:rPr>
              <a:t>.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8577833"/>
            <a:ext cx="6666865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Segoe UI"/>
                <a:cs typeface="Segoe UI"/>
              </a:rPr>
              <a:t>Possibility</a:t>
            </a:r>
            <a:r>
              <a:rPr sz="1200" b="1" spc="-60" dirty="0">
                <a:latin typeface="Segoe UI"/>
                <a:cs typeface="Segoe UI"/>
              </a:rPr>
              <a:t> </a:t>
            </a:r>
            <a:r>
              <a:rPr sz="1200" b="1" spc="-25" dirty="0">
                <a:latin typeface="Segoe UI"/>
                <a:cs typeface="Segoe UI"/>
              </a:rPr>
              <a:t>2:</a:t>
            </a:r>
            <a:endParaRPr sz="120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200" dirty="0">
                <a:latin typeface="Segoe UI"/>
                <a:cs typeface="Segoe UI"/>
              </a:rPr>
              <a:t>One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day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later,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sees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his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friend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Gerry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at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his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house.</a:t>
            </a:r>
            <a:r>
              <a:rPr sz="1200" spc="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talk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about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10" dirty="0">
                <a:latin typeface="Segoe UI"/>
                <a:cs typeface="Segoe UI"/>
              </a:rPr>
              <a:t>school.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>
              <a:latin typeface="Segoe UI"/>
              <a:cs typeface="Segoe UI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Gerry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said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had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lost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pen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at</a:t>
            </a:r>
            <a:r>
              <a:rPr sz="1200" b="1" spc="-10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our</a:t>
            </a:r>
            <a:r>
              <a:rPr sz="1200" b="1" spc="-15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school</a:t>
            </a:r>
            <a:r>
              <a:rPr sz="1200" b="1" spc="-15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4AC81F"/>
                </a:solidFill>
                <a:latin typeface="Segoe UI"/>
                <a:cs typeface="Segoe UI"/>
              </a:rPr>
              <a:t>that</a:t>
            </a:r>
            <a:r>
              <a:rPr sz="1200" b="1" spc="-15" dirty="0">
                <a:solidFill>
                  <a:srgbClr val="4AC81F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4AC81F"/>
                </a:solidFill>
                <a:latin typeface="Segoe UI"/>
                <a:cs typeface="Segoe UI"/>
              </a:rPr>
              <a:t>morning</a:t>
            </a:r>
            <a:r>
              <a:rPr sz="1200" spc="-10" dirty="0">
                <a:latin typeface="Segoe UI"/>
                <a:cs typeface="Segoe UI"/>
              </a:rPr>
              <a:t>.</a:t>
            </a:r>
            <a:endParaRPr sz="1200">
              <a:latin typeface="Segoe UI"/>
              <a:cs typeface="Segoe UI"/>
            </a:endParaRPr>
          </a:p>
          <a:p>
            <a:pPr marL="469900" indent="-228600">
              <a:lnSpc>
                <a:spcPct val="100000"/>
              </a:lnSpc>
              <a:spcBef>
                <a:spcPts val="95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John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says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Gerry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→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Emily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said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had lost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her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red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pen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6C6EC0"/>
                </a:solidFill>
                <a:latin typeface="Segoe UI"/>
                <a:cs typeface="Segoe UI"/>
              </a:rPr>
              <a:t>there</a:t>
            </a:r>
            <a:r>
              <a:rPr sz="1200" b="1" spc="-10" dirty="0">
                <a:solidFill>
                  <a:srgbClr val="6C6EC0"/>
                </a:solidFill>
                <a:latin typeface="Segoe UI"/>
                <a:cs typeface="Segoe UI"/>
              </a:rPr>
              <a:t> </a:t>
            </a:r>
            <a:r>
              <a:rPr sz="1200" b="1" dirty="0">
                <a:solidFill>
                  <a:srgbClr val="4AC81F"/>
                </a:solidFill>
                <a:latin typeface="Segoe UI"/>
                <a:cs typeface="Segoe UI"/>
              </a:rPr>
              <a:t>yesterday</a:t>
            </a:r>
            <a:r>
              <a:rPr sz="1200" b="1" spc="-5" dirty="0">
                <a:solidFill>
                  <a:srgbClr val="4AC81F"/>
                </a:solidFill>
                <a:latin typeface="Segoe UI"/>
                <a:cs typeface="Segoe UI"/>
              </a:rPr>
              <a:t> </a:t>
            </a:r>
            <a:r>
              <a:rPr sz="1200" b="1" spc="-10" dirty="0">
                <a:solidFill>
                  <a:srgbClr val="4AC81F"/>
                </a:solidFill>
                <a:latin typeface="Segoe UI"/>
                <a:cs typeface="Segoe UI"/>
              </a:rPr>
              <a:t>morning</a:t>
            </a:r>
            <a:r>
              <a:rPr sz="1200" spc="-10" dirty="0">
                <a:latin typeface="Segoe UI"/>
                <a:cs typeface="Segoe UI"/>
              </a:rPr>
              <a:t>.</a:t>
            </a:r>
            <a:endParaRPr sz="12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81583" y="467867"/>
          <a:ext cx="4121784" cy="6645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0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Direct</a:t>
                      </a:r>
                      <a:r>
                        <a:rPr sz="1200" b="1" spc="-5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7C46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Reported</a:t>
                      </a:r>
                      <a:r>
                        <a:rPr sz="1200" b="1" spc="-6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5F480D"/>
                          </a:solidFill>
                          <a:latin typeface="Times New Roman"/>
                          <a:cs typeface="Times New Roman"/>
                        </a:rPr>
                        <a:t>Speech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7C461"/>
                      </a:solidFill>
                      <a:prstDash val="solid"/>
                    </a:lnB>
                    <a:solidFill>
                      <a:srgbClr val="F8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sz="1200" b="1" spc="-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evening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b="1" spc="-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evening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7C46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day/</a:t>
                      </a: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this</a:t>
                      </a:r>
                      <a:r>
                        <a:rPr sz="1200" b="1" spc="-4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day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b="1" spc="-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day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sz="1200" b="1" spc="-4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days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those</a:t>
                      </a:r>
                      <a:r>
                        <a:rPr sz="1200" b="1" spc="-1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days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then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week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ago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week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before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last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weekend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weekend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sz="1200" b="1" spc="-2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previous</a:t>
                      </a:r>
                      <a:r>
                        <a:rPr sz="1200" b="1" spc="-2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weekend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next</a:t>
                      </a:r>
                      <a:r>
                        <a:rPr sz="1200" b="1" spc="-2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week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following</a:t>
                      </a:r>
                      <a:r>
                        <a:rPr sz="1200" b="1" spc="-3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week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tomorrow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b="1" spc="-4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next/following</a:t>
                      </a:r>
                      <a:r>
                        <a:rPr sz="1200" b="1" spc="-3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day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699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952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here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4AC81F"/>
                          </a:solidFill>
                          <a:latin typeface="Times New Roman"/>
                          <a:cs typeface="Times New Roman"/>
                        </a:rPr>
                        <a:t>there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9525">
                      <a:solidFill>
                        <a:srgbClr val="EFE9D1"/>
                      </a:solidFill>
                      <a:prstDash val="solid"/>
                    </a:lnL>
                    <a:lnR w="9525">
                      <a:solidFill>
                        <a:srgbClr val="EFE9D1"/>
                      </a:solidFill>
                      <a:prstDash val="solid"/>
                    </a:lnR>
                    <a:lnT w="9525">
                      <a:solidFill>
                        <a:srgbClr val="EBCF81"/>
                      </a:solidFill>
                      <a:prstDash val="solid"/>
                    </a:lnT>
                    <a:lnB w="28575">
                      <a:solidFill>
                        <a:srgbClr val="EBCF8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7321677"/>
            <a:ext cx="3060065" cy="920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475" indent="-104775">
              <a:lnSpc>
                <a:spcPct val="100000"/>
              </a:lnSpc>
              <a:spcBef>
                <a:spcPts val="100"/>
              </a:spcBef>
              <a:buChar char="*"/>
              <a:tabLst>
                <a:tab pos="117475" algn="l"/>
              </a:tabLst>
            </a:pPr>
            <a:r>
              <a:rPr sz="1200" dirty="0">
                <a:latin typeface="Segoe UI"/>
                <a:cs typeface="Segoe UI"/>
              </a:rPr>
              <a:t>Do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not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forget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person</a:t>
            </a:r>
            <a:r>
              <a:rPr sz="1200" i="1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after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word</a:t>
            </a:r>
            <a:r>
              <a:rPr sz="1200" spc="-10" dirty="0">
                <a:latin typeface="Segoe UI"/>
                <a:cs typeface="Segoe UI"/>
              </a:rPr>
              <a:t> </a:t>
            </a:r>
            <a:r>
              <a:rPr sz="1200" i="1" spc="-10" dirty="0">
                <a:latin typeface="Segoe UI"/>
                <a:cs typeface="Segoe UI"/>
              </a:rPr>
              <a:t>tell</a:t>
            </a:r>
            <a:r>
              <a:rPr sz="1200" spc="-10" dirty="0">
                <a:latin typeface="Segoe UI"/>
                <a:cs typeface="Segoe UI"/>
              </a:rPr>
              <a:t>:</a:t>
            </a:r>
            <a:endParaRPr sz="1200"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170"/>
              </a:spcBef>
              <a:buFont typeface="Segoe UI"/>
              <a:buChar char="*"/>
            </a:pPr>
            <a:endParaRPr sz="1200">
              <a:latin typeface="Segoe UI"/>
              <a:cs typeface="Segoe UI"/>
            </a:endParaRPr>
          </a:p>
          <a:p>
            <a:pPr marL="469900" lvl="1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told</a:t>
            </a:r>
            <a:r>
              <a:rPr sz="1200" spc="-20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me</a:t>
            </a:r>
            <a:r>
              <a:rPr sz="1200" i="1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15" dirty="0">
                <a:latin typeface="Segoe UI"/>
                <a:cs typeface="Segoe UI"/>
              </a:rPr>
              <a:t> </a:t>
            </a:r>
            <a:r>
              <a:rPr sz="1200" spc="-25" dirty="0">
                <a:latin typeface="Segoe UI"/>
                <a:cs typeface="Segoe UI"/>
              </a:rPr>
              <a:t>...</a:t>
            </a:r>
            <a:endParaRPr sz="1200">
              <a:latin typeface="Segoe UI"/>
              <a:cs typeface="Segoe UI"/>
            </a:endParaRPr>
          </a:p>
          <a:p>
            <a:pPr marL="469900" lvl="1" indent="-228600">
              <a:lnSpc>
                <a:spcPct val="100000"/>
              </a:lnSpc>
              <a:spcBef>
                <a:spcPts val="9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sz="1200" dirty="0">
                <a:latin typeface="Segoe UI"/>
                <a:cs typeface="Segoe UI"/>
              </a:rPr>
              <a:t>She</a:t>
            </a:r>
            <a:r>
              <a:rPr sz="1200" spc="-25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told</a:t>
            </a:r>
            <a:r>
              <a:rPr sz="1200" spc="-30" dirty="0">
                <a:latin typeface="Segoe UI"/>
                <a:cs typeface="Segoe UI"/>
              </a:rPr>
              <a:t> </a:t>
            </a:r>
            <a:r>
              <a:rPr sz="1200" i="1" dirty="0">
                <a:latin typeface="Segoe UI"/>
                <a:cs typeface="Segoe UI"/>
              </a:rPr>
              <a:t>George</a:t>
            </a:r>
            <a:r>
              <a:rPr sz="1200" i="1" spc="-20" dirty="0">
                <a:latin typeface="Segoe UI"/>
                <a:cs typeface="Segoe UI"/>
              </a:rPr>
              <a:t> </a:t>
            </a:r>
            <a:r>
              <a:rPr sz="1200" dirty="0">
                <a:latin typeface="Segoe UI"/>
                <a:cs typeface="Segoe UI"/>
              </a:rPr>
              <a:t>(that)</a:t>
            </a:r>
            <a:r>
              <a:rPr sz="1200" spc="-25" dirty="0">
                <a:latin typeface="Segoe UI"/>
                <a:cs typeface="Segoe UI"/>
              </a:rPr>
              <a:t> ...</a:t>
            </a:r>
            <a:endParaRPr sz="1200">
              <a:latin typeface="Segoe UI"/>
              <a:cs typeface="Segoe U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8522334"/>
            <a:ext cx="6645909" cy="8890"/>
          </a:xfrm>
          <a:custGeom>
            <a:avLst/>
            <a:gdLst/>
            <a:ahLst/>
            <a:cxnLst/>
            <a:rect l="l" t="t" r="r" b="b"/>
            <a:pathLst>
              <a:path w="6645909" h="8890">
                <a:moveTo>
                  <a:pt x="6645909" y="0"/>
                </a:moveTo>
                <a:lnTo>
                  <a:pt x="0" y="0"/>
                </a:lnTo>
                <a:lnTo>
                  <a:pt x="0" y="8890"/>
                </a:lnTo>
                <a:lnTo>
                  <a:pt x="6645909" y="8890"/>
                </a:lnTo>
                <a:lnTo>
                  <a:pt x="6645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917</Words>
  <Application>Microsoft Office PowerPoint</Application>
  <PresentationFormat>Προσαρμογή</PresentationFormat>
  <Paragraphs>192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Calibri</vt:lpstr>
      <vt:lpstr>Segoe UI</vt:lpstr>
      <vt:lpstr>Symbol</vt:lpstr>
      <vt:lpstr>Times New Roman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alexmartho1@gmail.com</dc:creator>
  <cp:lastModifiedBy>alexmartho1@gmail.com</cp:lastModifiedBy>
  <cp:revision>1</cp:revision>
  <dcterms:created xsi:type="dcterms:W3CDTF">2024-11-18T18:28:04Z</dcterms:created>
  <dcterms:modified xsi:type="dcterms:W3CDTF">2024-11-18T18:28:36Z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2024-11-18T00:00:00Z</vt:filetime>
  </property>
  <property fmtid="{D5CDD505-2E9C-101B-9397-08002B2CF9AE}" pid="3" name="Creator">
    <vt:lpwstr>Microsoft® Word 2021</vt:lpwstr>
  </property>
  <property fmtid="{D5CDD505-2E9C-101B-9397-08002B2CF9AE}" pid="4" name="LastSaved">
    <vt:filetime>2024-11-18T00:00:00Z</vt:filetime>
  </property>
  <property fmtid="{D5CDD505-2E9C-101B-9397-08002B2CF9AE}" pid="5" name="Producer">
    <vt:lpwstr>Microsoft® Word 2021</vt:lpwstr>
  </property>
</Properties>
</file>