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8229600"/>
  <p:notesSz cx="8229600" cy="14630400"/>
  <p:embeddedFontLst>
    <p:embeddedFont>
      <p:font typeface="Bricolage Grotesque Semi Bold" panose="020B0604020202020204" charset="0"/>
      <p:regular r:id="rId9"/>
    </p:embeddedFont>
    <p:embeddedFont>
      <p:font typeface="Inter" panose="020B0604020202020204" charset="0"/>
      <p:regular r:id="rId10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-18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905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62024"/>
            <a:ext cx="71712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 Διακήρυξη της Ανεξαρτησίας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7797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Στις 4 Ιουλίου 1776, οι 13 αμερικανικές αποικίες υπέγραψαν ένα από τα πιο σημαντικά έγγραφα στην παγκόσμια ιστορία — τη Διακήρυξη της Ανεξαρτησίας. Αυτό το επαναστατικό κείμενο όχι μόνο γέννησε μια νέα χώρα, αλλά άλλαξε τον τρόπο που σκεφτόμαστε τα ανθρώπινα δικαιώματα και την ελευθερία.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1340" y="651510"/>
            <a:ext cx="6032540" cy="575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500"/>
              </a:lnSpc>
              <a:buNone/>
            </a:pPr>
            <a:r>
              <a:rPr lang="en-US" sz="3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Γιατί γράφτηκε η Διακήρυξη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071598" y="1687235"/>
            <a:ext cx="2762250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Το πρόβλημα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6222921" y="2216587"/>
            <a:ext cx="3610928" cy="2062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Οι 13 αγγλικές αποικίες στην Αμερική είχαν αρχίσει να αντιστέκονται στην αγγλική κυριαρχία. Η βρετανική κυβέρνηση επέβαλε άδικους φόρους χωρίς να δίνει στους αποίκους το δικαίωμα εκπροσώπησης στο κοινοβούλιο του Λονδίνου.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11139249" y="1687235"/>
            <a:ext cx="2762250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 λύση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290572" y="2216587"/>
            <a:ext cx="3610928" cy="1768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Οι αποικίες αποφάσισαν να διακηρύξουν επίσημα την ανεξαρτησία τους. Χρειάζονταν ένα έγγραφο που να εξηγεί στον κόσμο γιατί έκαναν αυτό το ριζοσπαστικό βήμα και ποιες ήταν οι αξίες που υπερασπίζονταν.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10150435" y="4652248"/>
            <a:ext cx="3743444" cy="1665565"/>
          </a:xfrm>
          <a:prstGeom prst="roundRect">
            <a:avLst>
              <a:gd name="adj" fmla="val 4644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1400353" y="4843939"/>
            <a:ext cx="2301835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Όχι στην καταπίεση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0342126" y="5242084"/>
            <a:ext cx="3360063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Δεν ήθελαν πια να κυβερνιούνται από απόμακρη μοναρχία που αγνοούσε τις ανάγκες τους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222921" y="4652248"/>
            <a:ext cx="3743444" cy="1665565"/>
          </a:xfrm>
          <a:prstGeom prst="roundRect">
            <a:avLst>
              <a:gd name="adj" fmla="val 4644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472839" y="4843939"/>
            <a:ext cx="2301835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Ναι στην ελευθερία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6414611" y="5242084"/>
            <a:ext cx="3360063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Ήθελαν να αποφασίζουν μόνοι τους για το μέλλον και τους νόμους τους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222921" y="6501884"/>
            <a:ext cx="7670959" cy="1076206"/>
          </a:xfrm>
          <a:prstGeom prst="roundRect">
            <a:avLst>
              <a:gd name="adj" fmla="val 7187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1400353" y="6693575"/>
            <a:ext cx="2301835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Ίσα δικαιώματα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6414611" y="7091720"/>
            <a:ext cx="728757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Πίστευαν ότι όλοι οι άνθρωποι αξίζουν ίση μεταχείριση και σεβασμό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361" y="544711"/>
            <a:ext cx="7559278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Ο Τόμας Τζέφερσον: Ο συγγραφέας της Διακήρυξης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92361" y="2258258"/>
            <a:ext cx="4342209" cy="2852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Διακήρυξη γράφτηκε κυρίως από τον </a:t>
            </a: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Τόμας Τζέφερσον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(Thomas Jefferson), έναν από τους πιο λαμπρούς διανοητές της εποχής του. Ο Τζέφερσον ήταν ένας μορφωμένος και σοφός άνθρωπος που πίστευε βαθιά στις </a:t>
            </a: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ιδέες του Διαφωτισμού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τη φιλοσοφική κίνηση που τόνιζε τη λογική, την επιστήμη και τα ανθρώπινα δικαιώματα.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2361" y="5288994"/>
            <a:ext cx="4342209" cy="2218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Όταν έγραψε τη Διακήρυξη, ο Τζέφερσον ήταν μόλις 33 ετών, ένας </a:t>
            </a:r>
            <a:r>
              <a:rPr lang="en-US" sz="1550" dirty="0">
                <a:solidFill>
                  <a:srgbClr val="2C2926"/>
                </a:solidFill>
                <a:highlight>
                  <a:srgbClr val="EF9C82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νέος πολιτικός με όραμα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Το ταλέντο του στη γραφή και οι προοδευτικές του ιδέες τον έκαναν την ιδανική επιλογή για αυτό το ιστορικό έργο. Αργότερα, το 1801, έγινε ο </a:t>
            </a: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3ος πρόεδρος των Ηνωμένων Πολιτειών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5625346" y="2401729"/>
            <a:ext cx="2733794" cy="653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51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33</a:t>
            </a:r>
            <a:endParaRPr lang="en-US" sz="5100" dirty="0"/>
          </a:p>
        </p:txBody>
      </p:sp>
      <p:sp>
        <p:nvSpPr>
          <p:cNvPr id="7" name="Text 4"/>
          <p:cNvSpPr/>
          <p:nvPr/>
        </p:nvSpPr>
        <p:spPr>
          <a:xfrm>
            <a:off x="5754053" y="3302794"/>
            <a:ext cx="247626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Ηλικία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5625346" y="3810357"/>
            <a:ext cx="2733794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Όταν έγραψε τη Διακήρυξη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5625346" y="4622363"/>
            <a:ext cx="2733794" cy="653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51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5100" dirty="0"/>
          </a:p>
        </p:txBody>
      </p:sp>
      <p:sp>
        <p:nvSpPr>
          <p:cNvPr id="10" name="Text 7"/>
          <p:cNvSpPr/>
          <p:nvPr/>
        </p:nvSpPr>
        <p:spPr>
          <a:xfrm>
            <a:off x="5754053" y="5523428"/>
            <a:ext cx="247626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Πρόεδρος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625346" y="6030992"/>
            <a:ext cx="2733794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Των Η.Π.Α.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74800" y="55102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Τι έλεγε η Διακήρυξη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6793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Το κείμενο της Διακήρυξης περιείχε </a:t>
            </a:r>
            <a:r>
              <a:rPr lang="en-US" sz="1550" b="1" dirty="0">
                <a:solidFill>
                  <a:srgbClr val="EF9C8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επαναστατικές ιδέες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που άλλαξαν τον κόσμο. Για πρώτη φορά, ένα επίσημο κρατικό έγγραφο δήλωνε ότι η εξουσία δεν προέρχεται από το θεϊκό δικαίωμα των βασιλιάδων, αλλά από τη συναίνεση των πολιτών.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3638252" y="242625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2740581"/>
            <a:ext cx="6422231" cy="22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294507" y="2885480"/>
            <a:ext cx="25421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Όλοι γεννιούνται ίσοι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414379" y="331470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Κανένας άνθρωπος δεν είναι πιο σημαντικός από κάποιον άλλον εξαιτίας της γέννησής του ή της θέσης του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017663" y="242625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40581"/>
            <a:ext cx="6422231" cy="22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400193" y="2885480"/>
            <a:ext cx="28158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Αναφαίρετα δικαιώματα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793790" y="331470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Όλοι έχουν φυσικό δικαίωμα στη </a:t>
            </a: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ζωή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στην </a:t>
            </a: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ελευθερία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και στην </a:t>
            </a: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αναζήτηση της ευτυχίας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13638252" y="42969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4591526"/>
            <a:ext cx="6422231" cy="228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236637" y="4756190"/>
            <a:ext cx="35999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 κυβέρνηση υπηρετεί τον λαό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7414379" y="51854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Οι κυβερνήσεις δημιουργούνται για να προστατεύουν τα δικαιώματα των πολιτών, όχι για να τα καταπατούν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7017663" y="42969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591526"/>
            <a:ext cx="6422231" cy="228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505325" y="4756190"/>
            <a:ext cx="27106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Δικαίωμα επανάστασης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93790" y="51854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Αν μια κυβέρνηση γίνεται καταπιεστική και άδικη, οι άνθρωποι έχουν δικαίωμα να την αλλάξουν ή να την καταργήσουν</a:t>
            </a:r>
            <a:endParaRPr lang="en-US" sz="1550" dirty="0"/>
          </a:p>
        </p:txBody>
      </p:sp>
      <p:sp>
        <p:nvSpPr>
          <p:cNvPr id="20" name="Shape 14"/>
          <p:cNvSpPr/>
          <p:nvPr/>
        </p:nvSpPr>
        <p:spPr>
          <a:xfrm>
            <a:off x="793790" y="6152912"/>
            <a:ext cx="13042821" cy="1485900"/>
          </a:xfrm>
          <a:prstGeom prst="roundRect">
            <a:avLst>
              <a:gd name="adj" fmla="val 5610"/>
            </a:avLst>
          </a:prstGeom>
          <a:solidFill>
            <a:srgbClr val="F4E3BD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455807"/>
            <a:ext cx="248007" cy="19835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438513" y="6440448"/>
            <a:ext cx="12199739" cy="960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📅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 Ιουλίου 1776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Η ιστορική μέρα που οι αντιπρόσωποι των 13 αποικιών υπέγραψαν τη Διακήρυξη στη Φιλαδέλφεια. Από τότε, η ημερομηνία αυτή γιορτάζεται ως </a:t>
            </a:r>
            <a:r>
              <a:rPr lang="en-US" sz="1550" b="1" dirty="0">
                <a:solidFill>
                  <a:srgbClr val="EF9C8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Ημέρα της Ανεξαρτησίας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(Independence Day) στις Η.Π.Α. με εορτασμούς, παρελάσεις και πυροτεχνήματα.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7551" y="280154"/>
            <a:ext cx="4534138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 παγκόσμια σημασία της Διακήρυξης</a:t>
            </a:r>
            <a:endParaRPr lang="en-US" sz="2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51" y="865942"/>
            <a:ext cx="6521648" cy="6521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47121" y="853202"/>
            <a:ext cx="1626870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Επανάσταση στις ιδέες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447121" y="1146096"/>
            <a:ext cx="6783348" cy="325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Διακήρυξη της Ανεξαρτησίας ήταν πολύ περισσότερο από μια απλή ανακοίνωση πολέμου. Ήταν μια </a:t>
            </a:r>
            <a:r>
              <a:rPr lang="en-US" sz="800" dirty="0">
                <a:solidFill>
                  <a:srgbClr val="2C2926"/>
                </a:solidFill>
                <a:highlight>
                  <a:srgbClr val="EF9C82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φιλοσοφική δήλωση</a:t>
            </a:r>
            <a:r>
              <a:rPr lang="en-US" sz="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που άλλαξε τον τρόπο που οι άνθρωποι σκέφτονταν για την εξουσία, την κυβέρνηση και τα δικαιώματα.</a:t>
            </a:r>
            <a:endParaRPr lang="en-US" sz="8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1" y="7616666"/>
            <a:ext cx="4605099" cy="40755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9349" y="8126016"/>
            <a:ext cx="1891546" cy="15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 εξουσία ανήκει στους πολίτες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509349" y="8346281"/>
            <a:ext cx="4401503" cy="325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Για πρώτη φορά καθαρά και επίσημα, ένα κείμενο έλεγε ότι οι κυβερνήσεις αντλούν τη νομιμότητά τους από τη συναίνεση των πολιτών</a:t>
            </a:r>
            <a:endParaRPr lang="en-US" sz="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650" y="7616666"/>
            <a:ext cx="4605099" cy="40755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114449" y="8126016"/>
            <a:ext cx="1273731" cy="15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Επιρροή στον κόσμο</a:t>
            </a:r>
            <a:endParaRPr lang="en-US" sz="1000" dirty="0"/>
          </a:p>
        </p:txBody>
      </p:sp>
      <p:sp>
        <p:nvSpPr>
          <p:cNvPr id="11" name="Text 6"/>
          <p:cNvSpPr/>
          <p:nvPr/>
        </p:nvSpPr>
        <p:spPr>
          <a:xfrm>
            <a:off x="5114449" y="8346281"/>
            <a:ext cx="4401503" cy="325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Οι ιδέες της Διακήρυξης ταξίδεψαν πέρα από τον Ατλαντικό και ενέπνευσαν άλλους λαούς που αγωνίζονταν για ελευθερία</a:t>
            </a:r>
            <a:endParaRPr lang="en-US" sz="8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750" y="7616666"/>
            <a:ext cx="4605099" cy="40755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719548" y="8126016"/>
            <a:ext cx="1372433" cy="15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 Γαλλική Επανάσταση</a:t>
            </a:r>
            <a:endParaRPr lang="en-US" sz="1000" dirty="0"/>
          </a:p>
        </p:txBody>
      </p:sp>
      <p:sp>
        <p:nvSpPr>
          <p:cNvPr id="14" name="Text 8"/>
          <p:cNvSpPr/>
          <p:nvPr/>
        </p:nvSpPr>
        <p:spPr>
          <a:xfrm>
            <a:off x="9719548" y="8346281"/>
            <a:ext cx="4401503" cy="325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Μόλις 13 χρόνια μετά, το 1789, η Γαλλική Επανάσταση υιοθέτησε παρόμοιες αρχές περί ελευθερίας, ισότητας και αδελφότητας</a:t>
            </a:r>
            <a:endParaRPr lang="en-US" sz="800" dirty="0"/>
          </a:p>
        </p:txBody>
      </p:sp>
      <p:sp>
        <p:nvSpPr>
          <p:cNvPr id="15" name="Text 9"/>
          <p:cNvSpPr/>
          <p:nvPr/>
        </p:nvSpPr>
        <p:spPr>
          <a:xfrm>
            <a:off x="560308" y="9003149"/>
            <a:ext cx="13662541" cy="162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"Θεωρούμε αυταπόδεικτες τις ακόλουθες αλήθειες: ότι όλοι οι άνθρωποι δημιουργήθηκαν ίσοι, ότι προικίστηκαν από τον Δημιουργό τους με ορισμένα αναφαίρετα δικαιώματα, ανάμεσα στα οποία είναι η Ζωή, η Ελευθερία και η Αναζήτηση της Ευτυχίας."</a:t>
            </a:r>
            <a:endParaRPr lang="en-US" sz="800" dirty="0"/>
          </a:p>
        </p:txBody>
      </p:sp>
      <p:sp>
        <p:nvSpPr>
          <p:cNvPr id="16" name="Text 10"/>
          <p:cNvSpPr/>
          <p:nvPr/>
        </p:nvSpPr>
        <p:spPr>
          <a:xfrm>
            <a:off x="560308" y="9280684"/>
            <a:ext cx="13662541" cy="162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Από τη Διακήρυξη της Ανεξαρτησίας</a:t>
            </a:r>
            <a:endParaRPr lang="en-US" sz="800" dirty="0"/>
          </a:p>
        </p:txBody>
      </p:sp>
      <p:sp>
        <p:nvSpPr>
          <p:cNvPr id="17" name="Shape 11"/>
          <p:cNvSpPr/>
          <p:nvPr/>
        </p:nvSpPr>
        <p:spPr>
          <a:xfrm>
            <a:off x="407551" y="8888611"/>
            <a:ext cx="15240" cy="669608"/>
          </a:xfrm>
          <a:prstGeom prst="rect">
            <a:avLst/>
          </a:prstGeom>
          <a:solidFill>
            <a:srgbClr val="E7BF6A"/>
          </a:solidFill>
          <a:ln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42904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Το κληρονομιά του Τόμας Τζέφερσον</a:t>
            </a:r>
            <a:endParaRPr lang="en-US" sz="1950" dirty="0"/>
          </a:p>
        </p:txBody>
      </p:sp>
      <p:sp>
        <p:nvSpPr>
          <p:cNvPr id="3" name="Shape 1"/>
          <p:cNvSpPr/>
          <p:nvPr/>
        </p:nvSpPr>
        <p:spPr>
          <a:xfrm>
            <a:off x="7307580" y="781407"/>
            <a:ext cx="15240" cy="2962513"/>
          </a:xfrm>
          <a:prstGeom prst="roundRect">
            <a:avLst>
              <a:gd name="adj" fmla="val 273488"/>
            </a:avLst>
          </a:prstGeom>
          <a:solidFill>
            <a:srgbClr val="F8ECD3"/>
          </a:solidFill>
          <a:ln/>
        </p:spPr>
      </p:sp>
      <p:sp>
        <p:nvSpPr>
          <p:cNvPr id="4" name="Shape 2"/>
          <p:cNvSpPr/>
          <p:nvPr/>
        </p:nvSpPr>
        <p:spPr>
          <a:xfrm>
            <a:off x="6921163" y="885349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F8ECD3"/>
          </a:solidFill>
          <a:ln/>
        </p:spPr>
      </p:sp>
      <p:sp>
        <p:nvSpPr>
          <p:cNvPr id="5" name="Shape 3"/>
          <p:cNvSpPr/>
          <p:nvPr/>
        </p:nvSpPr>
        <p:spPr>
          <a:xfrm>
            <a:off x="7203579" y="781407"/>
            <a:ext cx="223242" cy="223242"/>
          </a:xfrm>
          <a:prstGeom prst="roundRect">
            <a:avLst>
              <a:gd name="adj" fmla="val 1867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40726" y="799981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5578673" y="815459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1743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396835" y="1030010"/>
            <a:ext cx="6422231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Γέννηση στη Βιρτζίνια</a:t>
            </a: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Γεννήθηκε σε πλούσια οικογένεια φυτειοκτητών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7411581" y="1480542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F8ECD3"/>
          </a:solidFill>
          <a:ln/>
        </p:spPr>
      </p:sp>
      <p:sp>
        <p:nvSpPr>
          <p:cNvPr id="10" name="Shape 8"/>
          <p:cNvSpPr/>
          <p:nvPr/>
        </p:nvSpPr>
        <p:spPr>
          <a:xfrm>
            <a:off x="7203579" y="1376601"/>
            <a:ext cx="223242" cy="223242"/>
          </a:xfrm>
          <a:prstGeom prst="roundRect">
            <a:avLst>
              <a:gd name="adj" fmla="val 1867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240726" y="1395174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7811333" y="141065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1776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7811333" y="1625203"/>
            <a:ext cx="6422231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Διακήρυξη Ανεξαρτησίας</a:t>
            </a: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Έγραψε το ιστορικό έγγραφο σε ηλικία 33 ετών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6921163" y="1993583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F8ECD3"/>
          </a:solidFill>
          <a:ln/>
        </p:spPr>
      </p:sp>
      <p:sp>
        <p:nvSpPr>
          <p:cNvPr id="15" name="Shape 13"/>
          <p:cNvSpPr/>
          <p:nvPr/>
        </p:nvSpPr>
        <p:spPr>
          <a:xfrm>
            <a:off x="7203579" y="1889641"/>
            <a:ext cx="223242" cy="223242"/>
          </a:xfrm>
          <a:prstGeom prst="roundRect">
            <a:avLst>
              <a:gd name="adj" fmla="val 1867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240726" y="1908215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5578673" y="192369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1801-1809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396835" y="2138243"/>
            <a:ext cx="6422231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Πρόεδρος των Η.Π.Α.</a:t>
            </a: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Υπηρέτησε δύο θητείες ως 3ος Πρόεδρος</a:t>
            </a:r>
            <a:endParaRPr lang="en-US" sz="750" dirty="0"/>
          </a:p>
        </p:txBody>
      </p:sp>
      <p:sp>
        <p:nvSpPr>
          <p:cNvPr id="19" name="Shape 17"/>
          <p:cNvSpPr/>
          <p:nvPr/>
        </p:nvSpPr>
        <p:spPr>
          <a:xfrm>
            <a:off x="7411581" y="2506742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F8ECD3"/>
          </a:solidFill>
          <a:ln/>
        </p:spPr>
      </p:sp>
      <p:sp>
        <p:nvSpPr>
          <p:cNvPr id="20" name="Shape 18"/>
          <p:cNvSpPr/>
          <p:nvPr/>
        </p:nvSpPr>
        <p:spPr>
          <a:xfrm>
            <a:off x="7203579" y="2402800"/>
            <a:ext cx="223242" cy="223242"/>
          </a:xfrm>
          <a:prstGeom prst="roundRect">
            <a:avLst>
              <a:gd name="adj" fmla="val 1867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240726" y="2421374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7811333" y="2436852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1819</a:t>
            </a:r>
            <a:endParaRPr lang="en-US" sz="950" dirty="0"/>
          </a:p>
        </p:txBody>
      </p:sp>
      <p:sp>
        <p:nvSpPr>
          <p:cNvPr id="23" name="Text 21"/>
          <p:cNvSpPr/>
          <p:nvPr/>
        </p:nvSpPr>
        <p:spPr>
          <a:xfrm>
            <a:off x="7811333" y="2651403"/>
            <a:ext cx="6422231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Πανεπιστήμιο Βιρτζίνια</a:t>
            </a: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Ίδρυσε το πανεπιστήμιο και σχεδίασε την αρχιτεκτονική του</a:t>
            </a:r>
            <a:endParaRPr lang="en-US" sz="750" dirty="0"/>
          </a:p>
        </p:txBody>
      </p:sp>
      <p:sp>
        <p:nvSpPr>
          <p:cNvPr id="24" name="Shape 22"/>
          <p:cNvSpPr/>
          <p:nvPr/>
        </p:nvSpPr>
        <p:spPr>
          <a:xfrm>
            <a:off x="6921163" y="3019901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F8ECD3"/>
          </a:solidFill>
          <a:ln/>
        </p:spPr>
      </p:sp>
      <p:sp>
        <p:nvSpPr>
          <p:cNvPr id="25" name="Shape 23"/>
          <p:cNvSpPr/>
          <p:nvPr/>
        </p:nvSpPr>
        <p:spPr>
          <a:xfrm>
            <a:off x="7203579" y="2915960"/>
            <a:ext cx="223242" cy="223242"/>
          </a:xfrm>
          <a:prstGeom prst="roundRect">
            <a:avLst>
              <a:gd name="adj" fmla="val 1867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240726" y="2934533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5</a:t>
            </a:r>
            <a:endParaRPr lang="en-US" sz="1150" dirty="0"/>
          </a:p>
        </p:txBody>
      </p:sp>
      <p:sp>
        <p:nvSpPr>
          <p:cNvPr id="27" name="Text 25"/>
          <p:cNvSpPr/>
          <p:nvPr/>
        </p:nvSpPr>
        <p:spPr>
          <a:xfrm>
            <a:off x="5578673" y="2950012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1826</a:t>
            </a:r>
            <a:endParaRPr lang="en-US" sz="950" dirty="0"/>
          </a:p>
        </p:txBody>
      </p:sp>
      <p:sp>
        <p:nvSpPr>
          <p:cNvPr id="28" name="Text 26"/>
          <p:cNvSpPr/>
          <p:nvPr/>
        </p:nvSpPr>
        <p:spPr>
          <a:xfrm>
            <a:off x="396835" y="3164562"/>
            <a:ext cx="6422231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Θάνατος</a:t>
            </a: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Πέθανε στις 4 Ιουλίου, ακριβώς 50 χρόνια μετά τη Διακήρυξη</a:t>
            </a:r>
            <a:endParaRPr lang="en-US" sz="750" dirty="0"/>
          </a:p>
        </p:txBody>
      </p:sp>
      <p:pic>
        <p:nvPicPr>
          <p:cNvPr id="2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3967043"/>
            <a:ext cx="6351151" cy="6351151"/>
          </a:xfrm>
          <a:prstGeom prst="rect">
            <a:avLst/>
          </a:prstGeom>
        </p:spPr>
      </p:pic>
      <p:pic>
        <p:nvPicPr>
          <p:cNvPr id="3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788" y="3967043"/>
            <a:ext cx="6351151" cy="6351151"/>
          </a:xfrm>
          <a:prstGeom prst="rect">
            <a:avLst/>
          </a:prstGeom>
        </p:spPr>
      </p:pic>
      <p:sp>
        <p:nvSpPr>
          <p:cNvPr id="31" name="Shape 27"/>
          <p:cNvSpPr/>
          <p:nvPr/>
        </p:nvSpPr>
        <p:spPr>
          <a:xfrm>
            <a:off x="396835" y="10590892"/>
            <a:ext cx="13836729" cy="20003"/>
          </a:xfrm>
          <a:prstGeom prst="rect">
            <a:avLst/>
          </a:prstGeom>
          <a:solidFill>
            <a:srgbClr val="2C2926">
              <a:alpha val="50000"/>
            </a:srgbClr>
          </a:solidFill>
          <a:ln/>
        </p:spPr>
      </p:sp>
      <p:sp>
        <p:nvSpPr>
          <p:cNvPr id="32" name="Text 28"/>
          <p:cNvSpPr/>
          <p:nvPr/>
        </p:nvSpPr>
        <p:spPr>
          <a:xfrm>
            <a:off x="4951571" y="10759678"/>
            <a:ext cx="4727138" cy="428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Η κληρονομιά της ελευθερίας</a:t>
            </a:r>
            <a:endParaRPr lang="en-US" sz="2650" dirty="0"/>
          </a:p>
        </p:txBody>
      </p:sp>
      <p:sp>
        <p:nvSpPr>
          <p:cNvPr id="33" name="Text 29"/>
          <p:cNvSpPr/>
          <p:nvPr/>
        </p:nvSpPr>
        <p:spPr>
          <a:xfrm>
            <a:off x="396835" y="11336536"/>
            <a:ext cx="13836729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Διακήρυξη της Ανεξαρτησίας ήταν το έγγραφο που </a:t>
            </a:r>
            <a:r>
              <a:rPr lang="en-US" sz="750" b="1" dirty="0">
                <a:solidFill>
                  <a:srgbClr val="EF9C8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γέννησε τις Ηνωμένες Πολιτείες της Αμερικής</a:t>
            </a: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Ο Τόμας Τζέφερσον, ως εμπνευστής και συγγραφέας της, άφησε ένα ανεκτίμητο δώρο στην ανθρωπότητα: τις ιδέες για </a:t>
            </a:r>
            <a:r>
              <a:rPr lang="en-US" sz="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ελευθερία, ισότητα και αναφαίρετα δικαιώματα</a:t>
            </a: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Αυτές οι αρχές παραμένουν ζωντανές μέχρι σήμερα και συνεχίζουν να εμπνέουν ανθρώπους σε όλο τον κόσμο που αγωνίζονται για δημοκρατία και δικαιοσύνη.</a:t>
            </a:r>
            <a:endParaRPr lang="en-US" sz="750" dirty="0"/>
          </a:p>
        </p:txBody>
      </p:sp>
      <p:pic>
        <p:nvPicPr>
          <p:cNvPr id="3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35" y="11765280"/>
            <a:ext cx="248007" cy="248007"/>
          </a:xfrm>
          <a:prstGeom prst="rect">
            <a:avLst/>
          </a:prstGeom>
        </p:spPr>
      </p:pic>
      <p:sp>
        <p:nvSpPr>
          <p:cNvPr id="35" name="Text 30"/>
          <p:cNvSpPr/>
          <p:nvPr/>
        </p:nvSpPr>
        <p:spPr>
          <a:xfrm>
            <a:off x="396835" y="12137231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Συγγραφέας</a:t>
            </a:r>
            <a:endParaRPr lang="en-US" sz="950" dirty="0"/>
          </a:p>
        </p:txBody>
      </p:sp>
      <p:sp>
        <p:nvSpPr>
          <p:cNvPr id="36" name="Text 31"/>
          <p:cNvSpPr/>
          <p:nvPr/>
        </p:nvSpPr>
        <p:spPr>
          <a:xfrm>
            <a:off x="396835" y="12351782"/>
            <a:ext cx="4529614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Έγραψε χιλιάδες επιστολές και άρθρα για πολιτική, επιστήμη και φιλοσοφία</a:t>
            </a:r>
            <a:endParaRPr lang="en-US" sz="750" dirty="0"/>
          </a:p>
        </p:txBody>
      </p:sp>
      <p:pic>
        <p:nvPicPr>
          <p:cNvPr id="3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393" y="11765280"/>
            <a:ext cx="248007" cy="248007"/>
          </a:xfrm>
          <a:prstGeom prst="rect">
            <a:avLst/>
          </a:prstGeom>
        </p:spPr>
      </p:pic>
      <p:sp>
        <p:nvSpPr>
          <p:cNvPr id="38" name="Text 32"/>
          <p:cNvSpPr/>
          <p:nvPr/>
        </p:nvSpPr>
        <p:spPr>
          <a:xfrm>
            <a:off x="5050393" y="12137231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Πολιτικός</a:t>
            </a:r>
            <a:endParaRPr lang="en-US" sz="950" dirty="0"/>
          </a:p>
        </p:txBody>
      </p:sp>
      <p:sp>
        <p:nvSpPr>
          <p:cNvPr id="39" name="Text 33"/>
          <p:cNvSpPr/>
          <p:nvPr/>
        </p:nvSpPr>
        <p:spPr>
          <a:xfrm>
            <a:off x="5050393" y="12351782"/>
            <a:ext cx="4529614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Υπηρέτησε ως υπουργός, αντιπρόεδρος και πρόεδρος των Η.Π.Α.</a:t>
            </a:r>
            <a:endParaRPr lang="en-US" sz="750" dirty="0"/>
          </a:p>
        </p:txBody>
      </p:sp>
      <p:pic>
        <p:nvPicPr>
          <p:cNvPr id="4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951" y="11765280"/>
            <a:ext cx="248007" cy="248007"/>
          </a:xfrm>
          <a:prstGeom prst="rect">
            <a:avLst/>
          </a:prstGeom>
        </p:spPr>
      </p:pic>
      <p:sp>
        <p:nvSpPr>
          <p:cNvPr id="41" name="Text 34"/>
          <p:cNvSpPr/>
          <p:nvPr/>
        </p:nvSpPr>
        <p:spPr>
          <a:xfrm>
            <a:off x="9703951" y="12137231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Φιλόσοφος</a:t>
            </a:r>
            <a:endParaRPr lang="en-US" sz="950" dirty="0"/>
          </a:p>
        </p:txBody>
      </p:sp>
      <p:sp>
        <p:nvSpPr>
          <p:cNvPr id="42" name="Text 35"/>
          <p:cNvSpPr/>
          <p:nvPr/>
        </p:nvSpPr>
        <p:spPr>
          <a:xfrm>
            <a:off x="9703951" y="12351782"/>
            <a:ext cx="4529614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Πίστευε βαθιά στη λογική, την εκπαίδευση και την ανθρώπινη πρόοδο</a:t>
            </a:r>
            <a:endParaRPr lang="en-US" sz="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810</Words>
  <Application>Microsoft Office PowerPoint</Application>
  <PresentationFormat>Προσαρμογή</PresentationFormat>
  <Paragraphs>78</Paragraphs>
  <Slides>6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1" baseType="lpstr">
      <vt:lpstr>Arial</vt:lpstr>
      <vt:lpstr>Bricolage Grotesque Light</vt:lpstr>
      <vt:lpstr>Inter</vt:lpstr>
      <vt:lpstr>Bricolage Grotesque Semi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peggy palli</cp:lastModifiedBy>
  <cp:revision>1</cp:revision>
  <dcterms:created xsi:type="dcterms:W3CDTF">2025-10-05T18:33:52Z</dcterms:created>
  <dcterms:modified xsi:type="dcterms:W3CDTF">2025-10-06T18:42:44Z</dcterms:modified>
</cp:coreProperties>
</file>