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1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-9299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4146" y="795933"/>
            <a:ext cx="7575709" cy="38652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609"/>
              </a:lnSpc>
              <a:buNone/>
            </a:pPr>
            <a:r>
              <a:rPr lang="en-US" sz="6087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Ο Μέγας Αλέξανδρος και η Εκστρατεία του στην Ανατολή</a:t>
            </a:r>
            <a:endParaRPr lang="en-US" sz="6087" dirty="0"/>
          </a:p>
        </p:txBody>
      </p:sp>
      <p:sp>
        <p:nvSpPr>
          <p:cNvPr id="6" name="Text 3"/>
          <p:cNvSpPr/>
          <p:nvPr/>
        </p:nvSpPr>
        <p:spPr>
          <a:xfrm>
            <a:off x="784145" y="4560868"/>
            <a:ext cx="7575709" cy="17924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23"/>
              </a:lnSpc>
              <a:buNone/>
            </a:pPr>
            <a:r>
              <a:rPr lang="en-US" sz="176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Μέγας Αλέξανδρος, ένας από τους πιο επιδραστικούς ηγέτες στην ιστορία, ξεκίνησε μια μεγαλεπήβολη εκστρατεία στην Ανατολή με στόχο τη δημιουργία μιας παγκόσμιας αυτοκρατορίας. Η έξοχη στρατιωτική του στρατηγική και η ακράδαντη θέλησή του να κατακτήσει νέες γνωστές περιοχές άλλαξαν για πάντα το πρόσωπο του αρχαίου κόσμου.</a:t>
            </a:r>
            <a:endParaRPr lang="en-US" sz="1764" dirty="0"/>
          </a:p>
        </p:txBody>
      </p:sp>
      <p:sp>
        <p:nvSpPr>
          <p:cNvPr id="7" name="Shape 4"/>
          <p:cNvSpPr/>
          <p:nvPr/>
        </p:nvSpPr>
        <p:spPr>
          <a:xfrm>
            <a:off x="784146" y="7058382"/>
            <a:ext cx="358497" cy="358497"/>
          </a:xfrm>
          <a:prstGeom prst="roundRect">
            <a:avLst>
              <a:gd name="adj" fmla="val 255039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66" y="7066002"/>
            <a:ext cx="343257" cy="34325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54562" y="7041713"/>
            <a:ext cx="2913817" cy="3919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88"/>
              </a:lnSpc>
              <a:buNone/>
            </a:pPr>
            <a:r>
              <a:rPr lang="en-US" sz="2205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Μαρία Γιαλεσάκη</a:t>
            </a:r>
            <a:endParaRPr lang="en-US" sz="2205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-17383" y="-153948"/>
            <a:ext cx="14630400" cy="8411647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047"/>
            <a:ext cx="14630400" cy="233017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94967" y="2635448"/>
            <a:ext cx="9440347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Άνοδος του Μεγάλου Αλεξάνδρου στον Θρόνο της Μακεδονίας</a:t>
            </a:r>
            <a:endParaRPr lang="en-US" sz="3402" dirty="0"/>
          </a:p>
        </p:txBody>
      </p:sp>
      <p:sp>
        <p:nvSpPr>
          <p:cNvPr id="6" name="Shape 3"/>
          <p:cNvSpPr/>
          <p:nvPr/>
        </p:nvSpPr>
        <p:spPr>
          <a:xfrm>
            <a:off x="2594967" y="5955625"/>
            <a:ext cx="9440347" cy="34528"/>
          </a:xfrm>
          <a:prstGeom prst="roundRect">
            <a:avLst>
              <a:gd name="adj" fmla="val 225237"/>
            </a:avLst>
          </a:prstGeom>
          <a:solidFill>
            <a:srgbClr val="B8C3DF"/>
          </a:solidFill>
          <a:ln/>
        </p:spPr>
      </p:sp>
      <p:sp>
        <p:nvSpPr>
          <p:cNvPr id="7" name="Shape 4"/>
          <p:cNvSpPr/>
          <p:nvPr/>
        </p:nvSpPr>
        <p:spPr>
          <a:xfrm>
            <a:off x="4894540" y="5350847"/>
            <a:ext cx="34528" cy="604838"/>
          </a:xfrm>
          <a:prstGeom prst="roundRect">
            <a:avLst>
              <a:gd name="adj" fmla="val 225237"/>
            </a:avLst>
          </a:prstGeom>
          <a:solidFill>
            <a:srgbClr val="B8C3DF"/>
          </a:solidFill>
          <a:ln/>
        </p:spPr>
      </p:sp>
      <p:sp>
        <p:nvSpPr>
          <p:cNvPr id="8" name="Shape 5"/>
          <p:cNvSpPr/>
          <p:nvPr/>
        </p:nvSpPr>
        <p:spPr>
          <a:xfrm>
            <a:off x="4717494" y="576125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63227" y="5826026"/>
            <a:ext cx="97274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041" dirty="0"/>
          </a:p>
        </p:txBody>
      </p:sp>
      <p:sp>
        <p:nvSpPr>
          <p:cNvPr id="10" name="Text 7"/>
          <p:cNvSpPr/>
          <p:nvPr/>
        </p:nvSpPr>
        <p:spPr>
          <a:xfrm>
            <a:off x="3831669" y="397478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6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Ανάληψη Εξουσίας</a:t>
            </a:r>
            <a:endParaRPr lang="en-US" sz="2000" b="1" dirty="0"/>
          </a:p>
        </p:txBody>
      </p:sp>
      <p:sp>
        <p:nvSpPr>
          <p:cNvPr id="11" name="Text 8"/>
          <p:cNvSpPr/>
          <p:nvPr/>
        </p:nvSpPr>
        <p:spPr>
          <a:xfrm>
            <a:off x="2679501" y="4348282"/>
            <a:ext cx="4359176" cy="10129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Μέγας Αλέξανδρος ανέλαβε τον θρόνο της Μακεδονίας σε νεαρή ηλικία μετά τον θάνατο του πατέρα του, Φιλίππου Β'.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7297817" y="5955566"/>
            <a:ext cx="34528" cy="604838"/>
          </a:xfrm>
          <a:prstGeom prst="roundRect">
            <a:avLst>
              <a:gd name="adj" fmla="val 225237"/>
            </a:avLst>
          </a:prstGeom>
          <a:solidFill>
            <a:srgbClr val="B8C3DF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0771" y="576125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39238" y="5826026"/>
            <a:ext cx="151686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041" dirty="0"/>
          </a:p>
        </p:txBody>
      </p:sp>
      <p:sp>
        <p:nvSpPr>
          <p:cNvPr id="15" name="Text 12"/>
          <p:cNvSpPr/>
          <p:nvPr/>
        </p:nvSpPr>
        <p:spPr>
          <a:xfrm>
            <a:off x="6234946" y="673322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6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Ενοποίηση Ελλάδας</a:t>
            </a:r>
            <a:endParaRPr lang="en-US" sz="2000" b="1" dirty="0"/>
          </a:p>
        </p:txBody>
      </p:sp>
      <p:sp>
        <p:nvSpPr>
          <p:cNvPr id="16" name="Text 13"/>
          <p:cNvSpPr/>
          <p:nvPr/>
        </p:nvSpPr>
        <p:spPr>
          <a:xfrm>
            <a:off x="5171003" y="7106722"/>
            <a:ext cx="5243858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Αλέξανδρος κατάφερε να ενώσει τις ελληνικές πόλεις-κράτη υπό την ηγεσία του, δημιουργώντας ένα ισχυρό μέτωπο εναντίον των Περσών.</a:t>
            </a:r>
            <a:endParaRPr lang="en-US" dirty="0"/>
          </a:p>
        </p:txBody>
      </p:sp>
      <p:sp>
        <p:nvSpPr>
          <p:cNvPr id="17" name="Shape 14"/>
          <p:cNvSpPr/>
          <p:nvPr/>
        </p:nvSpPr>
        <p:spPr>
          <a:xfrm>
            <a:off x="9701093" y="5350847"/>
            <a:ext cx="34528" cy="604838"/>
          </a:xfrm>
          <a:prstGeom prst="roundRect">
            <a:avLst>
              <a:gd name="adj" fmla="val 225237"/>
            </a:avLst>
          </a:prstGeom>
          <a:solidFill>
            <a:srgbClr val="B8C3DF"/>
          </a:solidFill>
          <a:ln/>
        </p:spPr>
      </p:sp>
      <p:sp>
        <p:nvSpPr>
          <p:cNvPr id="18" name="Shape 15"/>
          <p:cNvSpPr/>
          <p:nvPr/>
        </p:nvSpPr>
        <p:spPr>
          <a:xfrm>
            <a:off x="9524048" y="576125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642038" y="5826026"/>
            <a:ext cx="152757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041" dirty="0"/>
          </a:p>
        </p:txBody>
      </p:sp>
      <p:sp>
        <p:nvSpPr>
          <p:cNvPr id="20" name="Text 17"/>
          <p:cNvSpPr/>
          <p:nvPr/>
        </p:nvSpPr>
        <p:spPr>
          <a:xfrm>
            <a:off x="8638223" y="397478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6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Διεθνής Αναγνώριση</a:t>
            </a:r>
            <a:endParaRPr lang="en-US" sz="2000" b="1" dirty="0"/>
          </a:p>
        </p:txBody>
      </p:sp>
      <p:sp>
        <p:nvSpPr>
          <p:cNvPr id="21" name="Text 18"/>
          <p:cNvSpPr/>
          <p:nvPr/>
        </p:nvSpPr>
        <p:spPr>
          <a:xfrm>
            <a:off x="7509509" y="4374297"/>
            <a:ext cx="5400579" cy="8814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στρατηγική του και οι στρατιωτικές του επιτυχίες του απέδωσαν τον τίτλο του «</a:t>
            </a:r>
            <a:r>
              <a:rPr lang="en-US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Μεγάλου</a:t>
            </a: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» ακόμη και από άλλους ηγέτες της εποχής</a:t>
            </a:r>
            <a:r>
              <a:rPr lang="en-US" sz="136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361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-140554" y="0"/>
            <a:ext cx="14770954" cy="8280439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619726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Οι Αιτίες και οι Στόχοι της Εκστρατείας στην Ανατολή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6" y="3779877"/>
            <a:ext cx="365843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 err="1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Εκδίκηση</a:t>
            </a:r>
            <a:r>
              <a:rPr lang="el-GR" sz="243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για την Περσική</a:t>
            </a:r>
          </a:p>
          <a:p>
            <a:pPr marL="0" indent="0">
              <a:lnSpc>
                <a:spcPts val="3038"/>
              </a:lnSpc>
              <a:buNone/>
            </a:pPr>
            <a:r>
              <a:rPr lang="el-GR" sz="243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εισβολή</a:t>
            </a:r>
            <a:r>
              <a:rPr lang="en-US" sz="243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6" y="4688883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Αλέξανδρος ήθελε να εκδικηθεί τους Πέρσες για την καταστροφή της αρχαίας Ελλάδας στους Περσικούς Πολέμους.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252502" y="3779877"/>
            <a:ext cx="3603903" cy="3857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Επέκταση της Ηγεμονίας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5252502" y="4668824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Αλέξανδρος επεδίωκε να επεκτείνει την ηγεμονία της Μακεδονίας στην Ανατολή και να δημιουργήσει μια παγκόσμια αυτοκρατορία.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81354" y="3779877"/>
            <a:ext cx="3898821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l-GR" sz="2430" dirty="0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Εξάπλωση του Ελληνικού </a:t>
            </a:r>
            <a:r>
              <a:rPr lang="el-GR" sz="243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π</a:t>
            </a:r>
            <a:r>
              <a:rPr lang="en-US" sz="2430" dirty="0" err="1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ολι</a:t>
            </a:r>
            <a:r>
              <a:rPr lang="el-GR" sz="2430" dirty="0" err="1" smtClean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τισμού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9941451" y="4664263"/>
            <a:ext cx="3898821" cy="19502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Αλέξανδρος ήθελε να </a:t>
            </a:r>
            <a:r>
              <a:rPr lang="el-GR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διαδώσει</a:t>
            </a:r>
            <a:r>
              <a:rPr lang="en-US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τον </a:t>
            </a:r>
            <a:r>
              <a:rPr lang="el-GR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</a:t>
            </a:r>
            <a:r>
              <a:rPr lang="en-US" sz="1944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λληνικό</a:t>
            </a:r>
            <a:r>
              <a:rPr lang="en-US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πολιτισμό</a:t>
            </a:r>
            <a:r>
              <a:rPr lang="el-GR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και την ελληνική γλώσσα</a:t>
            </a:r>
            <a:r>
              <a:rPr lang="en-US" sz="1944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στην </a:t>
            </a:r>
            <a:r>
              <a:rPr lang="en-US" sz="1944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Αν</a:t>
            </a: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ατολή </a:t>
            </a:r>
            <a:endParaRPr lang="en-US" sz="1944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80724" y="0"/>
            <a:ext cx="14630400" cy="8269409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46958" y="1003816"/>
            <a:ext cx="7870984" cy="1136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5"/>
              </a:lnSpc>
              <a:buNone/>
            </a:pPr>
            <a:r>
              <a:rPr lang="en-US" sz="358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Μάχη του Γρανικού και η Κατάκτηση της Μικράς Ασίας</a:t>
            </a:r>
            <a:endParaRPr lang="en-US" sz="3580" dirty="0"/>
          </a:p>
        </p:txBody>
      </p:sp>
      <p:sp>
        <p:nvSpPr>
          <p:cNvPr id="6" name="Shape 3"/>
          <p:cNvSpPr/>
          <p:nvPr/>
        </p:nvSpPr>
        <p:spPr>
          <a:xfrm>
            <a:off x="6377583" y="2629376"/>
            <a:ext cx="36314" cy="4380190"/>
          </a:xfrm>
          <a:prstGeom prst="roundRect">
            <a:avLst>
              <a:gd name="adj" fmla="val 225387"/>
            </a:avLst>
          </a:prstGeom>
          <a:solidFill>
            <a:srgbClr val="B8C3DF"/>
          </a:solidFill>
          <a:ln/>
        </p:spPr>
      </p:sp>
      <p:sp>
        <p:nvSpPr>
          <p:cNvPr id="7" name="Shape 4"/>
          <p:cNvSpPr/>
          <p:nvPr/>
        </p:nvSpPr>
        <p:spPr>
          <a:xfrm>
            <a:off x="6600289" y="3020318"/>
            <a:ext cx="636508" cy="36314"/>
          </a:xfrm>
          <a:prstGeom prst="roundRect">
            <a:avLst>
              <a:gd name="adj" fmla="val 225387"/>
            </a:avLst>
          </a:prstGeom>
          <a:solidFill>
            <a:srgbClr val="B8C3DF"/>
          </a:solidFill>
          <a:ln/>
        </p:spPr>
      </p:sp>
      <p:sp>
        <p:nvSpPr>
          <p:cNvPr id="8" name="Shape 5"/>
          <p:cNvSpPr/>
          <p:nvPr/>
        </p:nvSpPr>
        <p:spPr>
          <a:xfrm>
            <a:off x="6191071" y="2833926"/>
            <a:ext cx="409218" cy="409218"/>
          </a:xfrm>
          <a:prstGeom prst="roundRect">
            <a:avLst>
              <a:gd name="adj" fmla="val 2000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44424" y="2902148"/>
            <a:ext cx="102394" cy="2727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8"/>
              </a:lnSpc>
              <a:buNone/>
            </a:pPr>
            <a:r>
              <a:rPr lang="en-US" sz="2148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148" dirty="0"/>
          </a:p>
        </p:txBody>
      </p:sp>
      <p:sp>
        <p:nvSpPr>
          <p:cNvPr id="10" name="Text 7"/>
          <p:cNvSpPr/>
          <p:nvPr/>
        </p:nvSpPr>
        <p:spPr>
          <a:xfrm>
            <a:off x="7395924" y="2811185"/>
            <a:ext cx="2474952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l-GR" sz="2000" b="1" dirty="0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Μάχη</a:t>
            </a:r>
            <a:r>
              <a:rPr lang="en-US" sz="2000" b="1" dirty="0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του Γρανικού</a:t>
            </a:r>
            <a:endParaRPr lang="en-US" sz="2000" b="1" dirty="0"/>
          </a:p>
        </p:txBody>
      </p:sp>
      <p:sp>
        <p:nvSpPr>
          <p:cNvPr id="11" name="Text 8"/>
          <p:cNvSpPr/>
          <p:nvPr/>
        </p:nvSpPr>
        <p:spPr>
          <a:xfrm>
            <a:off x="7395924" y="3204448"/>
            <a:ext cx="6597968" cy="581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1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Αλέξανδρος αντιμετώπισε τους Πέρσες στον Γρανικό ποταμό και κατάφερε να τους νικήσει παρά τις αρχικές δυσκολίες</a:t>
            </a:r>
            <a:r>
              <a:rPr lang="en-US" sz="143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432" dirty="0"/>
          </a:p>
        </p:txBody>
      </p:sp>
      <p:sp>
        <p:nvSpPr>
          <p:cNvPr id="12" name="Shape 9"/>
          <p:cNvSpPr/>
          <p:nvPr/>
        </p:nvSpPr>
        <p:spPr>
          <a:xfrm>
            <a:off x="6600289" y="4540984"/>
            <a:ext cx="636508" cy="36314"/>
          </a:xfrm>
          <a:prstGeom prst="roundRect">
            <a:avLst>
              <a:gd name="adj" fmla="val 225387"/>
            </a:avLst>
          </a:prstGeom>
          <a:solidFill>
            <a:srgbClr val="B8C3DF"/>
          </a:solidFill>
          <a:ln/>
        </p:spPr>
      </p:sp>
      <p:sp>
        <p:nvSpPr>
          <p:cNvPr id="13" name="Shape 10"/>
          <p:cNvSpPr/>
          <p:nvPr/>
        </p:nvSpPr>
        <p:spPr>
          <a:xfrm>
            <a:off x="6191071" y="4354592"/>
            <a:ext cx="409218" cy="409218"/>
          </a:xfrm>
          <a:prstGeom prst="roundRect">
            <a:avLst>
              <a:gd name="adj" fmla="val 2000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15849" y="4422815"/>
            <a:ext cx="159663" cy="2727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8"/>
              </a:lnSpc>
              <a:buNone/>
            </a:pPr>
            <a:r>
              <a:rPr lang="en-US" sz="2148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148" dirty="0"/>
          </a:p>
        </p:txBody>
      </p:sp>
      <p:sp>
        <p:nvSpPr>
          <p:cNvPr id="15" name="Text 12"/>
          <p:cNvSpPr/>
          <p:nvPr/>
        </p:nvSpPr>
        <p:spPr>
          <a:xfrm>
            <a:off x="7395924" y="4331851"/>
            <a:ext cx="268652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Κατάκτηση Μικράς Ασίας</a:t>
            </a:r>
            <a:endParaRPr lang="en-US" sz="2000" b="1" dirty="0"/>
          </a:p>
        </p:txBody>
      </p:sp>
      <p:sp>
        <p:nvSpPr>
          <p:cNvPr id="16" name="Text 13"/>
          <p:cNvSpPr/>
          <p:nvPr/>
        </p:nvSpPr>
        <p:spPr>
          <a:xfrm>
            <a:off x="7395924" y="4725114"/>
            <a:ext cx="6597968" cy="581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1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Μετά τη νίκη του στον Γρανικό, ο Αλέξανδρος κατέκτησε ολόκληρη τη Μικρά Ασία, ανοίγοντας τον δρόμο για την επέκτασή του στην Ανατολή</a:t>
            </a:r>
            <a:r>
              <a:rPr lang="en-US" sz="143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432" dirty="0"/>
          </a:p>
        </p:txBody>
      </p:sp>
      <p:sp>
        <p:nvSpPr>
          <p:cNvPr id="17" name="Shape 14"/>
          <p:cNvSpPr/>
          <p:nvPr/>
        </p:nvSpPr>
        <p:spPr>
          <a:xfrm>
            <a:off x="6600289" y="6061650"/>
            <a:ext cx="636508" cy="36314"/>
          </a:xfrm>
          <a:prstGeom prst="roundRect">
            <a:avLst>
              <a:gd name="adj" fmla="val 225387"/>
            </a:avLst>
          </a:prstGeom>
          <a:solidFill>
            <a:srgbClr val="B8C3DF"/>
          </a:solidFill>
          <a:ln/>
        </p:spPr>
      </p:sp>
      <p:sp>
        <p:nvSpPr>
          <p:cNvPr id="18" name="Shape 15"/>
          <p:cNvSpPr/>
          <p:nvPr/>
        </p:nvSpPr>
        <p:spPr>
          <a:xfrm>
            <a:off x="6191071" y="5875258"/>
            <a:ext cx="409218" cy="409218"/>
          </a:xfrm>
          <a:prstGeom prst="roundRect">
            <a:avLst>
              <a:gd name="adj" fmla="val 2000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315254" y="5943481"/>
            <a:ext cx="160734" cy="2727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8"/>
              </a:lnSpc>
              <a:buNone/>
            </a:pPr>
            <a:r>
              <a:rPr lang="en-US" sz="2148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148" dirty="0"/>
          </a:p>
        </p:txBody>
      </p:sp>
      <p:sp>
        <p:nvSpPr>
          <p:cNvPr id="20" name="Text 17"/>
          <p:cNvSpPr/>
          <p:nvPr/>
        </p:nvSpPr>
        <p:spPr>
          <a:xfrm>
            <a:off x="7395924" y="5852517"/>
            <a:ext cx="2273498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Συμβολική Σημασία</a:t>
            </a:r>
            <a:endParaRPr lang="en-US" sz="2000" b="1" dirty="0"/>
          </a:p>
        </p:txBody>
      </p:sp>
      <p:sp>
        <p:nvSpPr>
          <p:cNvPr id="21" name="Text 18"/>
          <p:cNvSpPr/>
          <p:nvPr/>
        </p:nvSpPr>
        <p:spPr>
          <a:xfrm>
            <a:off x="7395924" y="6245781"/>
            <a:ext cx="6597968" cy="581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1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νίκη στον Γρανικό ήταν καθοριστική, καθώς έδωσε στον Αλέξανδρο το προβάδισμα έναντι των Περσών και ενίσχυσε το κύρος του.</a:t>
            </a:r>
            <a:endParaRPr lang="en-US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5498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01120" y="1319093"/>
            <a:ext cx="7914561" cy="10977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22"/>
              </a:lnSpc>
              <a:buNone/>
            </a:pPr>
            <a:r>
              <a:rPr lang="en-US" sz="3458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Μάχη της Ισσού και η Κατάκτηση της Συρίας και της Φοινίκης</a:t>
            </a:r>
            <a:endParaRPr lang="en-US" sz="3458" dirty="0"/>
          </a:p>
        </p:txBody>
      </p:sp>
      <p:sp>
        <p:nvSpPr>
          <p:cNvPr id="6" name="Shape 3"/>
          <p:cNvSpPr/>
          <p:nvPr/>
        </p:nvSpPr>
        <p:spPr>
          <a:xfrm>
            <a:off x="6346984" y="2680216"/>
            <a:ext cx="35123" cy="4230291"/>
          </a:xfrm>
          <a:prstGeom prst="roundRect">
            <a:avLst>
              <a:gd name="adj" fmla="val 225047"/>
            </a:avLst>
          </a:prstGeom>
          <a:solidFill>
            <a:srgbClr val="B8C3DF"/>
          </a:solidFill>
          <a:ln/>
        </p:spPr>
      </p:sp>
      <p:sp>
        <p:nvSpPr>
          <p:cNvPr id="7" name="Shape 4"/>
          <p:cNvSpPr/>
          <p:nvPr/>
        </p:nvSpPr>
        <p:spPr>
          <a:xfrm>
            <a:off x="6562070" y="3057704"/>
            <a:ext cx="614720" cy="35123"/>
          </a:xfrm>
          <a:prstGeom prst="roundRect">
            <a:avLst>
              <a:gd name="adj" fmla="val 225047"/>
            </a:avLst>
          </a:prstGeom>
          <a:solidFill>
            <a:srgbClr val="B8C3DF"/>
          </a:solidFill>
          <a:ln/>
        </p:spPr>
      </p:sp>
      <p:sp>
        <p:nvSpPr>
          <p:cNvPr id="8" name="Shape 5"/>
          <p:cNvSpPr/>
          <p:nvPr/>
        </p:nvSpPr>
        <p:spPr>
          <a:xfrm>
            <a:off x="6166902" y="2877741"/>
            <a:ext cx="395168" cy="395168"/>
          </a:xfrm>
          <a:prstGeom prst="roundRect">
            <a:avLst>
              <a:gd name="adj" fmla="val 2000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15015" y="2943582"/>
            <a:ext cx="98822" cy="263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5"/>
              </a:lnSpc>
              <a:buNone/>
            </a:pPr>
            <a:r>
              <a:rPr lang="en-US" sz="2075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075" dirty="0"/>
          </a:p>
        </p:txBody>
      </p:sp>
      <p:sp>
        <p:nvSpPr>
          <p:cNvPr id="10" name="Text 7"/>
          <p:cNvSpPr/>
          <p:nvPr/>
        </p:nvSpPr>
        <p:spPr>
          <a:xfrm>
            <a:off x="7330559" y="2855833"/>
            <a:ext cx="2195632" cy="2744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1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Μάχη της Ισσού</a:t>
            </a:r>
            <a:endParaRPr lang="en-US" sz="2000" b="1" dirty="0"/>
          </a:p>
        </p:txBody>
      </p:sp>
      <p:sp>
        <p:nvSpPr>
          <p:cNvPr id="11" name="Text 8"/>
          <p:cNvSpPr/>
          <p:nvPr/>
        </p:nvSpPr>
        <p:spPr>
          <a:xfrm>
            <a:off x="7330559" y="3235643"/>
            <a:ext cx="6685121" cy="561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3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Αλέξανδρος κέρδισε μια αποφασιστική νίκη επί των Περσών στη Μάχη της Ισσού, παρά τη μεγάλη αριθμητική υπεροχή τους</a:t>
            </a:r>
            <a:r>
              <a:rPr lang="en-US" sz="1383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383" dirty="0"/>
          </a:p>
        </p:txBody>
      </p:sp>
      <p:sp>
        <p:nvSpPr>
          <p:cNvPr id="12" name="Shape 9"/>
          <p:cNvSpPr/>
          <p:nvPr/>
        </p:nvSpPr>
        <p:spPr>
          <a:xfrm>
            <a:off x="6562070" y="4526340"/>
            <a:ext cx="614720" cy="35123"/>
          </a:xfrm>
          <a:prstGeom prst="roundRect">
            <a:avLst>
              <a:gd name="adj" fmla="val 225047"/>
            </a:avLst>
          </a:prstGeom>
          <a:solidFill>
            <a:srgbClr val="B8C3DF"/>
          </a:solidFill>
          <a:ln/>
        </p:spPr>
      </p:sp>
      <p:sp>
        <p:nvSpPr>
          <p:cNvPr id="13" name="Shape 10"/>
          <p:cNvSpPr/>
          <p:nvPr/>
        </p:nvSpPr>
        <p:spPr>
          <a:xfrm>
            <a:off x="6166902" y="4346377"/>
            <a:ext cx="395168" cy="395168"/>
          </a:xfrm>
          <a:prstGeom prst="roundRect">
            <a:avLst>
              <a:gd name="adj" fmla="val 2000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87393" y="4412218"/>
            <a:ext cx="154186" cy="263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5"/>
              </a:lnSpc>
              <a:buNone/>
            </a:pPr>
            <a:r>
              <a:rPr lang="en-US" sz="2075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075" dirty="0"/>
          </a:p>
        </p:txBody>
      </p:sp>
      <p:sp>
        <p:nvSpPr>
          <p:cNvPr id="15" name="Text 12"/>
          <p:cNvSpPr/>
          <p:nvPr/>
        </p:nvSpPr>
        <p:spPr>
          <a:xfrm>
            <a:off x="7330559" y="4324469"/>
            <a:ext cx="3264932" cy="2744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1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Κατάκτηση Συρίας και Φοινίκης</a:t>
            </a:r>
            <a:endParaRPr lang="en-US" sz="2000" b="1" dirty="0"/>
          </a:p>
        </p:txBody>
      </p:sp>
      <p:sp>
        <p:nvSpPr>
          <p:cNvPr id="16" name="Text 13"/>
          <p:cNvSpPr/>
          <p:nvPr/>
        </p:nvSpPr>
        <p:spPr>
          <a:xfrm>
            <a:off x="7330559" y="4704278"/>
            <a:ext cx="6685121" cy="561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3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Μετά τη νίκη του στην Ισσό, ο Αλέξανδρος κατέκτησε τη Συρία και τη Φοινίκη, επεκτείνοντας την ηγεμονία του στην Ανατολή.</a:t>
            </a:r>
            <a:endParaRPr lang="en-US" dirty="0"/>
          </a:p>
        </p:txBody>
      </p:sp>
      <p:sp>
        <p:nvSpPr>
          <p:cNvPr id="17" name="Shape 14"/>
          <p:cNvSpPr/>
          <p:nvPr/>
        </p:nvSpPr>
        <p:spPr>
          <a:xfrm>
            <a:off x="6562070" y="5994975"/>
            <a:ext cx="614720" cy="35123"/>
          </a:xfrm>
          <a:prstGeom prst="roundRect">
            <a:avLst>
              <a:gd name="adj" fmla="val 225047"/>
            </a:avLst>
          </a:prstGeom>
          <a:solidFill>
            <a:srgbClr val="B8C3DF"/>
          </a:solidFill>
          <a:ln/>
        </p:spPr>
      </p:sp>
      <p:sp>
        <p:nvSpPr>
          <p:cNvPr id="18" name="Shape 15"/>
          <p:cNvSpPr/>
          <p:nvPr/>
        </p:nvSpPr>
        <p:spPr>
          <a:xfrm>
            <a:off x="6166902" y="5815013"/>
            <a:ext cx="395168" cy="395168"/>
          </a:xfrm>
          <a:prstGeom prst="roundRect">
            <a:avLst>
              <a:gd name="adj" fmla="val 2000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286917" y="5880854"/>
            <a:ext cx="155138" cy="263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5"/>
              </a:lnSpc>
              <a:buNone/>
            </a:pPr>
            <a:r>
              <a:rPr lang="en-US" sz="2075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075" dirty="0"/>
          </a:p>
        </p:txBody>
      </p:sp>
      <p:sp>
        <p:nvSpPr>
          <p:cNvPr id="20" name="Text 17"/>
          <p:cNvSpPr/>
          <p:nvPr/>
        </p:nvSpPr>
        <p:spPr>
          <a:xfrm>
            <a:off x="7330559" y="5793105"/>
            <a:ext cx="2195632" cy="2744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1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Στρατηγική Σημασία</a:t>
            </a:r>
            <a:endParaRPr lang="en-US" sz="2000" b="1" dirty="0"/>
          </a:p>
        </p:txBody>
      </p:sp>
      <p:sp>
        <p:nvSpPr>
          <p:cNvPr id="21" name="Text 18"/>
          <p:cNvSpPr/>
          <p:nvPr/>
        </p:nvSpPr>
        <p:spPr>
          <a:xfrm>
            <a:off x="7330559" y="6172914"/>
            <a:ext cx="6685121" cy="561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3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νίκη στην Ισσό ήταν καταλυτική, καθώς απομάκρυνε οριστικά τους Πέρσες από τη Μεσόγειο και άνοιξε τον δρόμο για την κατάκτηση της Αιγύπτου.</a:t>
            </a:r>
            <a:endParaRPr lang="en-US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75680" y="1295043"/>
            <a:ext cx="7792641" cy="12065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51"/>
              </a:lnSpc>
              <a:buNone/>
            </a:pPr>
            <a:r>
              <a:rPr lang="en-US" sz="3801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Πολιορκία της Τύρου και η Κατάκτηση της Αιγύπτου</a:t>
            </a:r>
            <a:endParaRPr lang="en-US" sz="3801" dirty="0"/>
          </a:p>
        </p:txBody>
      </p:sp>
      <p:sp>
        <p:nvSpPr>
          <p:cNvPr id="6" name="Shape 3"/>
          <p:cNvSpPr/>
          <p:nvPr/>
        </p:nvSpPr>
        <p:spPr>
          <a:xfrm>
            <a:off x="675680" y="3008352"/>
            <a:ext cx="434340" cy="434340"/>
          </a:xfrm>
          <a:prstGeom prst="roundRect">
            <a:avLst>
              <a:gd name="adj" fmla="val 2000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38438" y="3080742"/>
            <a:ext cx="108704" cy="2895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0"/>
              </a:lnSpc>
              <a:buNone/>
            </a:pPr>
            <a:r>
              <a:rPr lang="en-US" sz="228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80" dirty="0"/>
          </a:p>
        </p:txBody>
      </p:sp>
      <p:sp>
        <p:nvSpPr>
          <p:cNvPr id="8" name="Text 5"/>
          <p:cNvSpPr/>
          <p:nvPr/>
        </p:nvSpPr>
        <p:spPr>
          <a:xfrm>
            <a:off x="1303020" y="3008352"/>
            <a:ext cx="2413397" cy="301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5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Πολιορκία της Τύρου</a:t>
            </a:r>
            <a:endParaRPr lang="en-US" sz="2000" b="1" dirty="0"/>
          </a:p>
        </p:txBody>
      </p:sp>
      <p:sp>
        <p:nvSpPr>
          <p:cNvPr id="9" name="Text 6"/>
          <p:cNvSpPr/>
          <p:nvPr/>
        </p:nvSpPr>
        <p:spPr>
          <a:xfrm>
            <a:off x="1303020" y="3425666"/>
            <a:ext cx="7165300" cy="617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2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Αλέξανδρος αντιμετώπισε μεγάλες δυσκολίες στην πολιορκία και κατάληψη της Τύρου, μιας ισχυρής φοινικικής πόλης.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675680" y="4453771"/>
            <a:ext cx="434340" cy="434340"/>
          </a:xfrm>
          <a:prstGeom prst="roundRect">
            <a:avLst>
              <a:gd name="adj" fmla="val 2000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08077" y="4526161"/>
            <a:ext cx="169426" cy="2895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0"/>
              </a:lnSpc>
              <a:buNone/>
            </a:pPr>
            <a:r>
              <a:rPr lang="en-US" sz="228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80" dirty="0"/>
          </a:p>
        </p:txBody>
      </p:sp>
      <p:sp>
        <p:nvSpPr>
          <p:cNvPr id="12" name="Text 9"/>
          <p:cNvSpPr/>
          <p:nvPr/>
        </p:nvSpPr>
        <p:spPr>
          <a:xfrm>
            <a:off x="1303020" y="4453771"/>
            <a:ext cx="2835712" cy="301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5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Κατάκτηση της Αιγύπτου</a:t>
            </a:r>
            <a:endParaRPr lang="en-US" sz="2000" b="1" dirty="0"/>
          </a:p>
        </p:txBody>
      </p:sp>
      <p:sp>
        <p:nvSpPr>
          <p:cNvPr id="13" name="Text 10"/>
          <p:cNvSpPr/>
          <p:nvPr/>
        </p:nvSpPr>
        <p:spPr>
          <a:xfrm>
            <a:off x="1303020" y="4871085"/>
            <a:ext cx="7165300" cy="617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2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Μετά την πτώση της Τύρου, ο Αλέξανδρος κατέκτησε την Αίγυπτο, όπου τον υποδέχθηκαν ως απελευθερωτή από τον περσικό ζυγό.</a:t>
            </a:r>
            <a:endParaRPr lang="en-US" dirty="0"/>
          </a:p>
        </p:txBody>
      </p:sp>
      <p:sp>
        <p:nvSpPr>
          <p:cNvPr id="14" name="Shape 11"/>
          <p:cNvSpPr/>
          <p:nvPr/>
        </p:nvSpPr>
        <p:spPr>
          <a:xfrm>
            <a:off x="675680" y="5899190"/>
            <a:ext cx="434340" cy="434340"/>
          </a:xfrm>
          <a:prstGeom prst="roundRect">
            <a:avLst>
              <a:gd name="adj" fmla="val 2000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07482" y="5971580"/>
            <a:ext cx="170617" cy="2895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0"/>
              </a:lnSpc>
              <a:buNone/>
            </a:pPr>
            <a:r>
              <a:rPr lang="en-US" sz="228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80" dirty="0"/>
          </a:p>
        </p:txBody>
      </p:sp>
      <p:sp>
        <p:nvSpPr>
          <p:cNvPr id="16" name="Text 13"/>
          <p:cNvSpPr/>
          <p:nvPr/>
        </p:nvSpPr>
        <p:spPr>
          <a:xfrm>
            <a:off x="1303020" y="5899190"/>
            <a:ext cx="2706767" cy="301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75"/>
              </a:lnSpc>
              <a:buNone/>
            </a:pPr>
            <a:r>
              <a:rPr lang="el-GR" sz="2000" b="1" dirty="0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Ίδρυση της Αλεξάνδρεια</a:t>
            </a:r>
            <a:r>
              <a:rPr lang="en-US" sz="2000" b="1" dirty="0" smtClean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ς</a:t>
            </a:r>
            <a:endParaRPr lang="en-US" sz="2000" b="1" dirty="0"/>
          </a:p>
        </p:txBody>
      </p:sp>
      <p:sp>
        <p:nvSpPr>
          <p:cNvPr id="17" name="Text 14"/>
          <p:cNvSpPr/>
          <p:nvPr/>
        </p:nvSpPr>
        <p:spPr>
          <a:xfrm>
            <a:off x="1303020" y="6316504"/>
            <a:ext cx="7165300" cy="617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2"/>
              </a:lnSpc>
              <a:buNone/>
            </a:pPr>
            <a:r>
              <a:rPr lang="en-US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</a:t>
            </a:r>
            <a:r>
              <a:rPr lang="el-GR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Αλεξάνδρεια έγινε ένα από τα σημαντικότερα πολιτιστικά  κέντρα του αρχαίου κόσμου </a:t>
            </a:r>
            <a:r>
              <a:rPr lang="en-US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dirty="0"/>
          </a:p>
        </p:txBody>
      </p:sp>
      <p:pic>
        <p:nvPicPr>
          <p:cNvPr id="1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67557" y="721162"/>
            <a:ext cx="7781687" cy="18245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89"/>
              </a:lnSpc>
              <a:buNone/>
            </a:pPr>
            <a:r>
              <a:rPr lang="en-US" sz="3831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Μάχη των Γαυγαμήλων και η Κατάκτηση της Περσικής Αυτοκρατορίας</a:t>
            </a:r>
            <a:endParaRPr lang="en-US" sz="383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557" y="2837498"/>
            <a:ext cx="973098" cy="15569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32477" y="3032046"/>
            <a:ext cx="2432804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Προετοιμασία</a:t>
            </a:r>
            <a:endParaRPr lang="en-US" sz="2000" b="1" dirty="0"/>
          </a:p>
        </p:txBody>
      </p:sp>
      <p:sp>
        <p:nvSpPr>
          <p:cNvPr id="8" name="Text 4"/>
          <p:cNvSpPr/>
          <p:nvPr/>
        </p:nvSpPr>
        <p:spPr>
          <a:xfrm>
            <a:off x="7432477" y="3452693"/>
            <a:ext cx="6516767" cy="622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Αλέξανδρος προετοίμασε επισταμένα την επίθεσή του εναντίον της Περσικής Αυτοκρατορίας.</a:t>
            </a:r>
            <a:endParaRPr lang="en-US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557" y="4394478"/>
            <a:ext cx="973098" cy="15569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32477" y="4589026"/>
            <a:ext cx="2432804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Μάχη Γαυγαμήλων</a:t>
            </a:r>
            <a:endParaRPr lang="en-US" sz="2000" b="1" dirty="0"/>
          </a:p>
        </p:txBody>
      </p:sp>
      <p:sp>
        <p:nvSpPr>
          <p:cNvPr id="11" name="Text 6"/>
          <p:cNvSpPr/>
          <p:nvPr/>
        </p:nvSpPr>
        <p:spPr>
          <a:xfrm>
            <a:off x="7432477" y="5009674"/>
            <a:ext cx="6516767" cy="622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Μάχη των Γαυγαμήλων αποτέλεσε μια συντριπτική νίκη του Αλεξάνδρου έναντι των Περσών.</a:t>
            </a:r>
            <a:endParaRPr lang="en-US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557" y="5951458"/>
            <a:ext cx="973098" cy="15569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32477" y="6146006"/>
            <a:ext cx="2432804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Κατάκτηση Περσίας</a:t>
            </a:r>
            <a:endParaRPr lang="en-US" sz="2000" b="1" dirty="0"/>
          </a:p>
        </p:txBody>
      </p:sp>
      <p:sp>
        <p:nvSpPr>
          <p:cNvPr id="14" name="Text 8"/>
          <p:cNvSpPr/>
          <p:nvPr/>
        </p:nvSpPr>
        <p:spPr>
          <a:xfrm>
            <a:off x="7432477" y="6566654"/>
            <a:ext cx="6516767" cy="622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Μετά τη νίκη στα Γαυγαμήλα, ο Αλέξανδρος κατέκτησε ολόκληρη την Περσική Αυτοκρατορία</a:t>
            </a:r>
            <a:r>
              <a:rPr lang="en-US" sz="153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532" dirty="0"/>
          </a:p>
        </p:txBody>
      </p:sp>
      <p:pic>
        <p:nvPicPr>
          <p:cNvPr id="15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53891" y="826413"/>
            <a:ext cx="7836218" cy="1751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98"/>
              </a:lnSpc>
              <a:buNone/>
            </a:pPr>
            <a:r>
              <a:rPr lang="en-US" sz="3678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Το Τέλος της Εκστρατείας και η Κληρονομιά του Μεγάλου Αλεξάνδρου</a:t>
            </a:r>
            <a:endParaRPr lang="en-US" sz="3678" dirty="0"/>
          </a:p>
        </p:txBody>
      </p:sp>
      <p:sp>
        <p:nvSpPr>
          <p:cNvPr id="6" name="Shape 3"/>
          <p:cNvSpPr/>
          <p:nvPr/>
        </p:nvSpPr>
        <p:spPr>
          <a:xfrm>
            <a:off x="653890" y="2891909"/>
            <a:ext cx="7836218" cy="1390531"/>
          </a:xfrm>
          <a:prstGeom prst="roundRect">
            <a:avLst>
              <a:gd name="adj" fmla="val 604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48320" y="3052405"/>
            <a:ext cx="2670334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9"/>
              </a:lnSpc>
              <a:buNone/>
            </a:pPr>
            <a:r>
              <a:rPr lang="en-US" sz="1839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Απροσδόκητος Θάνατος</a:t>
            </a:r>
            <a:endParaRPr lang="en-US" sz="1839" dirty="0"/>
          </a:p>
        </p:txBody>
      </p:sp>
      <p:sp>
        <p:nvSpPr>
          <p:cNvPr id="8" name="Text 5"/>
          <p:cNvSpPr/>
          <p:nvPr/>
        </p:nvSpPr>
        <p:spPr>
          <a:xfrm>
            <a:off x="848320" y="3456384"/>
            <a:ext cx="7447359" cy="597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4"/>
              </a:lnSpc>
              <a:buNone/>
            </a:pPr>
            <a:r>
              <a:rPr lang="en-US" sz="147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 Μέγας Αλέξανδρος πέθανε πρόωρα, σε ηλικία μόλις 33 ετών, μετά την κατάκτηση της Περσικής Αυτοκρατορίας.</a:t>
            </a:r>
            <a:endParaRPr lang="en-US" sz="1471" dirty="0"/>
          </a:p>
        </p:txBody>
      </p:sp>
      <p:sp>
        <p:nvSpPr>
          <p:cNvPr id="9" name="Shape 6"/>
          <p:cNvSpPr/>
          <p:nvPr/>
        </p:nvSpPr>
        <p:spPr>
          <a:xfrm>
            <a:off x="653891" y="4435316"/>
            <a:ext cx="7836218" cy="1390531"/>
          </a:xfrm>
          <a:prstGeom prst="roundRect">
            <a:avLst>
              <a:gd name="adj" fmla="val 604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48320" y="4629745"/>
            <a:ext cx="2682954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9"/>
              </a:lnSpc>
              <a:buNone/>
            </a:pPr>
            <a:r>
              <a:rPr lang="en-US" sz="1839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Διάλυση Αυτοκρατορίας</a:t>
            </a:r>
            <a:endParaRPr lang="en-US" sz="1839" dirty="0"/>
          </a:p>
        </p:txBody>
      </p:sp>
      <p:sp>
        <p:nvSpPr>
          <p:cNvPr id="11" name="Text 8"/>
          <p:cNvSpPr/>
          <p:nvPr/>
        </p:nvSpPr>
        <p:spPr>
          <a:xfrm>
            <a:off x="848320" y="5033724"/>
            <a:ext cx="7447359" cy="597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4"/>
              </a:lnSpc>
              <a:buNone/>
            </a:pPr>
            <a:r>
              <a:rPr lang="en-US" sz="147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Μετά τον θάνατό του, η τεράστια αυτοκρατορία που είχε δημιουργήσει διαλύθηκε, καθώς οι διάδοχοί του μπήκαν σε μακρόχρονες συγκρούσεις.</a:t>
            </a:r>
            <a:endParaRPr lang="en-US" sz="1471" dirty="0"/>
          </a:p>
        </p:txBody>
      </p:sp>
      <p:sp>
        <p:nvSpPr>
          <p:cNvPr id="12" name="Shape 9"/>
          <p:cNvSpPr/>
          <p:nvPr/>
        </p:nvSpPr>
        <p:spPr>
          <a:xfrm>
            <a:off x="653891" y="6012656"/>
            <a:ext cx="7836218" cy="1390531"/>
          </a:xfrm>
          <a:prstGeom prst="roundRect">
            <a:avLst>
              <a:gd name="adj" fmla="val 604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48320" y="6207085"/>
            <a:ext cx="2751296" cy="2919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9"/>
              </a:lnSpc>
              <a:buNone/>
            </a:pPr>
            <a:r>
              <a:rPr lang="en-US" sz="1839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Κληρονομιά και Επιρροή</a:t>
            </a:r>
            <a:endParaRPr lang="en-US" sz="1839" dirty="0"/>
          </a:p>
        </p:txBody>
      </p:sp>
      <p:sp>
        <p:nvSpPr>
          <p:cNvPr id="14" name="Text 11"/>
          <p:cNvSpPr/>
          <p:nvPr/>
        </p:nvSpPr>
        <p:spPr>
          <a:xfrm>
            <a:off x="848320" y="6611064"/>
            <a:ext cx="7447359" cy="597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4"/>
              </a:lnSpc>
              <a:buNone/>
            </a:pPr>
            <a:r>
              <a:rPr lang="en-US" sz="147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Παρόλο που η αυτοκρατορία του διαλύθηκε, ο Μέγας Αλέξανδρος άφησε τεράστια πολιτιστική και πολιτική κληρονομιά.</a:t>
            </a:r>
            <a:endParaRPr lang="en-US" sz="1471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612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Alexandria</vt:lpstr>
      <vt:lpstr>Arial</vt:lpstr>
      <vt:lpstr>Calibri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14</cp:revision>
  <dcterms:created xsi:type="dcterms:W3CDTF">2024-07-05T16:17:16Z</dcterms:created>
  <dcterms:modified xsi:type="dcterms:W3CDTF">2024-11-19T15:54:02Z</dcterms:modified>
</cp:coreProperties>
</file>