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1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925F-E73F-48CD-9C6C-5E2A5883F6E0}" type="datetimeFigureOut">
              <a:rPr lang="el-GR" smtClean="0"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20FC-EC88-4AC7-8883-36DEA670F0F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</a:br>
            <a:r>
              <a:rPr lang="en-US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PABLO  PICASSO</a:t>
            </a:r>
            <a:endParaRPr lang="el-GR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sz="4000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1881 </a:t>
            </a:r>
            <a:r>
              <a:rPr lang="el-GR" sz="40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- </a:t>
            </a:r>
            <a:r>
              <a:rPr lang="el-GR" sz="4000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1973</a:t>
            </a:r>
            <a:endParaRPr lang="el-GR" sz="4000" b="1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  <a:t>Διδάσκουσα:</a:t>
            </a:r>
            <a:b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</a:br>
            <a: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  <a:t>Στεφανία </a:t>
            </a:r>
            <a:r>
              <a:rPr lang="el-GR" sz="1200" b="1" i="1" dirty="0" err="1" smtClean="0">
                <a:solidFill>
                  <a:srgbClr val="C00000"/>
                </a:solidFill>
                <a:ea typeface="Gungsuh" pitchFamily="18" charset="-127"/>
              </a:rPr>
              <a:t>Ζουρούδη</a:t>
            </a:r>
            <a: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  <a:t/>
            </a:r>
            <a:b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</a:br>
            <a: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  <a:t>Εργαστήρια Τέχνης Αγίας Παρασκευής</a:t>
            </a:r>
            <a:br>
              <a:rPr lang="el-GR" sz="1200" b="1" i="1" dirty="0" smtClean="0">
                <a:solidFill>
                  <a:srgbClr val="C00000"/>
                </a:solidFill>
                <a:ea typeface="Gungsuh" pitchFamily="18" charset="-127"/>
              </a:rPr>
            </a:br>
            <a:endParaRPr lang="el-GR" sz="1200" b="1" i="1" dirty="0">
              <a:solidFill>
                <a:srgbClr val="C00000"/>
              </a:solidFill>
              <a:ea typeface="Gungsuh" pitchFamily="18" charset="-127"/>
            </a:endParaRPr>
          </a:p>
        </p:txBody>
      </p:sp>
      <p:pic>
        <p:nvPicPr>
          <p:cNvPr id="13" name="12 - Θέση περιεχομένου" descr="ΠΟΛΛΑΠΛΑ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Ο Πάμπλο </a:t>
            </a:r>
            <a:r>
              <a:rPr lang="el-GR" dirty="0" smtClean="0">
                <a:solidFill>
                  <a:srgbClr val="002060"/>
                </a:solidFill>
              </a:rPr>
              <a:t>Πικάσο</a:t>
            </a:r>
            <a:r>
              <a:rPr lang="el-GR" dirty="0">
                <a:solidFill>
                  <a:srgbClr val="002060"/>
                </a:solidFill>
              </a:rPr>
              <a:t>, </a:t>
            </a:r>
            <a:r>
              <a:rPr lang="el-GR" dirty="0" smtClean="0">
                <a:solidFill>
                  <a:srgbClr val="002060"/>
                </a:solidFill>
              </a:rPr>
              <a:t>ήταν Ισπανός </a:t>
            </a:r>
            <a:r>
              <a:rPr lang="el-GR" dirty="0">
                <a:solidFill>
                  <a:srgbClr val="002060"/>
                </a:solidFill>
              </a:rPr>
              <a:t>ζωγράφος, χαράκτης, γλύπτης, ποιητής</a:t>
            </a:r>
            <a:r>
              <a:rPr lang="el-GR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σκηνογράφος </a:t>
            </a:r>
            <a:r>
              <a:rPr lang="el-GR" dirty="0">
                <a:solidFill>
                  <a:srgbClr val="002060"/>
                </a:solidFill>
              </a:rPr>
              <a:t>και δραματουργός.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Είναι </a:t>
            </a:r>
            <a:r>
              <a:rPr lang="el-GR" dirty="0">
                <a:solidFill>
                  <a:srgbClr val="002060"/>
                </a:solidFill>
              </a:rPr>
              <a:t>ένας από </a:t>
            </a:r>
            <a:r>
              <a:rPr lang="el-GR" dirty="0" smtClean="0">
                <a:solidFill>
                  <a:srgbClr val="002060"/>
                </a:solidFill>
              </a:rPr>
              <a:t>τους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σπουδαιότερους </a:t>
            </a:r>
            <a:r>
              <a:rPr lang="el-GR" dirty="0">
                <a:solidFill>
                  <a:srgbClr val="002060"/>
                </a:solidFill>
              </a:rPr>
              <a:t>Ισπανούς εκπροσώπους της τέχνης του </a:t>
            </a:r>
            <a:r>
              <a:rPr lang="el-GR" dirty="0" smtClean="0">
                <a:solidFill>
                  <a:srgbClr val="002060"/>
                </a:solidFill>
              </a:rPr>
              <a:t>20ούαιώνα΄.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 Μαζί με </a:t>
            </a:r>
            <a:r>
              <a:rPr lang="el-GR" dirty="0">
                <a:solidFill>
                  <a:srgbClr val="002060"/>
                </a:solidFill>
              </a:rPr>
              <a:t>τον Ζωρζ </a:t>
            </a:r>
            <a:r>
              <a:rPr lang="el-GR" dirty="0" err="1">
                <a:solidFill>
                  <a:srgbClr val="002060"/>
                </a:solidFill>
              </a:rPr>
              <a:t>Μπρακ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δημιουργήσανε το κίνημα του κυβισμού με </a:t>
            </a:r>
            <a:r>
              <a:rPr lang="el-GR" dirty="0">
                <a:solidFill>
                  <a:srgbClr val="002060"/>
                </a:solidFill>
              </a:rPr>
              <a:t>σημαντική συνεισφορά στη διαμόρφωση και εξέλιξη </a:t>
            </a:r>
            <a:r>
              <a:rPr lang="el-GR" dirty="0" smtClean="0">
                <a:solidFill>
                  <a:srgbClr val="002060"/>
                </a:solidFill>
              </a:rPr>
              <a:t>της μοντέρνας </a:t>
            </a:r>
            <a:r>
              <a:rPr lang="el-GR" dirty="0">
                <a:solidFill>
                  <a:srgbClr val="002060"/>
                </a:solidFill>
              </a:rPr>
              <a:t>και σύγχρονης τέχνης</a:t>
            </a:r>
            <a:r>
              <a:rPr lang="el-GR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Γεννήθηκε </a:t>
            </a:r>
            <a:r>
              <a:rPr lang="el-GR" dirty="0">
                <a:solidFill>
                  <a:srgbClr val="002060"/>
                </a:solidFill>
              </a:rPr>
              <a:t>στη Μάλαγα της Ισπανίας όπου πέρασε και </a:t>
            </a:r>
            <a:r>
              <a:rPr lang="el-GR" dirty="0" smtClean="0">
                <a:solidFill>
                  <a:srgbClr val="002060"/>
                </a:solidFill>
              </a:rPr>
              <a:t>τα δέκα </a:t>
            </a:r>
            <a:r>
              <a:rPr lang="el-GR" dirty="0">
                <a:solidFill>
                  <a:srgbClr val="002060"/>
                </a:solidFill>
              </a:rPr>
              <a:t>πρώτα χρόνια της ζωής του. Τα πρώτα </a:t>
            </a:r>
            <a:r>
              <a:rPr lang="el-GR" dirty="0" smtClean="0">
                <a:solidFill>
                  <a:srgbClr val="002060"/>
                </a:solidFill>
              </a:rPr>
              <a:t>μαθήματα ζωγραφικής</a:t>
            </a:r>
            <a:r>
              <a:rPr lang="el-GR" dirty="0">
                <a:solidFill>
                  <a:srgbClr val="002060"/>
                </a:solidFill>
              </a:rPr>
              <a:t>, τα έλαβε από τον πατέρα του, ο οποίος </a:t>
            </a:r>
            <a:r>
              <a:rPr lang="el-GR" dirty="0" smtClean="0">
                <a:solidFill>
                  <a:srgbClr val="002060"/>
                </a:solidFill>
              </a:rPr>
              <a:t>δίδασκε σε </a:t>
            </a:r>
            <a:r>
              <a:rPr lang="el-GR" dirty="0">
                <a:solidFill>
                  <a:srgbClr val="002060"/>
                </a:solidFill>
              </a:rPr>
              <a:t>διάφορες ακαδημαϊκές σχολές. Ο ίδιος ο Πικάσο </a:t>
            </a:r>
            <a:r>
              <a:rPr lang="el-GR" dirty="0" smtClean="0">
                <a:solidFill>
                  <a:srgbClr val="002060"/>
                </a:solidFill>
              </a:rPr>
              <a:t>ξεκίνησε να </a:t>
            </a:r>
            <a:r>
              <a:rPr lang="el-GR" dirty="0">
                <a:solidFill>
                  <a:srgbClr val="002060"/>
                </a:solidFill>
              </a:rPr>
              <a:t>ζωγραφίζει σε πολύ μικρή ηλικία και έδειξε από </a:t>
            </a:r>
            <a:r>
              <a:rPr lang="el-GR" dirty="0" smtClean="0">
                <a:solidFill>
                  <a:srgbClr val="002060"/>
                </a:solidFill>
              </a:rPr>
              <a:t>νωρίς δείγματα </a:t>
            </a:r>
            <a:r>
              <a:rPr lang="el-GR" dirty="0">
                <a:solidFill>
                  <a:srgbClr val="002060"/>
                </a:solidFill>
              </a:rPr>
              <a:t>του ταλέντου του</a:t>
            </a:r>
            <a:r>
              <a:rPr lang="el-GR" dirty="0" smtClean="0">
                <a:solidFill>
                  <a:srgbClr val="002060"/>
                </a:solidFill>
              </a:rPr>
              <a:t>. Αν </a:t>
            </a:r>
            <a:r>
              <a:rPr lang="el-GR" dirty="0">
                <a:solidFill>
                  <a:srgbClr val="002060"/>
                </a:solidFill>
              </a:rPr>
              <a:t>και ο Πικάσο ήταν πρώτα απ' όλα </a:t>
            </a:r>
            <a:r>
              <a:rPr lang="el-GR" dirty="0" smtClean="0">
                <a:solidFill>
                  <a:srgbClr val="002060"/>
                </a:solidFill>
              </a:rPr>
              <a:t>ζωγράφος, </a:t>
            </a:r>
            <a:r>
              <a:rPr lang="el-GR" dirty="0">
                <a:solidFill>
                  <a:srgbClr val="002060"/>
                </a:solidFill>
              </a:rPr>
              <a:t>εργάστηκε επίσης με μικρά κεραμικά </a:t>
            </a:r>
            <a:r>
              <a:rPr lang="el-GR" dirty="0" smtClean="0">
                <a:solidFill>
                  <a:srgbClr val="002060"/>
                </a:solidFill>
              </a:rPr>
              <a:t>και χάλκινα </a:t>
            </a:r>
            <a:r>
              <a:rPr lang="el-GR" dirty="0">
                <a:solidFill>
                  <a:srgbClr val="002060"/>
                </a:solidFill>
              </a:rPr>
              <a:t>γλυπτά, ενώ έγραψε ακόμη και ποιήματα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4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ΚΥΒΙΣΜΟΣ</a:t>
            </a:r>
            <a:endParaRPr lang="el-GR" sz="4000" b="1" dirty="0">
              <a:solidFill>
                <a:schemeClr val="accent4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" name="9 - Θέση περιεχομένου" descr="ΟΙ ΔΕΣΠΟΙΝΙΔΕ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3909951" cy="4106341"/>
          </a:xfrm>
        </p:spPr>
      </p:pic>
      <p:sp>
        <p:nvSpPr>
          <p:cNvPr id="9" name="8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Ο ζωγράφος μελετά και επηρεάζεται </a:t>
            </a:r>
            <a:r>
              <a:rPr lang="el-GR" b="1" dirty="0" smtClean="0">
                <a:solidFill>
                  <a:srgbClr val="7030A0"/>
                </a:solidFill>
              </a:rPr>
              <a:t>από την αφρικανική τέχνη,</a:t>
            </a:r>
            <a:r>
              <a:rPr lang="el-GR" dirty="0" smtClean="0">
                <a:solidFill>
                  <a:srgbClr val="7030A0"/>
                </a:solidFill>
              </a:rPr>
              <a:t> οδηγώντας τον να δημιουργήσει τον πίνακα ο οποίος, μέχρι το τέλος της καριέρας του, προκάλεσε τις περισσότερες αντιδράσεις: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 «</a:t>
            </a:r>
            <a:r>
              <a:rPr lang="el-GR" b="1" dirty="0" smtClean="0">
                <a:solidFill>
                  <a:srgbClr val="7030A0"/>
                </a:solidFill>
              </a:rPr>
              <a:t>Οι Δεσποινίδες της Αβινιόν»</a:t>
            </a:r>
            <a:r>
              <a:rPr lang="el-GR" dirty="0" smtClean="0">
                <a:solidFill>
                  <a:srgbClr val="7030A0"/>
                </a:solidFill>
              </a:rPr>
              <a:t>. </a:t>
            </a:r>
          </a:p>
          <a:p>
            <a:endParaRPr lang="el-GR" dirty="0" smtClean="0">
              <a:solidFill>
                <a:srgbClr val="7030A0"/>
              </a:solidFill>
            </a:endParaRPr>
          </a:p>
          <a:p>
            <a:r>
              <a:rPr lang="el-GR" dirty="0" smtClean="0">
                <a:solidFill>
                  <a:srgbClr val="7030A0"/>
                </a:solidFill>
              </a:rPr>
              <a:t>Με πρόσωπα που μοιάζουν με αφρικάνικες μάσκες, γωνιακά και παραμορφωμένα σώματα, ο ζωγράφος δίνει τα πρώτα σημάδια για την αρχή μιας περιόδου που θα χαρακτηρίσει την τέχνη του και θα την ανακηρύξει ως η πιο επαναστατική στην ιστορία της μοντέρνας τέχνης.</a:t>
            </a:r>
          </a:p>
          <a:p>
            <a:endParaRPr lang="el-G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5C12B"/>
                </a:solidFill>
                <a:latin typeface="Gungsuh" pitchFamily="18" charset="-127"/>
                <a:ea typeface="Gungsuh" pitchFamily="18" charset="-127"/>
              </a:rPr>
              <a:t> ΑΝΑΛΥΤΙΚΟΣ  ΚΥΒΙΣΜΟΣ</a:t>
            </a:r>
            <a:endParaRPr lang="el-GR" dirty="0">
              <a:solidFill>
                <a:srgbClr val="D5C12B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6 - Θέση περιεχομένου" descr="ΨΩΜΙ ΚΑΙ ΔΙΣΚΟ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12368" cy="4272651"/>
          </a:xfrm>
        </p:spPr>
      </p:pic>
      <p:pic>
        <p:nvPicPr>
          <p:cNvPr id="8" name="7 - Θέση περιεχομένου" descr="ΜΟΥΣΙΚΑ ΟΡΓΑΝ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6507" y="1600200"/>
            <a:ext cx="364198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Θέση περιεχομένου" descr="ΤΟ ΚΟΡΤΣ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208" y="1600200"/>
            <a:ext cx="3284584" cy="4525963"/>
          </a:xfrm>
        </p:spPr>
      </p:pic>
      <p:pic>
        <p:nvPicPr>
          <p:cNvPr id="11" name="10 - Θέση περιεχομένου" descr="ΟΙ ΚΙΘΑΡΕΣ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3924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7030A0"/>
                </a:solidFill>
                <a:latin typeface="Gungsuh" pitchFamily="18" charset="-127"/>
                <a:ea typeface="Gungsuh" pitchFamily="18" charset="-127"/>
              </a:rPr>
              <a:t>ΣΥΝΘΕΤΙΚΟΣ  ΚΥΒΙΣΜΟΣ</a:t>
            </a:r>
            <a:endParaRPr lang="el-GR" dirty="0">
              <a:solidFill>
                <a:srgbClr val="7030A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4 - Θέση περιεχομένου" descr="ΣΥΝΘΕΤΙΚΟΣ ΚΥΒΙΣΜΟΣ ΚΙΘΑΡΕ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269" y="1600200"/>
            <a:ext cx="3382461" cy="4525963"/>
          </a:xfrm>
        </p:spPr>
      </p:pic>
      <p:pic>
        <p:nvPicPr>
          <p:cNvPr id="6" name="5 - Θέση περιεχομένου" descr="ΑΡΛΕΚΙΝΟΣ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1516" y="1600200"/>
            <a:ext cx="353196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ΑΝΔΡΑ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3530251" cy="4525963"/>
          </a:xfrm>
        </p:spPr>
      </p:pic>
      <p:pic>
        <p:nvPicPr>
          <p:cNvPr id="6" name="5 - Θέση περιεχομένου" descr="ΓΥΝΑΙΚ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315782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ΚΟΡΙΤΣ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4835" y="1600200"/>
            <a:ext cx="3803330" cy="4525963"/>
          </a:xfrm>
        </p:spPr>
      </p:pic>
      <p:pic>
        <p:nvPicPr>
          <p:cNvPr id="6" name="5 - Θέση περιεχομένου" descr="ΜΑΣΚ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456384" cy="46144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337e0a5a58e0744fdcbf1bce90dccf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754973" cy="5352834"/>
          </a:xfrm>
        </p:spPr>
      </p:pic>
      <p:pic>
        <p:nvPicPr>
          <p:cNvPr id="15" name="14 - Θέση περιεχομένου" descr="38adb59fc28109b3ca0bc946c4ecda4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3958589" cy="51125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229</Words>
  <Application>Microsoft Office PowerPoint</Application>
  <PresentationFormat>Προβολή στην οθόνη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 PABLO  PICASSO</vt:lpstr>
      <vt:lpstr>Διαφάνεια 2</vt:lpstr>
      <vt:lpstr>ΚΥΒΙΣΜΟΣ</vt:lpstr>
      <vt:lpstr> ΑΝΑΛΥΤΙΚΟΣ  ΚΥΒΙΣΜΟΣ</vt:lpstr>
      <vt:lpstr>Διαφάνεια 5</vt:lpstr>
      <vt:lpstr>ΣΥΝΘΕΤΙΚΟΣ  ΚΥΒΙΣΜΟΣ</vt:lpstr>
      <vt:lpstr>Διαφάνεια 7</vt:lpstr>
      <vt:lpstr>Διαφάνεια 8</vt:lpstr>
      <vt:lpstr>Διαφάνεια 9</vt:lpstr>
      <vt:lpstr>Διδάσκουσα: Στεφανία Ζουρούδη Εργαστήρια Τέχνης Αγίας Παρασκευής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 PICASSO</dc:title>
  <dc:creator>Stefania</dc:creator>
  <cp:lastModifiedBy>Stefania</cp:lastModifiedBy>
  <cp:revision>30</cp:revision>
  <dcterms:created xsi:type="dcterms:W3CDTF">2021-02-26T10:26:53Z</dcterms:created>
  <dcterms:modified xsi:type="dcterms:W3CDTF">2021-02-26T15:18:20Z</dcterms:modified>
</cp:coreProperties>
</file>